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7"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aleway"/>
      <p:regular r:id="rId36"/>
      <p:bold r:id="rId37"/>
      <p:italic r:id="rId38"/>
      <p:boldItalic r:id="rId39"/>
    </p:embeddedFont>
    <p:embeddedFont>
      <p:font typeface="Helvetica Neue"/>
      <p:regular r:id="rId40"/>
      <p:bold r:id="rId41"/>
      <p:italic r:id="rId42"/>
      <p:boldItalic r:id="rId43"/>
    </p:embeddedFont>
    <p:embeddedFont>
      <p:font typeface="Source Sans Pro"/>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2F47317-F710-4C4A-8CF7-5C184B90EFF1}">
  <a:tblStyle styleId="{92F47317-F710-4C4A-8CF7-5C184B90EF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5EF52F8-6304-4131-9489-35478B558CF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42" Type="http://schemas.openxmlformats.org/officeDocument/2006/relationships/font" Target="fonts/HelveticaNeue-italic.fntdata"/><Relationship Id="rId41" Type="http://schemas.openxmlformats.org/officeDocument/2006/relationships/font" Target="fonts/HelveticaNeue-bold.fntdata"/><Relationship Id="rId44" Type="http://schemas.openxmlformats.org/officeDocument/2006/relationships/font" Target="fonts/SourceSansPro-regular.fntdata"/><Relationship Id="rId43" Type="http://schemas.openxmlformats.org/officeDocument/2006/relationships/font" Target="fonts/HelveticaNeue-boldItalic.fntdata"/><Relationship Id="rId46" Type="http://schemas.openxmlformats.org/officeDocument/2006/relationships/font" Target="fonts/SourceSansPro-italic.fntdata"/><Relationship Id="rId45" Type="http://schemas.openxmlformats.org/officeDocument/2006/relationships/font" Target="fonts/SourceSans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penSans-regular.fntdata"/><Relationship Id="rId47" Type="http://schemas.openxmlformats.org/officeDocument/2006/relationships/font" Target="fonts/SourceSansPro-boldItalic.fntdata"/><Relationship Id="rId49"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5c3013784_0_1850:notes"/>
          <p:cNvSpPr txBox="1"/>
          <p:nvPr>
            <p:ph idx="1" type="body"/>
          </p:nvPr>
        </p:nvSpPr>
        <p:spPr>
          <a:xfrm>
            <a:off x="908260" y="4722688"/>
            <a:ext cx="4995300" cy="447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Helvetica Neue"/>
              <a:buNone/>
            </a:pPr>
            <a:r>
              <a:t/>
            </a:r>
            <a:endParaRPr b="0" i="0" sz="1800" u="none" cap="none" strike="noStrike">
              <a:solidFill>
                <a:schemeClr val="dk1"/>
              </a:solidFill>
              <a:latin typeface="Helvetica Neue"/>
              <a:ea typeface="Helvetica Neue"/>
              <a:cs typeface="Helvetica Neue"/>
              <a:sym typeface="Helvetica Neue"/>
            </a:endParaRPr>
          </a:p>
        </p:txBody>
      </p:sp>
      <p:sp>
        <p:nvSpPr>
          <p:cNvPr id="213" name="Google Shape;213;g65c3013784_0_1850:notes"/>
          <p:cNvSpPr/>
          <p:nvPr>
            <p:ph idx="2" type="sldImg"/>
          </p:nvPr>
        </p:nvSpPr>
        <p:spPr>
          <a:xfrm>
            <a:off x="93663" y="746125"/>
            <a:ext cx="6624600" cy="37275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6c629774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c629774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6c5136049b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c5136049b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6cc0e994fb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6cc0e994fb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6cc0e994fb_0_489: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6cc0e994fb_0_489: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Processus de déploiement </a:t>
            </a:r>
            <a:endParaRPr/>
          </a:p>
          <a:p>
            <a:pPr indent="0" lvl="0" marL="0" rtl="0" algn="l">
              <a:spcBef>
                <a:spcPts val="0"/>
              </a:spcBef>
              <a:spcAft>
                <a:spcPts val="0"/>
              </a:spcAft>
              <a:buNone/>
            </a:pPr>
            <a:r>
              <a:rPr lang="fr"/>
              <a:t>Paramètres de déploiement différent en fct de l’environnement (déploiement fait par Cara)</a:t>
            </a:r>
            <a:endParaRPr/>
          </a:p>
          <a:p>
            <a:pPr indent="0" lvl="0" marL="0" rtl="0" algn="l">
              <a:spcBef>
                <a:spcPts val="0"/>
              </a:spcBef>
              <a:spcAft>
                <a:spcPts val="0"/>
              </a:spcAft>
              <a:buNone/>
            </a:pPr>
            <a:r>
              <a:rPr lang="fr"/>
              <a:t>Hors prod</a:t>
            </a:r>
            <a:endParaRPr/>
          </a:p>
          <a:p>
            <a:pPr indent="-298450" lvl="0" marL="457200" rtl="0" algn="l">
              <a:lnSpc>
                <a:spcPct val="115000"/>
              </a:lnSpc>
              <a:spcBef>
                <a:spcPts val="1200"/>
              </a:spcBef>
              <a:spcAft>
                <a:spcPts val="0"/>
              </a:spcAft>
              <a:buClr>
                <a:schemeClr val="dk1"/>
              </a:buClr>
              <a:buSzPts val="1100"/>
              <a:buChar char="●"/>
            </a:pPr>
            <a:r>
              <a:rPr lang="fr"/>
              <a:t>1build CI Jenkins :</a:t>
            </a:r>
            <a:endParaRPr/>
          </a:p>
          <a:p>
            <a:pPr indent="-298450" lvl="1" marL="914400" rtl="0" algn="l">
              <a:lnSpc>
                <a:spcPct val="115000"/>
              </a:lnSpc>
              <a:spcBef>
                <a:spcPts val="0"/>
              </a:spcBef>
              <a:spcAft>
                <a:spcPts val="0"/>
              </a:spcAft>
              <a:buClr>
                <a:schemeClr val="dk1"/>
              </a:buClr>
              <a:buSzPts val="1100"/>
              <a:buChar char="○"/>
            </a:pPr>
            <a:r>
              <a:rPr lang="fr"/>
              <a:t>test auto</a:t>
            </a:r>
            <a:endParaRPr/>
          </a:p>
          <a:p>
            <a:pPr indent="-298450" lvl="1" marL="914400" rtl="0" algn="l">
              <a:lnSpc>
                <a:spcPct val="115000"/>
              </a:lnSpc>
              <a:spcBef>
                <a:spcPts val="0"/>
              </a:spcBef>
              <a:spcAft>
                <a:spcPts val="0"/>
              </a:spcAft>
              <a:buClr>
                <a:schemeClr val="dk1"/>
              </a:buClr>
              <a:buSzPts val="1100"/>
              <a:buChar char="○"/>
            </a:pPr>
            <a:r>
              <a:rPr lang="fr"/>
              <a:t>deploiement en Hors Prods</a:t>
            </a:r>
            <a:endParaRPr/>
          </a:p>
          <a:p>
            <a:pPr indent="0" lvl="0" marL="0" rtl="0" algn="l">
              <a:lnSpc>
                <a:spcPct val="115000"/>
              </a:lnSpc>
              <a:spcBef>
                <a:spcPts val="1200"/>
              </a:spcBef>
              <a:spcAft>
                <a:spcPts val="0"/>
              </a:spcAft>
              <a:buNone/>
            </a:pPr>
            <a:r>
              <a:rPr lang="fr"/>
              <a:t>Re7</a:t>
            </a:r>
            <a:endParaRPr/>
          </a:p>
          <a:p>
            <a:pPr indent="-298450" lvl="0" marL="457200" rtl="0" algn="l">
              <a:lnSpc>
                <a:spcPct val="115000"/>
              </a:lnSpc>
              <a:spcBef>
                <a:spcPts val="1200"/>
              </a:spcBef>
              <a:spcAft>
                <a:spcPts val="0"/>
              </a:spcAft>
              <a:buClr>
                <a:schemeClr val="dk1"/>
              </a:buClr>
              <a:buSzPts val="1100"/>
              <a:buChar char="●"/>
            </a:pPr>
            <a:r>
              <a:rPr lang="fr"/>
              <a:t>(Dev) Jenkins : 1build test auto liée au TU (35min) + Déploiement en INT avec CARA (5min)</a:t>
            </a:r>
            <a:endParaRPr/>
          </a:p>
          <a:p>
            <a:pPr indent="-298450" lvl="0" marL="457200" rtl="0" algn="l">
              <a:lnSpc>
                <a:spcPct val="115000"/>
              </a:lnSpc>
              <a:spcBef>
                <a:spcPts val="0"/>
              </a:spcBef>
              <a:spcAft>
                <a:spcPts val="0"/>
              </a:spcAft>
              <a:buClr>
                <a:schemeClr val="dk1"/>
              </a:buClr>
              <a:buSzPts val="1100"/>
              <a:buChar char="●"/>
            </a:pPr>
            <a:r>
              <a:rPr lang="fr"/>
              <a:t>(Int Dev) Jenkins : 1build pour créer un plan de déploiement + binaire dans clearcase (et Nexus) +Déploiement en INT avec CARA (5min)</a:t>
            </a:r>
            <a:endParaRPr/>
          </a:p>
          <a:p>
            <a:pPr indent="-298450" lvl="1" marL="914400" rtl="0" algn="l">
              <a:lnSpc>
                <a:spcPct val="115000"/>
              </a:lnSpc>
              <a:spcBef>
                <a:spcPts val="0"/>
              </a:spcBef>
              <a:spcAft>
                <a:spcPts val="0"/>
              </a:spcAft>
              <a:buClr>
                <a:schemeClr val="dk1"/>
              </a:buClr>
              <a:buSzPts val="1100"/>
              <a:buChar char="○"/>
            </a:pPr>
            <a:r>
              <a:rPr lang="fr"/>
              <a:t>CARA : Déploiement appli par Cara (binaire + paramètres)</a:t>
            </a:r>
            <a:endParaRPr/>
          </a:p>
          <a:p>
            <a:pPr indent="-298450" lvl="0" marL="457200" rtl="0" algn="l">
              <a:lnSpc>
                <a:spcPct val="115000"/>
              </a:lnSpc>
              <a:spcBef>
                <a:spcPts val="0"/>
              </a:spcBef>
              <a:spcAft>
                <a:spcPts val="0"/>
              </a:spcAft>
              <a:buClr>
                <a:schemeClr val="dk1"/>
              </a:buClr>
              <a:buSzPts val="1100"/>
              <a:buChar char="●"/>
            </a:pPr>
            <a:r>
              <a:rPr lang="fr"/>
              <a:t>(Int Dev) CARA : Déploiement appli par Cara (binaire + paramètres)</a:t>
            </a:r>
            <a:endParaRPr/>
          </a:p>
          <a:p>
            <a:pPr indent="0" lvl="0" marL="0" rtl="0" algn="l">
              <a:lnSpc>
                <a:spcPct val="115000"/>
              </a:lnSpc>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Processus de patch</a:t>
            </a:r>
            <a:endParaRPr/>
          </a:p>
          <a:p>
            <a:pPr indent="-298450" lvl="0" marL="457200" rtl="0" algn="l">
              <a:lnSpc>
                <a:spcPct val="115000"/>
              </a:lnSpc>
              <a:spcBef>
                <a:spcPts val="1200"/>
              </a:spcBef>
              <a:spcAft>
                <a:spcPts val="0"/>
              </a:spcAft>
              <a:buClr>
                <a:schemeClr val="dk1"/>
              </a:buClr>
              <a:buSzPts val="1100"/>
              <a:buChar char="●"/>
            </a:pPr>
            <a:r>
              <a:rPr lang="fr"/>
              <a:t>Nouvelle version de node est installé manuellement 2 fois par an</a:t>
            </a:r>
            <a:endParaRPr/>
          </a:p>
          <a:p>
            <a:pPr indent="-298450" lvl="0" marL="457200" rtl="0" algn="l">
              <a:lnSpc>
                <a:spcPct val="115000"/>
              </a:lnSpc>
              <a:spcBef>
                <a:spcPts val="0"/>
              </a:spcBef>
              <a:spcAft>
                <a:spcPts val="0"/>
              </a:spcAft>
              <a:buClr>
                <a:schemeClr val="dk1"/>
              </a:buClr>
              <a:buSzPts val="1100"/>
              <a:buChar char="●"/>
            </a:pPr>
            <a:r>
              <a:rPr lang="fr"/>
              <a:t>Update Serveur fait par puppet</a:t>
            </a:r>
            <a:endParaRPr/>
          </a:p>
          <a:p>
            <a:pPr indent="0" lvl="0" marL="0" rtl="0" algn="l">
              <a:lnSpc>
                <a:spcPct val="115000"/>
              </a:lnSpc>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NAS PDF =&gt; migration vers S3 =&gt; donnée sensible et RGPD : Arbitrage sécurité</a:t>
            </a:r>
            <a:endParaRPr/>
          </a:p>
          <a:p>
            <a:pPr indent="-298450" lvl="0" marL="457200" rtl="0" algn="l">
              <a:lnSpc>
                <a:spcPct val="115000"/>
              </a:lnSpc>
              <a:spcBef>
                <a:spcPts val="1200"/>
              </a:spcBef>
              <a:spcAft>
                <a:spcPts val="0"/>
              </a:spcAft>
              <a:buClr>
                <a:schemeClr val="dk1"/>
              </a:buClr>
              <a:buSzPts val="1100"/>
              <a:buChar char="●"/>
            </a:pPr>
            <a:r>
              <a:rPr lang="fr"/>
              <a:t>Mohamed : chiffrage de la solution</a:t>
            </a:r>
            <a:endParaRPr/>
          </a:p>
          <a:p>
            <a:pPr indent="0" lvl="0" marL="0" rtl="0" algn="l">
              <a:lnSpc>
                <a:spcPct val="115000"/>
              </a:lnSpc>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Landing zone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GitFlow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Matrice de flux</a:t>
            </a:r>
            <a:endParaRPr/>
          </a:p>
          <a:p>
            <a:pPr indent="-298450" lvl="0" marL="457200" rtl="0" algn="l">
              <a:lnSpc>
                <a:spcPct val="115000"/>
              </a:lnSpc>
              <a:spcBef>
                <a:spcPts val="1200"/>
              </a:spcBef>
              <a:spcAft>
                <a:spcPts val="0"/>
              </a:spcAft>
              <a:buClr>
                <a:schemeClr val="dk1"/>
              </a:buClr>
              <a:buSzPts val="1100"/>
              <a:buChar char="●"/>
            </a:pPr>
            <a:r>
              <a:rPr lang="fr"/>
              <a:t>Mohamed : transmettre la matrice par Email</a:t>
            </a:r>
            <a:endParaRPr/>
          </a:p>
          <a:p>
            <a:pPr indent="0" lvl="0" marL="0" rtl="0" algn="l">
              <a:lnSpc>
                <a:spcPct val="115000"/>
              </a:lnSpc>
              <a:spcBef>
                <a:spcPts val="1200"/>
              </a:spcBef>
              <a:spcAft>
                <a:spcPts val="0"/>
              </a:spcAft>
              <a:buNone/>
            </a:pPr>
            <a:r>
              <a:rPr lang="fr"/>
              <a:t>Volumétrie des flux sortants</a:t>
            </a:r>
            <a:endParaRPr/>
          </a:p>
          <a:p>
            <a:pPr indent="-298450" lvl="0" marL="457200" rtl="0" algn="l">
              <a:lnSpc>
                <a:spcPct val="115000"/>
              </a:lnSpc>
              <a:spcBef>
                <a:spcPts val="1200"/>
              </a:spcBef>
              <a:spcAft>
                <a:spcPts val="0"/>
              </a:spcAft>
              <a:buClr>
                <a:schemeClr val="dk1"/>
              </a:buClr>
              <a:buSzPts val="1100"/>
              <a:buChar char="●"/>
            </a:pPr>
            <a:r>
              <a:rPr lang="fr"/>
              <a:t>Christophe Blondel  </a:t>
            </a:r>
            <a:endParaRPr/>
          </a:p>
          <a:p>
            <a:pPr indent="0" lvl="0" marL="0" rtl="0" algn="l">
              <a:spcBef>
                <a:spcPts val="1200"/>
              </a:spcBef>
              <a:spcAft>
                <a:spcPts val="0"/>
              </a:spcAft>
              <a:buNone/>
            </a:pPr>
            <a:r>
              <a:t/>
            </a:r>
            <a:endParaRPr/>
          </a:p>
        </p:txBody>
      </p:sp>
      <p:sp>
        <p:nvSpPr>
          <p:cNvPr id="708" name="Google Shape;708;g6cc0e994fb_0_489: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6ccb2b2a7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6ccb2b2a7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6bbd2e4510_0_301: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6bbd2e4510_0_301: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6c5136049b_0_229: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6c5136049b_0_229: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6c6297742f_0_198: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6c6297742f_0_198: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6c5136049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6c5136049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6c5484e0d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6c5484e0d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ccb2b2a7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ccb2b2a7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6c5484e0d7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6c5484e0d7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6c6297742f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6c6297742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6c5484e0d7_0_210: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g6c5484e0d7_0_210: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6c5484e0d7_0_442: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g6c5484e0d7_0_442: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0" name="Shape 1480"/>
        <p:cNvGrpSpPr/>
        <p:nvPr/>
      </p:nvGrpSpPr>
      <p:grpSpPr>
        <a:xfrm>
          <a:off x="0" y="0"/>
          <a:ext cx="0" cy="0"/>
          <a:chOff x="0" y="0"/>
          <a:chExt cx="0" cy="0"/>
        </a:xfrm>
      </p:grpSpPr>
      <p:sp>
        <p:nvSpPr>
          <p:cNvPr id="1481" name="Google Shape;1481;g6c6297742f_1_144: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g6c6297742f_1_144: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6c6297742f_1_430: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g6c6297742f_1_430: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3" name="Shape 1863"/>
        <p:cNvGrpSpPr/>
        <p:nvPr/>
      </p:nvGrpSpPr>
      <p:grpSpPr>
        <a:xfrm>
          <a:off x="0" y="0"/>
          <a:ext cx="0" cy="0"/>
          <a:chOff x="0" y="0"/>
          <a:chExt cx="0" cy="0"/>
        </a:xfrm>
      </p:grpSpPr>
      <p:sp>
        <p:nvSpPr>
          <p:cNvPr id="1864" name="Google Shape;1864;g6c5136049b_0_274:notes"/>
          <p:cNvSpPr/>
          <p:nvPr>
            <p:ph idx="2" type="sldImg"/>
          </p:nvPr>
        </p:nvSpPr>
        <p:spPr>
          <a:xfrm>
            <a:off x="93663" y="746125"/>
            <a:ext cx="6626100" cy="372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5" name="Google Shape;1865;g6c5136049b_0_274:notes"/>
          <p:cNvSpPr txBox="1"/>
          <p:nvPr>
            <p:ph idx="1" type="body"/>
          </p:nvPr>
        </p:nvSpPr>
        <p:spPr>
          <a:xfrm>
            <a:off x="681195" y="4722688"/>
            <a:ext cx="5449500" cy="447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fr"/>
              <a:t>poker planning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Google Shape;1889;g6bbd2e45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6bbd2e45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6c5136049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6c5136049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bbd2e4510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bbd2e4510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c6297742f_1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c6297742f_1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cea717f8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cea717f8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ccb2b2a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ccb2b2a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cc0e994fb_0_252: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cc0e994fb_0_252: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Processus de déploiement </a:t>
            </a:r>
            <a:endParaRPr/>
          </a:p>
          <a:p>
            <a:pPr indent="0" lvl="0" marL="0" rtl="0" algn="l">
              <a:spcBef>
                <a:spcPts val="0"/>
              </a:spcBef>
              <a:spcAft>
                <a:spcPts val="0"/>
              </a:spcAft>
              <a:buNone/>
            </a:pPr>
            <a:r>
              <a:rPr lang="fr"/>
              <a:t>Paramètres de déploiement différent en fct de l’environnement (déploiement fait par Cara)</a:t>
            </a:r>
            <a:endParaRPr/>
          </a:p>
          <a:p>
            <a:pPr indent="0" lvl="0" marL="0" rtl="0" algn="l">
              <a:spcBef>
                <a:spcPts val="0"/>
              </a:spcBef>
              <a:spcAft>
                <a:spcPts val="0"/>
              </a:spcAft>
              <a:buNone/>
            </a:pPr>
            <a:r>
              <a:rPr lang="fr"/>
              <a:t>Hors prod</a:t>
            </a:r>
            <a:endParaRPr/>
          </a:p>
          <a:p>
            <a:pPr indent="-298450" lvl="0" marL="457200" rtl="0" algn="l">
              <a:lnSpc>
                <a:spcPct val="115000"/>
              </a:lnSpc>
              <a:spcBef>
                <a:spcPts val="1200"/>
              </a:spcBef>
              <a:spcAft>
                <a:spcPts val="0"/>
              </a:spcAft>
              <a:buClr>
                <a:schemeClr val="dk1"/>
              </a:buClr>
              <a:buSzPts val="1100"/>
              <a:buChar char="●"/>
            </a:pPr>
            <a:r>
              <a:rPr lang="fr"/>
              <a:t>1build CI Jenkins :</a:t>
            </a:r>
            <a:endParaRPr/>
          </a:p>
          <a:p>
            <a:pPr indent="-298450" lvl="1" marL="914400" rtl="0" algn="l">
              <a:lnSpc>
                <a:spcPct val="115000"/>
              </a:lnSpc>
              <a:spcBef>
                <a:spcPts val="0"/>
              </a:spcBef>
              <a:spcAft>
                <a:spcPts val="0"/>
              </a:spcAft>
              <a:buClr>
                <a:schemeClr val="dk1"/>
              </a:buClr>
              <a:buSzPts val="1100"/>
              <a:buChar char="○"/>
            </a:pPr>
            <a:r>
              <a:rPr lang="fr"/>
              <a:t>test auto</a:t>
            </a:r>
            <a:endParaRPr/>
          </a:p>
          <a:p>
            <a:pPr indent="-298450" lvl="1" marL="914400" rtl="0" algn="l">
              <a:lnSpc>
                <a:spcPct val="115000"/>
              </a:lnSpc>
              <a:spcBef>
                <a:spcPts val="0"/>
              </a:spcBef>
              <a:spcAft>
                <a:spcPts val="0"/>
              </a:spcAft>
              <a:buClr>
                <a:schemeClr val="dk1"/>
              </a:buClr>
              <a:buSzPts val="1100"/>
              <a:buChar char="○"/>
            </a:pPr>
            <a:r>
              <a:rPr lang="fr"/>
              <a:t>deploiement en Hors Prods</a:t>
            </a:r>
            <a:endParaRPr/>
          </a:p>
          <a:p>
            <a:pPr indent="0" lvl="0" marL="0" rtl="0" algn="l">
              <a:lnSpc>
                <a:spcPct val="115000"/>
              </a:lnSpc>
              <a:spcBef>
                <a:spcPts val="1200"/>
              </a:spcBef>
              <a:spcAft>
                <a:spcPts val="0"/>
              </a:spcAft>
              <a:buNone/>
            </a:pPr>
            <a:r>
              <a:rPr lang="fr"/>
              <a:t>Re7</a:t>
            </a:r>
            <a:endParaRPr/>
          </a:p>
          <a:p>
            <a:pPr indent="-298450" lvl="0" marL="457200" rtl="0" algn="l">
              <a:lnSpc>
                <a:spcPct val="115000"/>
              </a:lnSpc>
              <a:spcBef>
                <a:spcPts val="1200"/>
              </a:spcBef>
              <a:spcAft>
                <a:spcPts val="0"/>
              </a:spcAft>
              <a:buClr>
                <a:schemeClr val="dk1"/>
              </a:buClr>
              <a:buSzPts val="1100"/>
              <a:buChar char="●"/>
            </a:pPr>
            <a:r>
              <a:rPr lang="fr"/>
              <a:t>(Dev) Jenkins : 1build test auto liée au TU (35min) + Déploiement en INT avec CARA (5min)</a:t>
            </a:r>
            <a:endParaRPr/>
          </a:p>
          <a:p>
            <a:pPr indent="-298450" lvl="0" marL="457200" rtl="0" algn="l">
              <a:lnSpc>
                <a:spcPct val="115000"/>
              </a:lnSpc>
              <a:spcBef>
                <a:spcPts val="0"/>
              </a:spcBef>
              <a:spcAft>
                <a:spcPts val="0"/>
              </a:spcAft>
              <a:buClr>
                <a:schemeClr val="dk1"/>
              </a:buClr>
              <a:buSzPts val="1100"/>
              <a:buChar char="●"/>
            </a:pPr>
            <a:r>
              <a:rPr lang="fr"/>
              <a:t>(Int Dev) Jenkins : 1build pour créer un plan de déploiement + binaire dans clearcase (et Nexus) +Déploiement en INT avec CARA (5min)</a:t>
            </a:r>
            <a:endParaRPr/>
          </a:p>
          <a:p>
            <a:pPr indent="-298450" lvl="1" marL="914400" rtl="0" algn="l">
              <a:lnSpc>
                <a:spcPct val="115000"/>
              </a:lnSpc>
              <a:spcBef>
                <a:spcPts val="0"/>
              </a:spcBef>
              <a:spcAft>
                <a:spcPts val="0"/>
              </a:spcAft>
              <a:buClr>
                <a:schemeClr val="dk1"/>
              </a:buClr>
              <a:buSzPts val="1100"/>
              <a:buChar char="○"/>
            </a:pPr>
            <a:r>
              <a:rPr lang="fr"/>
              <a:t>CARA : Déploiement appli par Cara (binaire + paramètres)</a:t>
            </a:r>
            <a:endParaRPr/>
          </a:p>
          <a:p>
            <a:pPr indent="-298450" lvl="0" marL="457200" rtl="0" algn="l">
              <a:lnSpc>
                <a:spcPct val="115000"/>
              </a:lnSpc>
              <a:spcBef>
                <a:spcPts val="0"/>
              </a:spcBef>
              <a:spcAft>
                <a:spcPts val="0"/>
              </a:spcAft>
              <a:buClr>
                <a:schemeClr val="dk1"/>
              </a:buClr>
              <a:buSzPts val="1100"/>
              <a:buChar char="●"/>
            </a:pPr>
            <a:r>
              <a:rPr lang="fr"/>
              <a:t>(Int Dev) CARA : Déploiement appli par Cara (binaire + paramètres)</a:t>
            </a:r>
            <a:endParaRPr/>
          </a:p>
          <a:p>
            <a:pPr indent="0" lvl="0" marL="0" rtl="0" algn="l">
              <a:lnSpc>
                <a:spcPct val="115000"/>
              </a:lnSpc>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Processus de patch</a:t>
            </a:r>
            <a:endParaRPr/>
          </a:p>
          <a:p>
            <a:pPr indent="-298450" lvl="0" marL="457200" rtl="0" algn="l">
              <a:lnSpc>
                <a:spcPct val="115000"/>
              </a:lnSpc>
              <a:spcBef>
                <a:spcPts val="1200"/>
              </a:spcBef>
              <a:spcAft>
                <a:spcPts val="0"/>
              </a:spcAft>
              <a:buClr>
                <a:schemeClr val="dk1"/>
              </a:buClr>
              <a:buSzPts val="1100"/>
              <a:buChar char="●"/>
            </a:pPr>
            <a:r>
              <a:rPr lang="fr"/>
              <a:t>Nouvelle version de node est installé manuellement 2 fois par an</a:t>
            </a:r>
            <a:endParaRPr/>
          </a:p>
          <a:p>
            <a:pPr indent="-298450" lvl="0" marL="457200" rtl="0" algn="l">
              <a:lnSpc>
                <a:spcPct val="115000"/>
              </a:lnSpc>
              <a:spcBef>
                <a:spcPts val="0"/>
              </a:spcBef>
              <a:spcAft>
                <a:spcPts val="0"/>
              </a:spcAft>
              <a:buClr>
                <a:schemeClr val="dk1"/>
              </a:buClr>
              <a:buSzPts val="1100"/>
              <a:buChar char="●"/>
            </a:pPr>
            <a:r>
              <a:rPr lang="fr"/>
              <a:t>Update Serveur fait par puppet</a:t>
            </a:r>
            <a:endParaRPr/>
          </a:p>
          <a:p>
            <a:pPr indent="0" lvl="0" marL="0" rtl="0" algn="l">
              <a:lnSpc>
                <a:spcPct val="115000"/>
              </a:lnSpc>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NAS PDF =&gt; migration vers S3 =&gt; donnée sensible et RGPD : Arbitrage sécurité</a:t>
            </a:r>
            <a:endParaRPr/>
          </a:p>
          <a:p>
            <a:pPr indent="-298450" lvl="0" marL="457200" rtl="0" algn="l">
              <a:lnSpc>
                <a:spcPct val="115000"/>
              </a:lnSpc>
              <a:spcBef>
                <a:spcPts val="1200"/>
              </a:spcBef>
              <a:spcAft>
                <a:spcPts val="0"/>
              </a:spcAft>
              <a:buClr>
                <a:schemeClr val="dk1"/>
              </a:buClr>
              <a:buSzPts val="1100"/>
              <a:buChar char="●"/>
            </a:pPr>
            <a:r>
              <a:rPr lang="fr"/>
              <a:t>Mohamed : chiffrage de la solution</a:t>
            </a:r>
            <a:endParaRPr/>
          </a:p>
          <a:p>
            <a:pPr indent="0" lvl="0" marL="0" rtl="0" algn="l">
              <a:lnSpc>
                <a:spcPct val="115000"/>
              </a:lnSpc>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Landing zone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GitFlow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Matrice de flux</a:t>
            </a:r>
            <a:endParaRPr/>
          </a:p>
          <a:p>
            <a:pPr indent="-298450" lvl="0" marL="457200" rtl="0" algn="l">
              <a:lnSpc>
                <a:spcPct val="115000"/>
              </a:lnSpc>
              <a:spcBef>
                <a:spcPts val="1200"/>
              </a:spcBef>
              <a:spcAft>
                <a:spcPts val="0"/>
              </a:spcAft>
              <a:buClr>
                <a:schemeClr val="dk1"/>
              </a:buClr>
              <a:buSzPts val="1100"/>
              <a:buChar char="●"/>
            </a:pPr>
            <a:r>
              <a:rPr lang="fr"/>
              <a:t>Mohamed : transmettre la matrice par Email</a:t>
            </a:r>
            <a:endParaRPr/>
          </a:p>
          <a:p>
            <a:pPr indent="0" lvl="0" marL="0" rtl="0" algn="l">
              <a:lnSpc>
                <a:spcPct val="115000"/>
              </a:lnSpc>
              <a:spcBef>
                <a:spcPts val="1200"/>
              </a:spcBef>
              <a:spcAft>
                <a:spcPts val="0"/>
              </a:spcAft>
              <a:buNone/>
            </a:pPr>
            <a:r>
              <a:rPr lang="fr"/>
              <a:t>Volumétrie des flux sortants</a:t>
            </a:r>
            <a:endParaRPr/>
          </a:p>
          <a:p>
            <a:pPr indent="-298450" lvl="0" marL="457200" rtl="0" algn="l">
              <a:lnSpc>
                <a:spcPct val="115000"/>
              </a:lnSpc>
              <a:spcBef>
                <a:spcPts val="1200"/>
              </a:spcBef>
              <a:spcAft>
                <a:spcPts val="0"/>
              </a:spcAft>
              <a:buClr>
                <a:schemeClr val="dk1"/>
              </a:buClr>
              <a:buSzPts val="1100"/>
              <a:buChar char="●"/>
            </a:pPr>
            <a:r>
              <a:rPr lang="fr"/>
              <a:t>Christophe Blondel  </a:t>
            </a:r>
            <a:endParaRPr/>
          </a:p>
          <a:p>
            <a:pPr indent="0" lvl="0" marL="0" rtl="0" algn="l">
              <a:spcBef>
                <a:spcPts val="1200"/>
              </a:spcBef>
              <a:spcAft>
                <a:spcPts val="0"/>
              </a:spcAft>
              <a:buNone/>
            </a:pPr>
            <a:r>
              <a:t/>
            </a:r>
            <a:endParaRPr/>
          </a:p>
        </p:txBody>
      </p:sp>
      <p:sp>
        <p:nvSpPr>
          <p:cNvPr id="456" name="Google Shape;456;g6cc0e994fb_0_252: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6cea717f81_0_210: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cea717f81_0_210: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Processus de déploiement </a:t>
            </a:r>
            <a:endParaRPr/>
          </a:p>
          <a:p>
            <a:pPr indent="0" lvl="0" marL="0" rtl="0" algn="l">
              <a:spcBef>
                <a:spcPts val="0"/>
              </a:spcBef>
              <a:spcAft>
                <a:spcPts val="0"/>
              </a:spcAft>
              <a:buNone/>
            </a:pPr>
            <a:r>
              <a:rPr lang="fr"/>
              <a:t>Paramètres de déploiement différent en fct de l’environnement (déploiement fait par Cara)</a:t>
            </a:r>
            <a:endParaRPr/>
          </a:p>
          <a:p>
            <a:pPr indent="0" lvl="0" marL="0" rtl="0" algn="l">
              <a:spcBef>
                <a:spcPts val="0"/>
              </a:spcBef>
              <a:spcAft>
                <a:spcPts val="0"/>
              </a:spcAft>
              <a:buNone/>
            </a:pPr>
            <a:r>
              <a:rPr lang="fr"/>
              <a:t>Hors prod</a:t>
            </a:r>
            <a:endParaRPr/>
          </a:p>
          <a:p>
            <a:pPr indent="-298450" lvl="0" marL="457200" rtl="0" algn="l">
              <a:lnSpc>
                <a:spcPct val="115000"/>
              </a:lnSpc>
              <a:spcBef>
                <a:spcPts val="1200"/>
              </a:spcBef>
              <a:spcAft>
                <a:spcPts val="0"/>
              </a:spcAft>
              <a:buClr>
                <a:schemeClr val="dk1"/>
              </a:buClr>
              <a:buSzPts val="1100"/>
              <a:buChar char="●"/>
            </a:pPr>
            <a:r>
              <a:rPr lang="fr"/>
              <a:t>1build CI Jenkins :</a:t>
            </a:r>
            <a:endParaRPr/>
          </a:p>
          <a:p>
            <a:pPr indent="-298450" lvl="1" marL="914400" rtl="0" algn="l">
              <a:lnSpc>
                <a:spcPct val="115000"/>
              </a:lnSpc>
              <a:spcBef>
                <a:spcPts val="0"/>
              </a:spcBef>
              <a:spcAft>
                <a:spcPts val="0"/>
              </a:spcAft>
              <a:buClr>
                <a:schemeClr val="dk1"/>
              </a:buClr>
              <a:buSzPts val="1100"/>
              <a:buChar char="○"/>
            </a:pPr>
            <a:r>
              <a:rPr lang="fr"/>
              <a:t>test auto</a:t>
            </a:r>
            <a:endParaRPr/>
          </a:p>
          <a:p>
            <a:pPr indent="-298450" lvl="1" marL="914400" rtl="0" algn="l">
              <a:lnSpc>
                <a:spcPct val="115000"/>
              </a:lnSpc>
              <a:spcBef>
                <a:spcPts val="0"/>
              </a:spcBef>
              <a:spcAft>
                <a:spcPts val="0"/>
              </a:spcAft>
              <a:buClr>
                <a:schemeClr val="dk1"/>
              </a:buClr>
              <a:buSzPts val="1100"/>
              <a:buChar char="○"/>
            </a:pPr>
            <a:r>
              <a:rPr lang="fr"/>
              <a:t>deploiement en Hors Prods</a:t>
            </a:r>
            <a:endParaRPr/>
          </a:p>
          <a:p>
            <a:pPr indent="0" lvl="0" marL="0" rtl="0" algn="l">
              <a:lnSpc>
                <a:spcPct val="115000"/>
              </a:lnSpc>
              <a:spcBef>
                <a:spcPts val="1200"/>
              </a:spcBef>
              <a:spcAft>
                <a:spcPts val="0"/>
              </a:spcAft>
              <a:buNone/>
            </a:pPr>
            <a:r>
              <a:rPr lang="fr"/>
              <a:t>Re7</a:t>
            </a:r>
            <a:endParaRPr/>
          </a:p>
          <a:p>
            <a:pPr indent="-298450" lvl="0" marL="457200" rtl="0" algn="l">
              <a:lnSpc>
                <a:spcPct val="115000"/>
              </a:lnSpc>
              <a:spcBef>
                <a:spcPts val="1200"/>
              </a:spcBef>
              <a:spcAft>
                <a:spcPts val="0"/>
              </a:spcAft>
              <a:buClr>
                <a:schemeClr val="dk1"/>
              </a:buClr>
              <a:buSzPts val="1100"/>
              <a:buChar char="●"/>
            </a:pPr>
            <a:r>
              <a:rPr lang="fr"/>
              <a:t>(Dev) Jenkins : 1build test auto liée au TU (35min) + Déploiement en INT avec CARA (5min)</a:t>
            </a:r>
            <a:endParaRPr/>
          </a:p>
          <a:p>
            <a:pPr indent="-298450" lvl="0" marL="457200" rtl="0" algn="l">
              <a:lnSpc>
                <a:spcPct val="115000"/>
              </a:lnSpc>
              <a:spcBef>
                <a:spcPts val="0"/>
              </a:spcBef>
              <a:spcAft>
                <a:spcPts val="0"/>
              </a:spcAft>
              <a:buClr>
                <a:schemeClr val="dk1"/>
              </a:buClr>
              <a:buSzPts val="1100"/>
              <a:buChar char="●"/>
            </a:pPr>
            <a:r>
              <a:rPr lang="fr"/>
              <a:t>(Int Dev) Jenkins : 1build pour créer un plan de déploiement + binaire dans clearcase (et Nexus) +Déploiement en INT avec CARA (5min)</a:t>
            </a:r>
            <a:endParaRPr/>
          </a:p>
          <a:p>
            <a:pPr indent="-298450" lvl="1" marL="914400" rtl="0" algn="l">
              <a:lnSpc>
                <a:spcPct val="115000"/>
              </a:lnSpc>
              <a:spcBef>
                <a:spcPts val="0"/>
              </a:spcBef>
              <a:spcAft>
                <a:spcPts val="0"/>
              </a:spcAft>
              <a:buClr>
                <a:schemeClr val="dk1"/>
              </a:buClr>
              <a:buSzPts val="1100"/>
              <a:buChar char="○"/>
            </a:pPr>
            <a:r>
              <a:rPr lang="fr"/>
              <a:t>CARA : Déploiement appli par Cara (binaire + paramètres)</a:t>
            </a:r>
            <a:endParaRPr/>
          </a:p>
          <a:p>
            <a:pPr indent="-298450" lvl="0" marL="457200" rtl="0" algn="l">
              <a:lnSpc>
                <a:spcPct val="115000"/>
              </a:lnSpc>
              <a:spcBef>
                <a:spcPts val="0"/>
              </a:spcBef>
              <a:spcAft>
                <a:spcPts val="0"/>
              </a:spcAft>
              <a:buClr>
                <a:schemeClr val="dk1"/>
              </a:buClr>
              <a:buSzPts val="1100"/>
              <a:buChar char="●"/>
            </a:pPr>
            <a:r>
              <a:rPr lang="fr"/>
              <a:t>(Int Dev) CARA : Déploiement appli par Cara (binaire + paramètres)</a:t>
            </a:r>
            <a:endParaRPr/>
          </a:p>
          <a:p>
            <a:pPr indent="0" lvl="0" marL="0" rtl="0" algn="l">
              <a:lnSpc>
                <a:spcPct val="115000"/>
              </a:lnSpc>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Processus de patch</a:t>
            </a:r>
            <a:endParaRPr/>
          </a:p>
          <a:p>
            <a:pPr indent="-298450" lvl="0" marL="457200" rtl="0" algn="l">
              <a:lnSpc>
                <a:spcPct val="115000"/>
              </a:lnSpc>
              <a:spcBef>
                <a:spcPts val="1200"/>
              </a:spcBef>
              <a:spcAft>
                <a:spcPts val="0"/>
              </a:spcAft>
              <a:buClr>
                <a:schemeClr val="dk1"/>
              </a:buClr>
              <a:buSzPts val="1100"/>
              <a:buChar char="●"/>
            </a:pPr>
            <a:r>
              <a:rPr lang="fr"/>
              <a:t>Nouvelle version de node est installé manuellement 2 fois par an</a:t>
            </a:r>
            <a:endParaRPr/>
          </a:p>
          <a:p>
            <a:pPr indent="-298450" lvl="0" marL="457200" rtl="0" algn="l">
              <a:lnSpc>
                <a:spcPct val="115000"/>
              </a:lnSpc>
              <a:spcBef>
                <a:spcPts val="0"/>
              </a:spcBef>
              <a:spcAft>
                <a:spcPts val="0"/>
              </a:spcAft>
              <a:buClr>
                <a:schemeClr val="dk1"/>
              </a:buClr>
              <a:buSzPts val="1100"/>
              <a:buChar char="●"/>
            </a:pPr>
            <a:r>
              <a:rPr lang="fr"/>
              <a:t>Update Serveur fait par puppet</a:t>
            </a:r>
            <a:endParaRPr/>
          </a:p>
          <a:p>
            <a:pPr indent="0" lvl="0" marL="0" rtl="0" algn="l">
              <a:lnSpc>
                <a:spcPct val="115000"/>
              </a:lnSpc>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NAS PDF =&gt; migration vers S3 =&gt; donnée sensible et RGPD : Arbitrage sécurité</a:t>
            </a:r>
            <a:endParaRPr/>
          </a:p>
          <a:p>
            <a:pPr indent="-298450" lvl="0" marL="457200" rtl="0" algn="l">
              <a:lnSpc>
                <a:spcPct val="115000"/>
              </a:lnSpc>
              <a:spcBef>
                <a:spcPts val="1200"/>
              </a:spcBef>
              <a:spcAft>
                <a:spcPts val="0"/>
              </a:spcAft>
              <a:buClr>
                <a:schemeClr val="dk1"/>
              </a:buClr>
              <a:buSzPts val="1100"/>
              <a:buChar char="●"/>
            </a:pPr>
            <a:r>
              <a:rPr lang="fr"/>
              <a:t>Mohamed : chiffrage de la solution</a:t>
            </a:r>
            <a:endParaRPr/>
          </a:p>
          <a:p>
            <a:pPr indent="0" lvl="0" marL="0" rtl="0" algn="l">
              <a:lnSpc>
                <a:spcPct val="115000"/>
              </a:lnSpc>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Landing zone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GitFlow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Matrice de flux</a:t>
            </a:r>
            <a:endParaRPr/>
          </a:p>
          <a:p>
            <a:pPr indent="-298450" lvl="0" marL="457200" rtl="0" algn="l">
              <a:lnSpc>
                <a:spcPct val="115000"/>
              </a:lnSpc>
              <a:spcBef>
                <a:spcPts val="1200"/>
              </a:spcBef>
              <a:spcAft>
                <a:spcPts val="0"/>
              </a:spcAft>
              <a:buClr>
                <a:schemeClr val="dk1"/>
              </a:buClr>
              <a:buSzPts val="1100"/>
              <a:buChar char="●"/>
            </a:pPr>
            <a:r>
              <a:rPr lang="fr"/>
              <a:t>Mohamed : transmettre la matrice par Email</a:t>
            </a:r>
            <a:endParaRPr/>
          </a:p>
          <a:p>
            <a:pPr indent="0" lvl="0" marL="0" rtl="0" algn="l">
              <a:lnSpc>
                <a:spcPct val="115000"/>
              </a:lnSpc>
              <a:spcBef>
                <a:spcPts val="1200"/>
              </a:spcBef>
              <a:spcAft>
                <a:spcPts val="0"/>
              </a:spcAft>
              <a:buNone/>
            </a:pPr>
            <a:r>
              <a:rPr lang="fr"/>
              <a:t>Volumétrie des flux sortants</a:t>
            </a:r>
            <a:endParaRPr/>
          </a:p>
          <a:p>
            <a:pPr indent="-298450" lvl="0" marL="457200" rtl="0" algn="l">
              <a:lnSpc>
                <a:spcPct val="115000"/>
              </a:lnSpc>
              <a:spcBef>
                <a:spcPts val="1200"/>
              </a:spcBef>
              <a:spcAft>
                <a:spcPts val="0"/>
              </a:spcAft>
              <a:buClr>
                <a:schemeClr val="dk1"/>
              </a:buClr>
              <a:buSzPts val="1100"/>
              <a:buChar char="●"/>
            </a:pPr>
            <a:r>
              <a:rPr lang="fr"/>
              <a:t>Christophe Blondel  </a:t>
            </a:r>
            <a:endParaRPr/>
          </a:p>
          <a:p>
            <a:pPr indent="0" lvl="0" marL="0" rtl="0" algn="l">
              <a:spcBef>
                <a:spcPts val="1200"/>
              </a:spcBef>
              <a:spcAft>
                <a:spcPts val="0"/>
              </a:spcAft>
              <a:buNone/>
            </a:pPr>
            <a:r>
              <a:t/>
            </a:r>
            <a:endParaRPr/>
          </a:p>
        </p:txBody>
      </p:sp>
      <p:sp>
        <p:nvSpPr>
          <p:cNvPr id="498" name="Google Shape;498;g6cea717f81_0_210: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6c6297742f_1_1350:notes"/>
          <p:cNvSpPr txBox="1"/>
          <p:nvPr>
            <p:ph idx="1" type="body"/>
          </p:nvPr>
        </p:nvSpPr>
        <p:spPr>
          <a:xfrm>
            <a:off x="685801"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6c6297742f_1_1350:notes"/>
          <p:cNvSpPr/>
          <p:nvPr>
            <p:ph idx="2" type="sldImg"/>
          </p:nvPr>
        </p:nvSpPr>
        <p:spPr>
          <a:xfrm>
            <a:off x="108366" y="685065"/>
            <a:ext cx="6641400" cy="3429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p:cSld name="Diapositive de titre">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0" l="0" r="0" t="0"/>
          <a:stretch/>
        </p:blipFill>
        <p:spPr>
          <a:xfrm>
            <a:off x="3106740" y="4339197"/>
            <a:ext cx="1013209" cy="743304"/>
          </a:xfrm>
          <a:prstGeom prst="rect">
            <a:avLst/>
          </a:prstGeom>
          <a:noFill/>
          <a:ln>
            <a:noFill/>
          </a:ln>
        </p:spPr>
      </p:pic>
      <p:pic>
        <p:nvPicPr>
          <p:cNvPr id="9" name="Google Shape;9;p2"/>
          <p:cNvPicPr preferRelativeResize="0"/>
          <p:nvPr/>
        </p:nvPicPr>
        <p:blipFill rotWithShape="1">
          <a:blip r:embed="rId3">
            <a:alphaModFix/>
          </a:blip>
          <a:srcRect b="0" l="0" r="0" t="0"/>
          <a:stretch/>
        </p:blipFill>
        <p:spPr>
          <a:xfrm>
            <a:off x="1" y="0"/>
            <a:ext cx="9143999" cy="4244100"/>
          </a:xfrm>
          <a:prstGeom prst="rect">
            <a:avLst/>
          </a:prstGeom>
          <a:noFill/>
          <a:ln>
            <a:noFill/>
          </a:ln>
        </p:spPr>
      </p:pic>
      <p:pic>
        <p:nvPicPr>
          <p:cNvPr id="10" name="Google Shape;10;p2"/>
          <p:cNvPicPr preferRelativeResize="0"/>
          <p:nvPr/>
        </p:nvPicPr>
        <p:blipFill rotWithShape="1">
          <a:blip r:embed="rId4">
            <a:alphaModFix/>
          </a:blip>
          <a:srcRect b="0" l="0" r="0" t="0"/>
          <a:stretch/>
        </p:blipFill>
        <p:spPr>
          <a:xfrm>
            <a:off x="234156" y="4389556"/>
            <a:ext cx="1783582" cy="678140"/>
          </a:xfrm>
          <a:prstGeom prst="rect">
            <a:avLst/>
          </a:prstGeom>
          <a:noFill/>
          <a:ln>
            <a:noFill/>
          </a:ln>
        </p:spPr>
      </p:pic>
      <p:pic>
        <p:nvPicPr>
          <p:cNvPr id="11" name="Google Shape;11;p2"/>
          <p:cNvPicPr preferRelativeResize="0"/>
          <p:nvPr/>
        </p:nvPicPr>
        <p:blipFill rotWithShape="1">
          <a:blip r:embed="rId5">
            <a:alphaModFix/>
          </a:blip>
          <a:srcRect b="0" l="0" r="0" t="0"/>
          <a:stretch/>
        </p:blipFill>
        <p:spPr>
          <a:xfrm>
            <a:off x="5499631" y="4244101"/>
            <a:ext cx="725119" cy="663349"/>
          </a:xfrm>
          <a:prstGeom prst="rect">
            <a:avLst/>
          </a:prstGeom>
          <a:noFill/>
          <a:ln>
            <a:noFill/>
          </a:ln>
        </p:spPr>
      </p:pic>
      <p:pic>
        <p:nvPicPr>
          <p:cNvPr descr="GREAT-3.png" id="12" name="Google Shape;12;p2"/>
          <p:cNvPicPr preferRelativeResize="0"/>
          <p:nvPr/>
        </p:nvPicPr>
        <p:blipFill rotWithShape="1">
          <a:blip r:embed="rId6">
            <a:alphaModFix/>
          </a:blip>
          <a:srcRect b="0" l="0" r="0" t="0"/>
          <a:stretch/>
        </p:blipFill>
        <p:spPr>
          <a:xfrm>
            <a:off x="8224371" y="4453517"/>
            <a:ext cx="505602" cy="51466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1_Titre et contenu 4">
    <p:spTree>
      <p:nvGrpSpPr>
        <p:cNvPr id="59" name="Shape 59"/>
        <p:cNvGrpSpPr/>
        <p:nvPr/>
      </p:nvGrpSpPr>
      <p:grpSpPr>
        <a:xfrm>
          <a:off x="0" y="0"/>
          <a:ext cx="0" cy="0"/>
          <a:chOff x="0" y="0"/>
          <a:chExt cx="0" cy="0"/>
        </a:xfrm>
      </p:grpSpPr>
      <p:sp>
        <p:nvSpPr>
          <p:cNvPr id="60" name="Google Shape;60;p11"/>
          <p:cNvSpPr txBox="1"/>
          <p:nvPr>
            <p:ph type="title"/>
          </p:nvPr>
        </p:nvSpPr>
        <p:spPr>
          <a:xfrm>
            <a:off x="628650" y="273844"/>
            <a:ext cx="7886700" cy="345049"/>
          </a:xfrm>
          <a:prstGeom prst="rect">
            <a:avLst/>
          </a:prstGeom>
          <a:noFill/>
          <a:ln>
            <a:noFill/>
          </a:ln>
        </p:spPr>
        <p:txBody>
          <a:bodyPr anchorCtr="0" anchor="t" bIns="34275" lIns="68575" spcFirstLastPara="1" rIns="68575" wrap="square" tIns="34275">
            <a:noAutofit/>
          </a:bodyPr>
          <a:lstStyle>
            <a:lvl1pPr lvl="0" marR="0" algn="r">
              <a:lnSpc>
                <a:spcPct val="90000"/>
              </a:lnSpc>
              <a:spcBef>
                <a:spcPts val="0"/>
              </a:spcBef>
              <a:spcAft>
                <a:spcPts val="0"/>
              </a:spcAft>
              <a:buClr>
                <a:schemeClr val="dk1"/>
              </a:buClr>
              <a:buSzPts val="2400"/>
              <a:buFont typeface="Arial"/>
              <a:buNone/>
              <a:defRPr b="1" i="0" sz="2025"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1"/>
          <p:cNvSpPr txBox="1"/>
          <p:nvPr>
            <p:ph idx="1" type="body"/>
          </p:nvPr>
        </p:nvSpPr>
        <p:spPr>
          <a:xfrm>
            <a:off x="3912433" y="1369219"/>
            <a:ext cx="4602917" cy="32634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35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2" name="Google Shape;62;p11"/>
          <p:cNvSpPr/>
          <p:nvPr/>
        </p:nvSpPr>
        <p:spPr>
          <a:xfrm>
            <a:off x="8055363" y="933684"/>
            <a:ext cx="459988" cy="7527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3" name="Google Shape;63;p11"/>
          <p:cNvSpPr/>
          <p:nvPr>
            <p:ph idx="2" type="pic"/>
          </p:nvPr>
        </p:nvSpPr>
        <p:spPr>
          <a:xfrm>
            <a:off x="0" y="0"/>
            <a:ext cx="3620691" cy="5143500"/>
          </a:xfrm>
          <a:prstGeom prst="rect">
            <a:avLst/>
          </a:prstGeom>
          <a:solidFill>
            <a:schemeClr val="accent6"/>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 name="Google Shape;64;p11"/>
          <p:cNvPicPr preferRelativeResize="0"/>
          <p:nvPr/>
        </p:nvPicPr>
        <p:blipFill rotWithShape="1">
          <a:blip r:embed="rId2">
            <a:alphaModFix/>
          </a:blip>
          <a:srcRect b="0" l="0" r="0" t="0"/>
          <a:stretch/>
        </p:blipFill>
        <p:spPr>
          <a:xfrm>
            <a:off x="7209809" y="3467773"/>
            <a:ext cx="2611083" cy="257868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position personnalisée">
  <p:cSld name="Disposition personnalisée">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66" name="Shape 66"/>
        <p:cNvGrpSpPr/>
        <p:nvPr/>
      </p:nvGrpSpPr>
      <p:grpSpPr>
        <a:xfrm>
          <a:off x="0" y="0"/>
          <a:ext cx="0" cy="0"/>
          <a:chOff x="0" y="0"/>
          <a:chExt cx="0" cy="0"/>
        </a:xfrm>
      </p:grpSpPr>
      <p:sp>
        <p:nvSpPr>
          <p:cNvPr id="67" name="Google Shape;67;p13"/>
          <p:cNvSpPr/>
          <p:nvPr>
            <p:ph idx="2" type="pic"/>
          </p:nvPr>
        </p:nvSpPr>
        <p:spPr>
          <a:xfrm>
            <a:off x="-1" y="0"/>
            <a:ext cx="9230194" cy="5227820"/>
          </a:xfrm>
          <a:prstGeom prst="rect">
            <a:avLst/>
          </a:prstGeom>
          <a:solidFill>
            <a:schemeClr val="lt2"/>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13"/>
          <p:cNvSpPr txBox="1"/>
          <p:nvPr>
            <p:ph idx="1" type="body"/>
          </p:nvPr>
        </p:nvSpPr>
        <p:spPr>
          <a:xfrm>
            <a:off x="325975" y="266835"/>
            <a:ext cx="569400" cy="460500"/>
          </a:xfrm>
          <a:prstGeom prst="rect">
            <a:avLst/>
          </a:prstGeom>
          <a:solidFill>
            <a:schemeClr val="accent1"/>
          </a:solidFill>
          <a:ln>
            <a:noFill/>
          </a:ln>
        </p:spPr>
        <p:txBody>
          <a:bodyPr anchorCtr="0" anchor="ctr" bIns="0" lIns="0" spcFirstLastPara="1" rIns="0" wrap="square" tIns="0">
            <a:noAutofit/>
          </a:bodyPr>
          <a:lstStyle>
            <a:lvl1pPr indent="-228600" lvl="0" marL="457200" marR="0" rtl="0" algn="ctr">
              <a:lnSpc>
                <a:spcPct val="100000"/>
              </a:lnSpc>
              <a:spcBef>
                <a:spcPts val="0"/>
              </a:spcBef>
              <a:spcAft>
                <a:spcPts val="0"/>
              </a:spcAft>
              <a:buClr>
                <a:srgbClr val="000000"/>
              </a:buClr>
              <a:buSzPts val="3600"/>
              <a:buFont typeface="Arial"/>
              <a:buNone/>
              <a:defRPr b="1" i="0" sz="36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3"/>
          <p:cNvSpPr txBox="1"/>
          <p:nvPr>
            <p:ph type="title"/>
          </p:nvPr>
        </p:nvSpPr>
        <p:spPr>
          <a:xfrm>
            <a:off x="325975" y="855309"/>
            <a:ext cx="5486462" cy="451994"/>
          </a:xfrm>
          <a:prstGeom prst="rect">
            <a:avLst/>
          </a:prstGeom>
          <a:solidFill>
            <a:schemeClr val="accent1"/>
          </a:solid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0" name="Google Shape;70;p13"/>
          <p:cNvSpPr txBox="1"/>
          <p:nvPr>
            <p:ph idx="3" type="body"/>
          </p:nvPr>
        </p:nvSpPr>
        <p:spPr>
          <a:xfrm>
            <a:off x="5070462" y="3540997"/>
            <a:ext cx="3114675" cy="59650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13"/>
          <p:cNvSpPr txBox="1"/>
          <p:nvPr>
            <p:ph idx="4" type="body"/>
          </p:nvPr>
        </p:nvSpPr>
        <p:spPr>
          <a:xfrm>
            <a:off x="4423738" y="4286324"/>
            <a:ext cx="3199210" cy="5619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1_Title slide">
    <p:spTree>
      <p:nvGrpSpPr>
        <p:cNvPr id="72" name="Shape 72"/>
        <p:cNvGrpSpPr/>
        <p:nvPr/>
      </p:nvGrpSpPr>
      <p:grpSpPr>
        <a:xfrm>
          <a:off x="0" y="0"/>
          <a:ext cx="0" cy="0"/>
          <a:chOff x="0" y="0"/>
          <a:chExt cx="0" cy="0"/>
        </a:xfrm>
      </p:grpSpPr>
      <p:sp>
        <p:nvSpPr>
          <p:cNvPr id="73" name="Google Shape;73;p14"/>
          <p:cNvSpPr/>
          <p:nvPr>
            <p:ph idx="2" type="pic"/>
          </p:nvPr>
        </p:nvSpPr>
        <p:spPr>
          <a:xfrm>
            <a:off x="-1" y="0"/>
            <a:ext cx="9230194" cy="5227820"/>
          </a:xfrm>
          <a:prstGeom prst="rect">
            <a:avLst/>
          </a:prstGeom>
          <a:solidFill>
            <a:schemeClr val="dk1"/>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p14"/>
          <p:cNvSpPr txBox="1"/>
          <p:nvPr>
            <p:ph idx="1" type="body"/>
          </p:nvPr>
        </p:nvSpPr>
        <p:spPr>
          <a:xfrm>
            <a:off x="325975" y="266835"/>
            <a:ext cx="569400" cy="460500"/>
          </a:xfrm>
          <a:prstGeom prst="rect">
            <a:avLst/>
          </a:prstGeom>
          <a:solidFill>
            <a:schemeClr val="accent1"/>
          </a:solidFill>
          <a:ln>
            <a:noFill/>
          </a:ln>
        </p:spPr>
        <p:txBody>
          <a:bodyPr anchorCtr="0" anchor="ctr" bIns="0" lIns="0" spcFirstLastPara="1" rIns="0" wrap="square" tIns="0">
            <a:noAutofit/>
          </a:bodyPr>
          <a:lstStyle>
            <a:lvl1pPr indent="-228600" lvl="0" marL="457200" marR="0" rtl="0" algn="ctr">
              <a:lnSpc>
                <a:spcPct val="100000"/>
              </a:lnSpc>
              <a:spcBef>
                <a:spcPts val="0"/>
              </a:spcBef>
              <a:spcAft>
                <a:spcPts val="0"/>
              </a:spcAft>
              <a:buClr>
                <a:srgbClr val="000000"/>
              </a:buClr>
              <a:buSzPts val="3600"/>
              <a:buFont typeface="Arial"/>
              <a:buNone/>
              <a:defRPr b="1" i="0" sz="36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 name="Google Shape;75;p14"/>
          <p:cNvSpPr txBox="1"/>
          <p:nvPr>
            <p:ph type="title"/>
          </p:nvPr>
        </p:nvSpPr>
        <p:spPr>
          <a:xfrm>
            <a:off x="325975" y="855309"/>
            <a:ext cx="5486462" cy="451994"/>
          </a:xfrm>
          <a:prstGeom prst="rect">
            <a:avLst/>
          </a:prstGeom>
          <a:solidFill>
            <a:schemeClr val="accent1"/>
          </a:solid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1"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6" name="Google Shape;76;p14"/>
          <p:cNvSpPr txBox="1"/>
          <p:nvPr>
            <p:ph idx="3" type="body"/>
          </p:nvPr>
        </p:nvSpPr>
        <p:spPr>
          <a:xfrm>
            <a:off x="5070463" y="3493272"/>
            <a:ext cx="2675705" cy="461258"/>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14"/>
          <p:cNvSpPr txBox="1"/>
          <p:nvPr>
            <p:ph idx="4" type="body"/>
          </p:nvPr>
        </p:nvSpPr>
        <p:spPr>
          <a:xfrm>
            <a:off x="4423738" y="4286121"/>
            <a:ext cx="2760299" cy="461665"/>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position personnalisée">
  <p:cSld name="1_Disposition personnalisée">
    <p:spTree>
      <p:nvGrpSpPr>
        <p:cNvPr id="78" name="Shape 78"/>
        <p:cNvGrpSpPr/>
        <p:nvPr/>
      </p:nvGrpSpPr>
      <p:grpSpPr>
        <a:xfrm>
          <a:off x="0" y="0"/>
          <a:ext cx="0" cy="0"/>
          <a:chOff x="0" y="0"/>
          <a:chExt cx="0" cy="0"/>
        </a:xfrm>
      </p:grpSpPr>
      <p:sp>
        <p:nvSpPr>
          <p:cNvPr id="79" name="Google Shape;79;p15"/>
          <p:cNvSpPr txBox="1"/>
          <p:nvPr>
            <p:ph type="title"/>
          </p:nvPr>
        </p:nvSpPr>
        <p:spPr>
          <a:xfrm>
            <a:off x="628650" y="273844"/>
            <a:ext cx="7886700" cy="562498"/>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1" i="0" sz="21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type="title">
  <p:cSld name="TITLE">
    <p:spTree>
      <p:nvGrpSpPr>
        <p:cNvPr id="80" name="Shape 80"/>
        <p:cNvGrpSpPr/>
        <p:nvPr/>
      </p:nvGrpSpPr>
      <p:grpSpPr>
        <a:xfrm>
          <a:off x="0" y="0"/>
          <a:ext cx="0" cy="0"/>
          <a:chOff x="0" y="0"/>
          <a:chExt cx="0" cy="0"/>
        </a:xfrm>
      </p:grpSpPr>
      <p:sp>
        <p:nvSpPr>
          <p:cNvPr id="81" name="Google Shape;81;p16"/>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dk2"/>
              </a:buClr>
              <a:buSzPts val="6000"/>
              <a:buFont typeface="Arial"/>
              <a:buNone/>
              <a:defRPr b="0" i="0" sz="60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16"/>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83" name="Google Shape;83;p16"/>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6969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16"/>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96969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 name="Google Shape;85;p16"/>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1">
  <p:cSld name="Vide_1">
    <p:spTree>
      <p:nvGrpSpPr>
        <p:cNvPr id="86" name="Shape 86"/>
        <p:cNvGrpSpPr/>
        <p:nvPr/>
      </p:nvGrpSpPr>
      <p:grpSpPr>
        <a:xfrm>
          <a:off x="0" y="0"/>
          <a:ext cx="0" cy="0"/>
          <a:chOff x="0" y="0"/>
          <a:chExt cx="0" cy="0"/>
        </a:xfrm>
      </p:grpSpPr>
      <p:sp>
        <p:nvSpPr>
          <p:cNvPr id="87" name="Google Shape;87;p17"/>
          <p:cNvSpPr txBox="1"/>
          <p:nvPr>
            <p:ph idx="1" type="body"/>
          </p:nvPr>
        </p:nvSpPr>
        <p:spPr>
          <a:xfrm>
            <a:off x="434975" y="0"/>
            <a:ext cx="8394600" cy="742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0"/>
              </a:spcBef>
              <a:spcAft>
                <a:spcPts val="0"/>
              </a:spcAft>
              <a:buClr>
                <a:schemeClr val="accent1"/>
              </a:buClr>
              <a:buSzPts val="2000"/>
              <a:buFont typeface="Noto Sans Symbols"/>
              <a:buNone/>
              <a:defRPr b="1" i="0" sz="2000" u="none" cap="none" strike="noStrike">
                <a:solidFill>
                  <a:schemeClr val="accent1"/>
                </a:solidFill>
                <a:latin typeface="Verdana"/>
                <a:ea typeface="Verdana"/>
                <a:cs typeface="Verdana"/>
                <a:sym typeface="Verdana"/>
              </a:defRPr>
            </a:lvl1pPr>
            <a:lvl2pPr indent="-228600" lvl="1" marL="914400" marR="0" rtl="0" algn="l">
              <a:lnSpc>
                <a:spcPct val="90000"/>
              </a:lnSpc>
              <a:spcBef>
                <a:spcPts val="0"/>
              </a:spcBef>
              <a:spcAft>
                <a:spcPts val="0"/>
              </a:spcAft>
              <a:buClr>
                <a:schemeClr val="accent1"/>
              </a:buClr>
              <a:buSzPts val="1800"/>
              <a:buFont typeface="Noto Sans Symbols"/>
              <a:buNone/>
              <a:defRPr b="0" i="0" sz="1800" u="none" cap="none" strike="noStrike">
                <a:solidFill>
                  <a:schemeClr val="accent1"/>
                </a:solidFill>
                <a:latin typeface="Verdana"/>
                <a:ea typeface="Verdana"/>
                <a:cs typeface="Verdana"/>
                <a:sym typeface="Verdana"/>
              </a:defRPr>
            </a:lvl2pPr>
            <a:lvl3pPr indent="-292244" lvl="2" marL="1371600" marR="0" rtl="0" algn="l">
              <a:lnSpc>
                <a:spcPct val="100000"/>
              </a:lnSpc>
              <a:spcBef>
                <a:spcPts val="0"/>
              </a:spcBef>
              <a:spcAft>
                <a:spcPts val="0"/>
              </a:spcAft>
              <a:buClr>
                <a:schemeClr val="accent3"/>
              </a:buClr>
              <a:buSzPts val="1002"/>
              <a:buFont typeface="Verdana"/>
              <a:buChar char="&gt;"/>
              <a:defRPr b="0" i="0" sz="1050" u="none" cap="none" strike="noStrike">
                <a:solidFill>
                  <a:schemeClr val="dk1"/>
                </a:solidFill>
                <a:latin typeface="Verdana"/>
                <a:ea typeface="Verdana"/>
                <a:cs typeface="Verdana"/>
                <a:sym typeface="Verdana"/>
              </a:defRPr>
            </a:lvl3pPr>
            <a:lvl4pPr indent="-292100" lvl="3" marL="1828800" marR="0" rtl="0" algn="l">
              <a:lnSpc>
                <a:spcPct val="100000"/>
              </a:lnSpc>
              <a:spcBef>
                <a:spcPts val="0"/>
              </a:spcBef>
              <a:spcAft>
                <a:spcPts val="0"/>
              </a:spcAft>
              <a:buClr>
                <a:srgbClr val="581D74"/>
              </a:buClr>
              <a:buSzPts val="1000"/>
              <a:buFont typeface="Noto Sans Symbols"/>
              <a:buChar char="✷"/>
              <a:defRPr b="0" i="0" sz="1000" u="none" cap="none" strike="noStrike">
                <a:solidFill>
                  <a:schemeClr val="dk1"/>
                </a:solidFill>
                <a:latin typeface="Verdana"/>
                <a:ea typeface="Verdana"/>
                <a:cs typeface="Verdana"/>
                <a:sym typeface="Verdana"/>
              </a:defRPr>
            </a:lvl4pPr>
            <a:lvl5pPr indent="-285750" lvl="4" marL="2286000" marR="0" rtl="0" algn="l">
              <a:lnSpc>
                <a:spcPct val="100000"/>
              </a:lnSpc>
              <a:spcBef>
                <a:spcPts val="0"/>
              </a:spcBef>
              <a:spcAft>
                <a:spcPts val="0"/>
              </a:spcAft>
              <a:buClr>
                <a:srgbClr val="825D69"/>
              </a:buClr>
              <a:buSzPts val="900"/>
              <a:buFont typeface="Noto Sans Symbols"/>
              <a:buChar char="▶"/>
              <a:defRPr b="0" i="0" sz="900" u="none" cap="none" strike="noStrike">
                <a:solidFill>
                  <a:schemeClr val="dk1"/>
                </a:solidFill>
                <a:latin typeface="Verdana"/>
                <a:ea typeface="Verdana"/>
                <a:cs typeface="Verdana"/>
                <a:sym typeface="Verdana"/>
              </a:defRPr>
            </a:lvl5pPr>
            <a:lvl6pPr indent="-304800" lvl="5" marL="2743200" marR="0" rtl="0" algn="l">
              <a:lnSpc>
                <a:spcPct val="100000"/>
              </a:lnSpc>
              <a:spcBef>
                <a:spcPts val="240"/>
              </a:spcBef>
              <a:spcAft>
                <a:spcPts val="0"/>
              </a:spcAft>
              <a:buClr>
                <a:schemeClr val="hlink"/>
              </a:buClr>
              <a:buSzPts val="1200"/>
              <a:buFont typeface="Arial"/>
              <a:buChar char="»"/>
              <a:defRPr b="0" i="0" sz="1200" u="none" cap="none" strike="noStrike">
                <a:solidFill>
                  <a:schemeClr val="dk1"/>
                </a:solidFill>
                <a:latin typeface="Verdana"/>
                <a:ea typeface="Verdana"/>
                <a:cs typeface="Verdana"/>
                <a:sym typeface="Verdana"/>
              </a:defRPr>
            </a:lvl6pPr>
            <a:lvl7pPr indent="-304800" lvl="6" marL="3200400" marR="0" rtl="0" algn="l">
              <a:lnSpc>
                <a:spcPct val="100000"/>
              </a:lnSpc>
              <a:spcBef>
                <a:spcPts val="240"/>
              </a:spcBef>
              <a:spcAft>
                <a:spcPts val="0"/>
              </a:spcAft>
              <a:buClr>
                <a:schemeClr val="hlink"/>
              </a:buClr>
              <a:buSzPts val="1200"/>
              <a:buFont typeface="Arial"/>
              <a:buChar char="»"/>
              <a:defRPr b="0" i="0" sz="1200" u="none" cap="none" strike="noStrike">
                <a:solidFill>
                  <a:schemeClr val="dk1"/>
                </a:solidFill>
                <a:latin typeface="Verdana"/>
                <a:ea typeface="Verdana"/>
                <a:cs typeface="Verdana"/>
                <a:sym typeface="Verdana"/>
              </a:defRPr>
            </a:lvl7pPr>
            <a:lvl8pPr indent="-304800" lvl="7" marL="3657600" marR="0" rtl="0" algn="l">
              <a:lnSpc>
                <a:spcPct val="100000"/>
              </a:lnSpc>
              <a:spcBef>
                <a:spcPts val="240"/>
              </a:spcBef>
              <a:spcAft>
                <a:spcPts val="0"/>
              </a:spcAft>
              <a:buClr>
                <a:schemeClr val="hlink"/>
              </a:buClr>
              <a:buSzPts val="1200"/>
              <a:buFont typeface="Arial"/>
              <a:buChar char="»"/>
              <a:defRPr b="0" i="0" sz="1200" u="none" cap="none" strike="noStrike">
                <a:solidFill>
                  <a:schemeClr val="dk1"/>
                </a:solidFill>
                <a:latin typeface="Verdana"/>
                <a:ea typeface="Verdana"/>
                <a:cs typeface="Verdana"/>
                <a:sym typeface="Verdana"/>
              </a:defRPr>
            </a:lvl8pPr>
            <a:lvl9pPr indent="-304800" lvl="8" marL="4114800" marR="0" rtl="0" algn="l">
              <a:lnSpc>
                <a:spcPct val="100000"/>
              </a:lnSpc>
              <a:spcBef>
                <a:spcPts val="240"/>
              </a:spcBef>
              <a:spcAft>
                <a:spcPts val="0"/>
              </a:spcAft>
              <a:buClr>
                <a:schemeClr val="hlink"/>
              </a:buClr>
              <a:buSzPts val="1200"/>
              <a:buFont typeface="Arial"/>
              <a:buChar char="»"/>
              <a:defRPr b="0" i="0" sz="1200" u="none" cap="none" strike="noStrike">
                <a:solidFill>
                  <a:schemeClr val="dk1"/>
                </a:solidFill>
                <a:latin typeface="Verdana"/>
                <a:ea typeface="Verdana"/>
                <a:cs typeface="Verdana"/>
                <a:sym typeface="Verdana"/>
              </a:defRPr>
            </a:lvl9pPr>
          </a:lstStyle>
          <a:p/>
        </p:txBody>
      </p:sp>
      <p:sp>
        <p:nvSpPr>
          <p:cNvPr id="88" name="Google Shape;88;p17"/>
          <p:cNvSpPr txBox="1"/>
          <p:nvPr>
            <p:ph idx="11" type="ftr"/>
          </p:nvPr>
        </p:nvSpPr>
        <p:spPr>
          <a:xfrm>
            <a:off x="3325591" y="4851797"/>
            <a:ext cx="5084700" cy="273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900"/>
              <a:buFont typeface="Verdana"/>
              <a:buNone/>
              <a:defRPr b="0" i="0" sz="900" u="none" cap="none" strike="noStrike">
                <a:solidFill>
                  <a:schemeClr val="accent1"/>
                </a:solidFill>
                <a:latin typeface="Verdana"/>
                <a:ea typeface="Verdana"/>
                <a:cs typeface="Verdana"/>
                <a:sym typeface="Verdana"/>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 name="Google Shape;89;p17"/>
          <p:cNvSpPr txBox="1"/>
          <p:nvPr>
            <p:ph idx="10" type="dt"/>
          </p:nvPr>
        </p:nvSpPr>
        <p:spPr>
          <a:xfrm>
            <a:off x="1937450" y="4865489"/>
            <a:ext cx="949200" cy="245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900"/>
              <a:buFont typeface="Verdana"/>
              <a:buNone/>
              <a:defRPr b="0" i="0" sz="900" u="none" cap="none" strike="noStrike">
                <a:solidFill>
                  <a:schemeClr val="accent1"/>
                </a:solidFill>
                <a:latin typeface="Verdana"/>
                <a:ea typeface="Verdana"/>
                <a:cs typeface="Verdana"/>
                <a:sym typeface="Verdana"/>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type="titleOnly">
  <p:cSld name="TITLE_ONLY">
    <p:spTree>
      <p:nvGrpSpPr>
        <p:cNvPr id="96" name="Shape 96"/>
        <p:cNvGrpSpPr/>
        <p:nvPr/>
      </p:nvGrpSpPr>
      <p:grpSpPr>
        <a:xfrm>
          <a:off x="0" y="0"/>
          <a:ext cx="0" cy="0"/>
          <a:chOff x="0" y="0"/>
          <a:chExt cx="0" cy="0"/>
        </a:xfrm>
      </p:grpSpPr>
      <p:sp>
        <p:nvSpPr>
          <p:cNvPr id="97" name="Google Shape;97;p19"/>
          <p:cNvSpPr txBox="1"/>
          <p:nvPr>
            <p:ph type="title"/>
          </p:nvPr>
        </p:nvSpPr>
        <p:spPr>
          <a:xfrm>
            <a:off x="628650" y="274638"/>
            <a:ext cx="7886700" cy="9939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2"/>
              </a:buClr>
              <a:buSzPts val="2700"/>
              <a:buFont typeface="Arial"/>
              <a:buNone/>
              <a:defRPr b="0" i="0" sz="27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98" name="Google Shape;98;p19"/>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9" name="Google Shape;99;p19"/>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0" name="Google Shape;100;p19"/>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3" name="Google Shape;10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4" name="Google Shape;10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type="title">
  <p:cSld name="TITLE">
    <p:spTree>
      <p:nvGrpSpPr>
        <p:cNvPr id="105" name="Shape 105"/>
        <p:cNvGrpSpPr/>
        <p:nvPr/>
      </p:nvGrpSpPr>
      <p:grpSpPr>
        <a:xfrm>
          <a:off x="0" y="0"/>
          <a:ext cx="0" cy="0"/>
          <a:chOff x="0" y="0"/>
          <a:chExt cx="0" cy="0"/>
        </a:xfrm>
      </p:grpSpPr>
      <p:sp>
        <p:nvSpPr>
          <p:cNvPr id="106" name="Google Shape;106;p21"/>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dk2"/>
              </a:buClr>
              <a:buSzPts val="6000"/>
              <a:buFont typeface="Arial"/>
              <a:buNone/>
              <a:defRPr b="0" i="0" sz="60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7" name="Google Shape;107;p21"/>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108" name="Google Shape;108;p21"/>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9" name="Google Shape;109;p21"/>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0" name="Google Shape;110;p21"/>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13" name="Shape 13"/>
        <p:cNvGrpSpPr/>
        <p:nvPr/>
      </p:nvGrpSpPr>
      <p:grpSpPr>
        <a:xfrm>
          <a:off x="0" y="0"/>
          <a:ext cx="0" cy="0"/>
          <a:chOff x="0" y="0"/>
          <a:chExt cx="0" cy="0"/>
        </a:xfrm>
      </p:grpSpPr>
      <p:sp>
        <p:nvSpPr>
          <p:cNvPr id="14" name="Google Shape;14;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969696"/>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5" name="Google Shape;15;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rgbClr val="969696"/>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6" name="Google Shape;16;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555600"/>
            <a:ext cx="2808000" cy="755700"/>
          </a:xfrm>
          <a:prstGeom prst="rect">
            <a:avLst/>
          </a:prstGeom>
          <a:noFill/>
          <a:ln>
            <a:noFill/>
          </a:ln>
        </p:spPr>
        <p:txBody>
          <a:bodyPr anchorCtr="0" anchor="b" bIns="68675" lIns="68675" spcFirstLastPara="1" rIns="68675" wrap="square" tIns="68675">
            <a:noAutofit/>
          </a:bodyPr>
          <a:lstStyle>
            <a:lvl1pPr lvl="0" marR="0" algn="l">
              <a:lnSpc>
                <a:spcPct val="100000"/>
              </a:lnSpc>
              <a:spcBef>
                <a:spcPts val="0"/>
              </a:spcBef>
              <a:spcAft>
                <a:spcPts val="0"/>
              </a:spcAft>
              <a:buClr>
                <a:schemeClr val="dk2"/>
              </a:buClr>
              <a:buSzPts val="1100"/>
              <a:buFont typeface="Raleway"/>
              <a:buNone/>
              <a:defRPr b="1" i="0" sz="2400" u="none" cap="none" strike="noStrike">
                <a:solidFill>
                  <a:schemeClr val="dk2"/>
                </a:solidFill>
                <a:latin typeface="Raleway"/>
                <a:ea typeface="Raleway"/>
                <a:cs typeface="Raleway"/>
                <a:sym typeface="Raleway"/>
              </a:defRPr>
            </a:lvl1pPr>
            <a:lvl2pPr lvl="1" algn="l">
              <a:lnSpc>
                <a:spcPct val="100000"/>
              </a:lnSpc>
              <a:spcBef>
                <a:spcPts val="0"/>
              </a:spcBef>
              <a:spcAft>
                <a:spcPts val="0"/>
              </a:spcAft>
              <a:buClr>
                <a:schemeClr val="dk2"/>
              </a:buClr>
              <a:buSzPts val="1100"/>
              <a:buFont typeface="Raleway"/>
              <a:buNone/>
              <a:defRPr b="1" sz="2400">
                <a:solidFill>
                  <a:schemeClr val="dk2"/>
                </a:solidFill>
                <a:latin typeface="Raleway"/>
                <a:ea typeface="Raleway"/>
                <a:cs typeface="Raleway"/>
                <a:sym typeface="Raleway"/>
              </a:defRPr>
            </a:lvl2pPr>
            <a:lvl3pPr lvl="2" algn="l">
              <a:lnSpc>
                <a:spcPct val="100000"/>
              </a:lnSpc>
              <a:spcBef>
                <a:spcPts val="0"/>
              </a:spcBef>
              <a:spcAft>
                <a:spcPts val="0"/>
              </a:spcAft>
              <a:buClr>
                <a:schemeClr val="dk2"/>
              </a:buClr>
              <a:buSzPts val="1100"/>
              <a:buFont typeface="Raleway"/>
              <a:buNone/>
              <a:defRPr b="1" sz="2400">
                <a:solidFill>
                  <a:schemeClr val="dk2"/>
                </a:solidFill>
                <a:latin typeface="Raleway"/>
                <a:ea typeface="Raleway"/>
                <a:cs typeface="Raleway"/>
                <a:sym typeface="Raleway"/>
              </a:defRPr>
            </a:lvl3pPr>
            <a:lvl4pPr lvl="3" algn="l">
              <a:lnSpc>
                <a:spcPct val="100000"/>
              </a:lnSpc>
              <a:spcBef>
                <a:spcPts val="0"/>
              </a:spcBef>
              <a:spcAft>
                <a:spcPts val="0"/>
              </a:spcAft>
              <a:buClr>
                <a:schemeClr val="dk2"/>
              </a:buClr>
              <a:buSzPts val="1100"/>
              <a:buFont typeface="Raleway"/>
              <a:buNone/>
              <a:defRPr b="1" sz="2400">
                <a:solidFill>
                  <a:schemeClr val="dk2"/>
                </a:solidFill>
                <a:latin typeface="Raleway"/>
                <a:ea typeface="Raleway"/>
                <a:cs typeface="Raleway"/>
                <a:sym typeface="Raleway"/>
              </a:defRPr>
            </a:lvl4pPr>
            <a:lvl5pPr lvl="4" algn="l">
              <a:lnSpc>
                <a:spcPct val="100000"/>
              </a:lnSpc>
              <a:spcBef>
                <a:spcPts val="0"/>
              </a:spcBef>
              <a:spcAft>
                <a:spcPts val="0"/>
              </a:spcAft>
              <a:buClr>
                <a:schemeClr val="dk2"/>
              </a:buClr>
              <a:buSzPts val="1100"/>
              <a:buFont typeface="Raleway"/>
              <a:buNone/>
              <a:defRPr b="1" sz="2400">
                <a:solidFill>
                  <a:schemeClr val="dk2"/>
                </a:solidFill>
                <a:latin typeface="Raleway"/>
                <a:ea typeface="Raleway"/>
                <a:cs typeface="Raleway"/>
                <a:sym typeface="Raleway"/>
              </a:defRPr>
            </a:lvl5pPr>
            <a:lvl6pPr lvl="5" algn="l">
              <a:lnSpc>
                <a:spcPct val="100000"/>
              </a:lnSpc>
              <a:spcBef>
                <a:spcPts val="0"/>
              </a:spcBef>
              <a:spcAft>
                <a:spcPts val="0"/>
              </a:spcAft>
              <a:buClr>
                <a:schemeClr val="dk2"/>
              </a:buClr>
              <a:buSzPts val="1100"/>
              <a:buFont typeface="Raleway"/>
              <a:buNone/>
              <a:defRPr b="1" sz="2400">
                <a:solidFill>
                  <a:schemeClr val="dk2"/>
                </a:solidFill>
                <a:latin typeface="Raleway"/>
                <a:ea typeface="Raleway"/>
                <a:cs typeface="Raleway"/>
                <a:sym typeface="Raleway"/>
              </a:defRPr>
            </a:lvl6pPr>
            <a:lvl7pPr lvl="6" algn="l">
              <a:lnSpc>
                <a:spcPct val="100000"/>
              </a:lnSpc>
              <a:spcBef>
                <a:spcPts val="0"/>
              </a:spcBef>
              <a:spcAft>
                <a:spcPts val="0"/>
              </a:spcAft>
              <a:buClr>
                <a:schemeClr val="dk2"/>
              </a:buClr>
              <a:buSzPts val="1100"/>
              <a:buFont typeface="Raleway"/>
              <a:buNone/>
              <a:defRPr b="1" sz="2400">
                <a:solidFill>
                  <a:schemeClr val="dk2"/>
                </a:solidFill>
                <a:latin typeface="Raleway"/>
                <a:ea typeface="Raleway"/>
                <a:cs typeface="Raleway"/>
                <a:sym typeface="Raleway"/>
              </a:defRPr>
            </a:lvl7pPr>
            <a:lvl8pPr lvl="7" algn="l">
              <a:lnSpc>
                <a:spcPct val="100000"/>
              </a:lnSpc>
              <a:spcBef>
                <a:spcPts val="0"/>
              </a:spcBef>
              <a:spcAft>
                <a:spcPts val="0"/>
              </a:spcAft>
              <a:buClr>
                <a:schemeClr val="dk2"/>
              </a:buClr>
              <a:buSzPts val="1100"/>
              <a:buFont typeface="Raleway"/>
              <a:buNone/>
              <a:defRPr b="1" sz="2400">
                <a:solidFill>
                  <a:schemeClr val="dk2"/>
                </a:solidFill>
                <a:latin typeface="Raleway"/>
                <a:ea typeface="Raleway"/>
                <a:cs typeface="Raleway"/>
                <a:sym typeface="Raleway"/>
              </a:defRPr>
            </a:lvl8pPr>
            <a:lvl9pPr lvl="8" algn="l">
              <a:lnSpc>
                <a:spcPct val="100000"/>
              </a:lnSpc>
              <a:spcBef>
                <a:spcPts val="0"/>
              </a:spcBef>
              <a:spcAft>
                <a:spcPts val="0"/>
              </a:spcAft>
              <a:buClr>
                <a:schemeClr val="dk2"/>
              </a:buClr>
              <a:buSzPts val="1100"/>
              <a:buFont typeface="Raleway"/>
              <a:buNone/>
              <a:defRPr b="1" sz="2400">
                <a:solidFill>
                  <a:schemeClr val="dk2"/>
                </a:solidFill>
                <a:latin typeface="Raleway"/>
                <a:ea typeface="Raleway"/>
                <a:cs typeface="Raleway"/>
                <a:sym typeface="Raleway"/>
              </a:defRPr>
            </a:lvl9pPr>
          </a:lstStyle>
          <a:p/>
        </p:txBody>
      </p:sp>
      <p:sp>
        <p:nvSpPr>
          <p:cNvPr id="113" name="Google Shape;113;p22"/>
          <p:cNvSpPr txBox="1"/>
          <p:nvPr>
            <p:ph idx="1" type="body"/>
          </p:nvPr>
        </p:nvSpPr>
        <p:spPr>
          <a:xfrm>
            <a:off x="311700" y="1389600"/>
            <a:ext cx="2808000" cy="3179400"/>
          </a:xfrm>
          <a:prstGeom prst="rect">
            <a:avLst/>
          </a:prstGeom>
          <a:noFill/>
          <a:ln>
            <a:noFill/>
          </a:ln>
        </p:spPr>
        <p:txBody>
          <a:bodyPr anchorCtr="0" anchor="t" bIns="68675" lIns="68675" spcFirstLastPara="1" rIns="68675" wrap="square" tIns="68675">
            <a:noAutofit/>
          </a:bodyPr>
          <a:lstStyle>
            <a:lvl1pPr indent="-228600" lvl="0" marL="457200" marR="0" algn="l">
              <a:lnSpc>
                <a:spcPct val="115000"/>
              </a:lnSpc>
              <a:spcBef>
                <a:spcPts val="0"/>
              </a:spcBef>
              <a:spcAft>
                <a:spcPts val="0"/>
              </a:spcAft>
              <a:buClr>
                <a:schemeClr val="lt2"/>
              </a:buClr>
              <a:buSzPts val="1100"/>
              <a:buFont typeface="Source Sans Pro"/>
              <a:buNone/>
              <a:defRPr b="0" i="0" sz="1200" u="none" cap="none" strike="noStrike">
                <a:solidFill>
                  <a:schemeClr val="lt2"/>
                </a:solidFill>
                <a:latin typeface="Source Sans Pro"/>
                <a:ea typeface="Source Sans Pro"/>
                <a:cs typeface="Source Sans Pro"/>
                <a:sym typeface="Source Sans Pro"/>
              </a:defRPr>
            </a:lvl1pPr>
            <a:lvl2pPr indent="-228600" lvl="1" marL="914400" marR="0" algn="l">
              <a:lnSpc>
                <a:spcPct val="115000"/>
              </a:lnSpc>
              <a:spcBef>
                <a:spcPts val="1600"/>
              </a:spcBef>
              <a:spcAft>
                <a:spcPts val="0"/>
              </a:spcAft>
              <a:buClr>
                <a:schemeClr val="lt2"/>
              </a:buClr>
              <a:buSzPts val="1100"/>
              <a:buFont typeface="Source Sans Pro"/>
              <a:buNone/>
              <a:defRPr b="0" i="0" sz="1200" u="none" cap="none" strike="noStrike">
                <a:solidFill>
                  <a:schemeClr val="lt2"/>
                </a:solidFill>
                <a:latin typeface="Source Sans Pro"/>
                <a:ea typeface="Source Sans Pro"/>
                <a:cs typeface="Source Sans Pro"/>
                <a:sym typeface="Source Sans Pro"/>
              </a:defRPr>
            </a:lvl2pPr>
            <a:lvl3pPr indent="-228600" lvl="2" marL="1371600" marR="0" algn="l">
              <a:lnSpc>
                <a:spcPct val="115000"/>
              </a:lnSpc>
              <a:spcBef>
                <a:spcPts val="1600"/>
              </a:spcBef>
              <a:spcAft>
                <a:spcPts val="0"/>
              </a:spcAft>
              <a:buClr>
                <a:schemeClr val="lt2"/>
              </a:buClr>
              <a:buSzPts val="1100"/>
              <a:buFont typeface="Source Sans Pro"/>
              <a:buNone/>
              <a:defRPr b="0" i="0" sz="1200" u="none" cap="none" strike="noStrike">
                <a:solidFill>
                  <a:schemeClr val="lt2"/>
                </a:solidFill>
                <a:latin typeface="Source Sans Pro"/>
                <a:ea typeface="Source Sans Pro"/>
                <a:cs typeface="Source Sans Pro"/>
                <a:sym typeface="Source Sans Pro"/>
              </a:defRPr>
            </a:lvl3pPr>
            <a:lvl4pPr indent="-228600" lvl="3" marL="1828800" marR="0" algn="l">
              <a:lnSpc>
                <a:spcPct val="115000"/>
              </a:lnSpc>
              <a:spcBef>
                <a:spcPts val="1600"/>
              </a:spcBef>
              <a:spcAft>
                <a:spcPts val="0"/>
              </a:spcAft>
              <a:buClr>
                <a:schemeClr val="lt2"/>
              </a:buClr>
              <a:buSzPts val="1100"/>
              <a:buFont typeface="Source Sans Pro"/>
              <a:buNone/>
              <a:defRPr b="0" i="0" sz="1200" u="none" cap="none" strike="noStrike">
                <a:solidFill>
                  <a:schemeClr val="lt2"/>
                </a:solidFill>
                <a:latin typeface="Source Sans Pro"/>
                <a:ea typeface="Source Sans Pro"/>
                <a:cs typeface="Source Sans Pro"/>
                <a:sym typeface="Source Sans Pro"/>
              </a:defRPr>
            </a:lvl4pPr>
            <a:lvl5pPr indent="-228600" lvl="4" marL="2286000" marR="0" algn="l">
              <a:lnSpc>
                <a:spcPct val="115000"/>
              </a:lnSpc>
              <a:spcBef>
                <a:spcPts val="1600"/>
              </a:spcBef>
              <a:spcAft>
                <a:spcPts val="0"/>
              </a:spcAft>
              <a:buClr>
                <a:schemeClr val="lt2"/>
              </a:buClr>
              <a:buSzPts val="1100"/>
              <a:buFont typeface="Source Sans Pro"/>
              <a:buNone/>
              <a:defRPr b="0" i="0" sz="1200" u="none" cap="none" strike="noStrike">
                <a:solidFill>
                  <a:schemeClr val="lt2"/>
                </a:solidFill>
                <a:latin typeface="Source Sans Pro"/>
                <a:ea typeface="Source Sans Pro"/>
                <a:cs typeface="Source Sans Pro"/>
                <a:sym typeface="Source Sans Pro"/>
              </a:defRPr>
            </a:lvl5pPr>
            <a:lvl6pPr indent="-228600" lvl="5" marL="2743200" marR="0" algn="l">
              <a:lnSpc>
                <a:spcPct val="115000"/>
              </a:lnSpc>
              <a:spcBef>
                <a:spcPts val="1600"/>
              </a:spcBef>
              <a:spcAft>
                <a:spcPts val="0"/>
              </a:spcAft>
              <a:buClr>
                <a:schemeClr val="lt2"/>
              </a:buClr>
              <a:buSzPts val="1100"/>
              <a:buFont typeface="Source Sans Pro"/>
              <a:buNone/>
              <a:defRPr b="0" i="0" sz="1200" u="none" cap="none" strike="noStrike">
                <a:solidFill>
                  <a:schemeClr val="lt2"/>
                </a:solidFill>
                <a:latin typeface="Source Sans Pro"/>
                <a:ea typeface="Source Sans Pro"/>
                <a:cs typeface="Source Sans Pro"/>
                <a:sym typeface="Source Sans Pro"/>
              </a:defRPr>
            </a:lvl6pPr>
            <a:lvl7pPr indent="-228600" lvl="6" marL="3200400" marR="0" algn="l">
              <a:lnSpc>
                <a:spcPct val="115000"/>
              </a:lnSpc>
              <a:spcBef>
                <a:spcPts val="1600"/>
              </a:spcBef>
              <a:spcAft>
                <a:spcPts val="0"/>
              </a:spcAft>
              <a:buClr>
                <a:schemeClr val="lt2"/>
              </a:buClr>
              <a:buSzPts val="1100"/>
              <a:buFont typeface="Source Sans Pro"/>
              <a:buNone/>
              <a:defRPr b="0" i="0" sz="1200" u="none" cap="none" strike="noStrike">
                <a:solidFill>
                  <a:schemeClr val="lt2"/>
                </a:solidFill>
                <a:latin typeface="Source Sans Pro"/>
                <a:ea typeface="Source Sans Pro"/>
                <a:cs typeface="Source Sans Pro"/>
                <a:sym typeface="Source Sans Pro"/>
              </a:defRPr>
            </a:lvl7pPr>
            <a:lvl8pPr indent="-228600" lvl="7" marL="3657600" marR="0" algn="l">
              <a:lnSpc>
                <a:spcPct val="115000"/>
              </a:lnSpc>
              <a:spcBef>
                <a:spcPts val="1600"/>
              </a:spcBef>
              <a:spcAft>
                <a:spcPts val="0"/>
              </a:spcAft>
              <a:buClr>
                <a:schemeClr val="lt2"/>
              </a:buClr>
              <a:buSzPts val="1100"/>
              <a:buFont typeface="Source Sans Pro"/>
              <a:buNone/>
              <a:defRPr b="0" i="0" sz="1200" u="none" cap="none" strike="noStrike">
                <a:solidFill>
                  <a:schemeClr val="lt2"/>
                </a:solidFill>
                <a:latin typeface="Source Sans Pro"/>
                <a:ea typeface="Source Sans Pro"/>
                <a:cs typeface="Source Sans Pro"/>
                <a:sym typeface="Source Sans Pro"/>
              </a:defRPr>
            </a:lvl8pPr>
            <a:lvl9pPr indent="-228600" lvl="8" marL="4114800" marR="0" algn="l">
              <a:lnSpc>
                <a:spcPct val="115000"/>
              </a:lnSpc>
              <a:spcBef>
                <a:spcPts val="1600"/>
              </a:spcBef>
              <a:spcAft>
                <a:spcPts val="1600"/>
              </a:spcAft>
              <a:buClr>
                <a:schemeClr val="lt2"/>
              </a:buClr>
              <a:buSzPts val="1100"/>
              <a:buFont typeface="Source Sans Pro"/>
              <a:buNone/>
              <a:defRPr b="0" i="0" sz="1200" u="none" cap="none" strike="noStrike">
                <a:solidFill>
                  <a:schemeClr val="lt2"/>
                </a:solidFill>
                <a:latin typeface="Source Sans Pro"/>
                <a:ea typeface="Source Sans Pro"/>
                <a:cs typeface="Source Sans Pro"/>
                <a:sym typeface="Source Sans Pro"/>
              </a:defRPr>
            </a:lvl9pPr>
          </a:lstStyle>
          <a:p/>
        </p:txBody>
      </p:sp>
      <p:sp>
        <p:nvSpPr>
          <p:cNvPr id="114" name="Google Shape;114;p2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115" name="Shape 115"/>
        <p:cNvGrpSpPr/>
        <p:nvPr/>
      </p:nvGrpSpPr>
      <p:grpSpPr>
        <a:xfrm>
          <a:off x="0" y="0"/>
          <a:ext cx="0" cy="0"/>
          <a:chOff x="0" y="0"/>
          <a:chExt cx="0" cy="0"/>
        </a:xfrm>
      </p:grpSpPr>
      <p:sp>
        <p:nvSpPr>
          <p:cNvPr id="116" name="Google Shape;116;p23"/>
          <p:cNvSpPr txBox="1"/>
          <p:nvPr>
            <p:ph type="title"/>
          </p:nvPr>
        </p:nvSpPr>
        <p:spPr>
          <a:xfrm>
            <a:off x="628650" y="274638"/>
            <a:ext cx="7886700" cy="9939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2"/>
              </a:buClr>
              <a:buSzPts val="2700"/>
              <a:buFont typeface="Arial"/>
              <a:buNone/>
              <a:defRPr b="0" i="0" sz="27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17" name="Google Shape;117;p23"/>
          <p:cNvSpPr txBox="1"/>
          <p:nvPr>
            <p:ph idx="1" type="body"/>
          </p:nvPr>
        </p:nvSpPr>
        <p:spPr>
          <a:xfrm>
            <a:off x="628650" y="1370013"/>
            <a:ext cx="7886700" cy="3262200"/>
          </a:xfrm>
          <a:prstGeom prst="rect">
            <a:avLst/>
          </a:prstGeom>
          <a:noFill/>
          <a:ln>
            <a:noFill/>
          </a:ln>
        </p:spPr>
        <p:txBody>
          <a:bodyPr anchorCtr="0" anchor="t" bIns="45700" lIns="91425" spcFirstLastPara="1" rIns="91425" wrap="square" tIns="45700">
            <a:noAutofit/>
          </a:bodyPr>
          <a:lstStyle>
            <a:lvl1pPr indent="-330200" lvl="0" marL="457200" marR="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23"/>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9" name="Google Shape;119;p23"/>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0" name="Google Shape;120;p23"/>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de section" type="secHead">
  <p:cSld name="SECTION_HEADER">
    <p:spTree>
      <p:nvGrpSpPr>
        <p:cNvPr id="121" name="Shape 121"/>
        <p:cNvGrpSpPr/>
        <p:nvPr/>
      </p:nvGrpSpPr>
      <p:grpSpPr>
        <a:xfrm>
          <a:off x="0" y="0"/>
          <a:ext cx="0" cy="0"/>
          <a:chOff x="0" y="0"/>
          <a:chExt cx="0" cy="0"/>
        </a:xfrm>
      </p:grpSpPr>
      <p:sp>
        <p:nvSpPr>
          <p:cNvPr id="122" name="Google Shape;122;p24"/>
          <p:cNvSpPr txBox="1"/>
          <p:nvPr>
            <p:ph type="title"/>
          </p:nvPr>
        </p:nvSpPr>
        <p:spPr>
          <a:xfrm>
            <a:off x="623888" y="1282700"/>
            <a:ext cx="7886700" cy="21399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dk2"/>
              </a:buClr>
              <a:buSzPts val="6000"/>
              <a:buFont typeface="Arial"/>
              <a:buNone/>
              <a:defRPr b="0" i="0" sz="60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3" name="Google Shape;123;p24"/>
          <p:cNvSpPr txBox="1"/>
          <p:nvPr>
            <p:ph idx="1" type="body"/>
          </p:nvPr>
        </p:nvSpPr>
        <p:spPr>
          <a:xfrm>
            <a:off x="623888" y="3441700"/>
            <a:ext cx="7886700" cy="11256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rgbClr val="969696"/>
              </a:buClr>
              <a:buSzPts val="2400"/>
              <a:buFont typeface="Arial"/>
              <a:buNone/>
              <a:defRPr b="0" i="0" sz="2400" u="none" cap="none" strike="noStrike">
                <a:solidFill>
                  <a:srgbClr val="969696"/>
                </a:solidFill>
                <a:latin typeface="Arial"/>
                <a:ea typeface="Arial"/>
                <a:cs typeface="Arial"/>
                <a:sym typeface="Arial"/>
              </a:defRPr>
            </a:lvl1pPr>
            <a:lvl2pPr indent="-228600" lvl="1" marL="914400" marR="0" algn="l">
              <a:lnSpc>
                <a:spcPct val="90000"/>
              </a:lnSpc>
              <a:spcBef>
                <a:spcPts val="500"/>
              </a:spcBef>
              <a:spcAft>
                <a:spcPts val="0"/>
              </a:spcAft>
              <a:buClr>
                <a:srgbClr val="969696"/>
              </a:buClr>
              <a:buSzPts val="2000"/>
              <a:buFont typeface="Arial"/>
              <a:buNone/>
              <a:defRPr b="0" i="0" sz="2000" u="none" cap="none" strike="noStrike">
                <a:solidFill>
                  <a:srgbClr val="969696"/>
                </a:solidFill>
                <a:latin typeface="Arial"/>
                <a:ea typeface="Arial"/>
                <a:cs typeface="Arial"/>
                <a:sym typeface="Arial"/>
              </a:defRPr>
            </a:lvl2pPr>
            <a:lvl3pPr indent="-228600" lvl="2" marL="1371600" marR="0" algn="l">
              <a:lnSpc>
                <a:spcPct val="90000"/>
              </a:lnSpc>
              <a:spcBef>
                <a:spcPts val="500"/>
              </a:spcBef>
              <a:spcAft>
                <a:spcPts val="0"/>
              </a:spcAft>
              <a:buClr>
                <a:srgbClr val="969696"/>
              </a:buClr>
              <a:buSzPts val="1800"/>
              <a:buFont typeface="Arial"/>
              <a:buNone/>
              <a:defRPr b="0" i="0" sz="1800" u="none" cap="none" strike="noStrike">
                <a:solidFill>
                  <a:srgbClr val="969696"/>
                </a:solidFill>
                <a:latin typeface="Arial"/>
                <a:ea typeface="Arial"/>
                <a:cs typeface="Arial"/>
                <a:sym typeface="Arial"/>
              </a:defRPr>
            </a:lvl3pPr>
            <a:lvl4pPr indent="-228600" lvl="3" marL="1828800" marR="0" algn="l">
              <a:lnSpc>
                <a:spcPct val="90000"/>
              </a:lnSpc>
              <a:spcBef>
                <a:spcPts val="500"/>
              </a:spcBef>
              <a:spcAft>
                <a:spcPts val="0"/>
              </a:spcAft>
              <a:buClr>
                <a:srgbClr val="969696"/>
              </a:buClr>
              <a:buSzPts val="1600"/>
              <a:buFont typeface="Arial"/>
              <a:buNone/>
              <a:defRPr b="0" i="0" sz="1600" u="none" cap="none" strike="noStrike">
                <a:solidFill>
                  <a:srgbClr val="969696"/>
                </a:solidFill>
                <a:latin typeface="Arial"/>
                <a:ea typeface="Arial"/>
                <a:cs typeface="Arial"/>
                <a:sym typeface="Arial"/>
              </a:defRPr>
            </a:lvl4pPr>
            <a:lvl5pPr indent="-228600" lvl="4" marL="2286000" marR="0" algn="l">
              <a:lnSpc>
                <a:spcPct val="90000"/>
              </a:lnSpc>
              <a:spcBef>
                <a:spcPts val="500"/>
              </a:spcBef>
              <a:spcAft>
                <a:spcPts val="0"/>
              </a:spcAft>
              <a:buClr>
                <a:srgbClr val="969696"/>
              </a:buClr>
              <a:buSzPts val="1600"/>
              <a:buFont typeface="Arial"/>
              <a:buNone/>
              <a:defRPr b="0" i="0" sz="1600" u="none" cap="none" strike="noStrike">
                <a:solidFill>
                  <a:srgbClr val="969696"/>
                </a:solidFill>
                <a:latin typeface="Arial"/>
                <a:ea typeface="Arial"/>
                <a:cs typeface="Arial"/>
                <a:sym typeface="Arial"/>
              </a:defRPr>
            </a:lvl5pPr>
            <a:lvl6pPr indent="-228600" lvl="5" marL="2743200" marR="0" algn="l">
              <a:lnSpc>
                <a:spcPct val="90000"/>
              </a:lnSpc>
              <a:spcBef>
                <a:spcPts val="500"/>
              </a:spcBef>
              <a:spcAft>
                <a:spcPts val="0"/>
              </a:spcAft>
              <a:buClr>
                <a:srgbClr val="969696"/>
              </a:buClr>
              <a:buSzPts val="1600"/>
              <a:buFont typeface="Arial"/>
              <a:buNone/>
              <a:defRPr b="0" i="0" sz="1600" u="none" cap="none" strike="noStrike">
                <a:solidFill>
                  <a:srgbClr val="969696"/>
                </a:solidFill>
                <a:latin typeface="Arial"/>
                <a:ea typeface="Arial"/>
                <a:cs typeface="Arial"/>
                <a:sym typeface="Arial"/>
              </a:defRPr>
            </a:lvl6pPr>
            <a:lvl7pPr indent="-228600" lvl="6" marL="3200400" marR="0" algn="l">
              <a:lnSpc>
                <a:spcPct val="90000"/>
              </a:lnSpc>
              <a:spcBef>
                <a:spcPts val="500"/>
              </a:spcBef>
              <a:spcAft>
                <a:spcPts val="0"/>
              </a:spcAft>
              <a:buClr>
                <a:srgbClr val="969696"/>
              </a:buClr>
              <a:buSzPts val="1600"/>
              <a:buFont typeface="Arial"/>
              <a:buNone/>
              <a:defRPr b="0" i="0" sz="1600" u="none" cap="none" strike="noStrike">
                <a:solidFill>
                  <a:srgbClr val="969696"/>
                </a:solidFill>
                <a:latin typeface="Arial"/>
                <a:ea typeface="Arial"/>
                <a:cs typeface="Arial"/>
                <a:sym typeface="Arial"/>
              </a:defRPr>
            </a:lvl7pPr>
            <a:lvl8pPr indent="-228600" lvl="7" marL="3657600" marR="0" algn="l">
              <a:lnSpc>
                <a:spcPct val="90000"/>
              </a:lnSpc>
              <a:spcBef>
                <a:spcPts val="500"/>
              </a:spcBef>
              <a:spcAft>
                <a:spcPts val="0"/>
              </a:spcAft>
              <a:buClr>
                <a:srgbClr val="969696"/>
              </a:buClr>
              <a:buSzPts val="1600"/>
              <a:buFont typeface="Arial"/>
              <a:buNone/>
              <a:defRPr b="0" i="0" sz="1600" u="none" cap="none" strike="noStrike">
                <a:solidFill>
                  <a:srgbClr val="969696"/>
                </a:solidFill>
                <a:latin typeface="Arial"/>
                <a:ea typeface="Arial"/>
                <a:cs typeface="Arial"/>
                <a:sym typeface="Arial"/>
              </a:defRPr>
            </a:lvl8pPr>
            <a:lvl9pPr indent="-228600" lvl="8" marL="4114800" marR="0" algn="l">
              <a:lnSpc>
                <a:spcPct val="90000"/>
              </a:lnSpc>
              <a:spcBef>
                <a:spcPts val="500"/>
              </a:spcBef>
              <a:spcAft>
                <a:spcPts val="0"/>
              </a:spcAft>
              <a:buClr>
                <a:srgbClr val="969696"/>
              </a:buClr>
              <a:buSzPts val="1600"/>
              <a:buFont typeface="Arial"/>
              <a:buNone/>
              <a:defRPr b="0" i="0" sz="1600" u="none" cap="none" strike="noStrike">
                <a:solidFill>
                  <a:srgbClr val="969696"/>
                </a:solidFill>
                <a:latin typeface="Arial"/>
                <a:ea typeface="Arial"/>
                <a:cs typeface="Arial"/>
                <a:sym typeface="Arial"/>
              </a:defRPr>
            </a:lvl9pPr>
          </a:lstStyle>
          <a:p/>
        </p:txBody>
      </p:sp>
      <p:sp>
        <p:nvSpPr>
          <p:cNvPr id="124" name="Google Shape;124;p24"/>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5" name="Google Shape;125;p24"/>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6" name="Google Shape;126;p24"/>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type="twoObj">
  <p:cSld name="TWO_OBJECTS">
    <p:spTree>
      <p:nvGrpSpPr>
        <p:cNvPr id="127" name="Shape 127"/>
        <p:cNvGrpSpPr/>
        <p:nvPr/>
      </p:nvGrpSpPr>
      <p:grpSpPr>
        <a:xfrm>
          <a:off x="0" y="0"/>
          <a:ext cx="0" cy="0"/>
          <a:chOff x="0" y="0"/>
          <a:chExt cx="0" cy="0"/>
        </a:xfrm>
      </p:grpSpPr>
      <p:sp>
        <p:nvSpPr>
          <p:cNvPr id="128" name="Google Shape;128;p25"/>
          <p:cNvSpPr txBox="1"/>
          <p:nvPr>
            <p:ph type="title"/>
          </p:nvPr>
        </p:nvSpPr>
        <p:spPr>
          <a:xfrm>
            <a:off x="628650" y="274638"/>
            <a:ext cx="7886700" cy="9939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2"/>
              </a:buClr>
              <a:buSzPts val="2700"/>
              <a:buFont typeface="Arial"/>
              <a:buNone/>
              <a:defRPr b="0" i="0" sz="27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9" name="Google Shape;129;p25"/>
          <p:cNvSpPr txBox="1"/>
          <p:nvPr>
            <p:ph idx="1" type="body"/>
          </p:nvPr>
        </p:nvSpPr>
        <p:spPr>
          <a:xfrm>
            <a:off x="628650" y="1370013"/>
            <a:ext cx="3867000" cy="3262200"/>
          </a:xfrm>
          <a:prstGeom prst="rect">
            <a:avLst/>
          </a:prstGeom>
          <a:noFill/>
          <a:ln>
            <a:noFill/>
          </a:ln>
        </p:spPr>
        <p:txBody>
          <a:bodyPr anchorCtr="0" anchor="t" bIns="45700" lIns="91425" spcFirstLastPara="1" rIns="91425" wrap="square" tIns="45700">
            <a:noAutofit/>
          </a:bodyPr>
          <a:lstStyle>
            <a:lvl1pPr indent="-330200" lvl="0" marL="457200" marR="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0" name="Google Shape;130;p25"/>
          <p:cNvSpPr txBox="1"/>
          <p:nvPr>
            <p:ph idx="2" type="body"/>
          </p:nvPr>
        </p:nvSpPr>
        <p:spPr>
          <a:xfrm>
            <a:off x="4648200" y="1370013"/>
            <a:ext cx="3867000" cy="3262200"/>
          </a:xfrm>
          <a:prstGeom prst="rect">
            <a:avLst/>
          </a:prstGeom>
          <a:noFill/>
          <a:ln>
            <a:noFill/>
          </a:ln>
        </p:spPr>
        <p:txBody>
          <a:bodyPr anchorCtr="0" anchor="t" bIns="45700" lIns="91425" spcFirstLastPara="1" rIns="91425" wrap="square" tIns="45700">
            <a:noAutofit/>
          </a:bodyPr>
          <a:lstStyle>
            <a:lvl1pPr indent="-330200" lvl="0" marL="457200" marR="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 name="Google Shape;131;p25"/>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2" name="Google Shape;132;p25"/>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3" name="Google Shape;133;p25"/>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type="twoTxTwoObj">
  <p:cSld name="TWO_OBJECTS_WITH_TEXT">
    <p:spTree>
      <p:nvGrpSpPr>
        <p:cNvPr id="134" name="Shape 134"/>
        <p:cNvGrpSpPr/>
        <p:nvPr/>
      </p:nvGrpSpPr>
      <p:grpSpPr>
        <a:xfrm>
          <a:off x="0" y="0"/>
          <a:ext cx="0" cy="0"/>
          <a:chOff x="0" y="0"/>
          <a:chExt cx="0" cy="0"/>
        </a:xfrm>
      </p:grpSpPr>
      <p:sp>
        <p:nvSpPr>
          <p:cNvPr id="135" name="Google Shape;135;p26"/>
          <p:cNvSpPr txBox="1"/>
          <p:nvPr>
            <p:ph type="title"/>
          </p:nvPr>
        </p:nvSpPr>
        <p:spPr>
          <a:xfrm>
            <a:off x="630238" y="274638"/>
            <a:ext cx="7886700" cy="9939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2"/>
              </a:buClr>
              <a:buSzPts val="2700"/>
              <a:buFont typeface="Arial"/>
              <a:buNone/>
              <a:defRPr b="0" i="0" sz="27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36" name="Google Shape;136;p26"/>
          <p:cNvSpPr txBox="1"/>
          <p:nvPr>
            <p:ph idx="1" type="body"/>
          </p:nvPr>
        </p:nvSpPr>
        <p:spPr>
          <a:xfrm>
            <a:off x="630238" y="1260475"/>
            <a:ext cx="3868800" cy="619200"/>
          </a:xfrm>
          <a:prstGeom prst="rect">
            <a:avLst/>
          </a:prstGeom>
          <a:noFill/>
          <a:ln>
            <a:noFill/>
          </a:ln>
        </p:spPr>
        <p:txBody>
          <a:bodyPr anchorCtr="0" anchor="b"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7" name="Google Shape;137;p26"/>
          <p:cNvSpPr txBox="1"/>
          <p:nvPr>
            <p:ph idx="2" type="body"/>
          </p:nvPr>
        </p:nvSpPr>
        <p:spPr>
          <a:xfrm>
            <a:off x="630238" y="1879600"/>
            <a:ext cx="3868800" cy="2762400"/>
          </a:xfrm>
          <a:prstGeom prst="rect">
            <a:avLst/>
          </a:prstGeom>
          <a:noFill/>
          <a:ln>
            <a:noFill/>
          </a:ln>
        </p:spPr>
        <p:txBody>
          <a:bodyPr anchorCtr="0" anchor="t" bIns="45700" lIns="91425" spcFirstLastPara="1" rIns="91425" wrap="square" tIns="45700">
            <a:noAutofit/>
          </a:bodyPr>
          <a:lstStyle>
            <a:lvl1pPr indent="-330200" lvl="0" marL="457200" marR="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8" name="Google Shape;138;p26"/>
          <p:cNvSpPr txBox="1"/>
          <p:nvPr>
            <p:ph idx="3" type="body"/>
          </p:nvPr>
        </p:nvSpPr>
        <p:spPr>
          <a:xfrm>
            <a:off x="4629150" y="1260475"/>
            <a:ext cx="3887700" cy="619200"/>
          </a:xfrm>
          <a:prstGeom prst="rect">
            <a:avLst/>
          </a:prstGeom>
          <a:noFill/>
          <a:ln>
            <a:noFill/>
          </a:ln>
        </p:spPr>
        <p:txBody>
          <a:bodyPr anchorCtr="0" anchor="b"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139" name="Google Shape;139;p26"/>
          <p:cNvSpPr txBox="1"/>
          <p:nvPr>
            <p:ph idx="4" type="body"/>
          </p:nvPr>
        </p:nvSpPr>
        <p:spPr>
          <a:xfrm>
            <a:off x="4629150" y="1879600"/>
            <a:ext cx="3887700" cy="2762400"/>
          </a:xfrm>
          <a:prstGeom prst="rect">
            <a:avLst/>
          </a:prstGeom>
          <a:noFill/>
          <a:ln>
            <a:noFill/>
          </a:ln>
        </p:spPr>
        <p:txBody>
          <a:bodyPr anchorCtr="0" anchor="t" bIns="45700" lIns="91425" spcFirstLastPara="1" rIns="91425" wrap="square" tIns="45700">
            <a:noAutofit/>
          </a:bodyPr>
          <a:lstStyle>
            <a:lvl1pPr indent="-330200" lvl="0" marL="457200" marR="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0" name="Google Shape;140;p26"/>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 name="Google Shape;141;p26"/>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2" name="Google Shape;142;p26"/>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143" name="Shape 143"/>
        <p:cNvGrpSpPr/>
        <p:nvPr/>
      </p:nvGrpSpPr>
      <p:grpSpPr>
        <a:xfrm>
          <a:off x="0" y="0"/>
          <a:ext cx="0" cy="0"/>
          <a:chOff x="0" y="0"/>
          <a:chExt cx="0" cy="0"/>
        </a:xfrm>
      </p:grpSpPr>
      <p:sp>
        <p:nvSpPr>
          <p:cNvPr id="144" name="Google Shape;144;p27"/>
          <p:cNvSpPr txBox="1"/>
          <p:nvPr>
            <p:ph type="title"/>
          </p:nvPr>
        </p:nvSpPr>
        <p:spPr>
          <a:xfrm>
            <a:off x="630238" y="342900"/>
            <a:ext cx="2949600" cy="12003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45" name="Google Shape;145;p27"/>
          <p:cNvSpPr txBox="1"/>
          <p:nvPr>
            <p:ph idx="1" type="body"/>
          </p:nvPr>
        </p:nvSpPr>
        <p:spPr>
          <a:xfrm>
            <a:off x="3887788" y="741363"/>
            <a:ext cx="4629300" cy="3654300"/>
          </a:xfrm>
          <a:prstGeom prst="rect">
            <a:avLst/>
          </a:prstGeom>
          <a:noFill/>
          <a:ln>
            <a:noFill/>
          </a:ln>
        </p:spPr>
        <p:txBody>
          <a:bodyPr anchorCtr="0" anchor="t" bIns="45700" lIns="91425" spcFirstLastPara="1" rIns="91425" wrap="square" tIns="45700">
            <a:noAutofit/>
          </a:bodyPr>
          <a:lstStyle>
            <a:lvl1pPr indent="-431800" lvl="0" marL="457200" marR="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6" name="Google Shape;146;p27"/>
          <p:cNvSpPr txBox="1"/>
          <p:nvPr>
            <p:ph idx="2" type="body"/>
          </p:nvPr>
        </p:nvSpPr>
        <p:spPr>
          <a:xfrm>
            <a:off x="630238" y="1543050"/>
            <a:ext cx="2949600" cy="28590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147" name="Google Shape;147;p27"/>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8" name="Google Shape;148;p27"/>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9" name="Google Shape;149;p27"/>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150" name="Shape 150"/>
        <p:cNvGrpSpPr/>
        <p:nvPr/>
      </p:nvGrpSpPr>
      <p:grpSpPr>
        <a:xfrm>
          <a:off x="0" y="0"/>
          <a:ext cx="0" cy="0"/>
          <a:chOff x="0" y="0"/>
          <a:chExt cx="0" cy="0"/>
        </a:xfrm>
      </p:grpSpPr>
      <p:sp>
        <p:nvSpPr>
          <p:cNvPr id="151" name="Google Shape;151;p28"/>
          <p:cNvSpPr txBox="1"/>
          <p:nvPr>
            <p:ph type="title"/>
          </p:nvPr>
        </p:nvSpPr>
        <p:spPr>
          <a:xfrm>
            <a:off x="630238" y="342900"/>
            <a:ext cx="2949600" cy="1200300"/>
          </a:xfrm>
          <a:prstGeom prst="rect">
            <a:avLst/>
          </a:prstGeom>
          <a:noFill/>
          <a:ln>
            <a:noFill/>
          </a:ln>
        </p:spPr>
        <p:txBody>
          <a:bodyPr anchorCtr="0" anchor="b" bIns="45700" lIns="91425" spcFirstLastPara="1" rIns="91425" wrap="square" tIns="45700">
            <a:noAutofit/>
          </a:bodyPr>
          <a:lstStyle>
            <a:lvl1pPr lvl="0" marR="0" algn="ctr">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52" name="Google Shape;152;p28"/>
          <p:cNvSpPr/>
          <p:nvPr>
            <p:ph idx="2" type="pic"/>
          </p:nvPr>
        </p:nvSpPr>
        <p:spPr>
          <a:xfrm>
            <a:off x="3887788" y="741363"/>
            <a:ext cx="4629300" cy="3654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53" name="Google Shape;153;p28"/>
          <p:cNvSpPr txBox="1"/>
          <p:nvPr>
            <p:ph idx="1" type="body"/>
          </p:nvPr>
        </p:nvSpPr>
        <p:spPr>
          <a:xfrm>
            <a:off x="630238" y="1543050"/>
            <a:ext cx="2949600" cy="28590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154" name="Google Shape;154;p28"/>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5" name="Google Shape;155;p28"/>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6" name="Google Shape;156;p28"/>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157" name="Shape 157"/>
        <p:cNvGrpSpPr/>
        <p:nvPr/>
      </p:nvGrpSpPr>
      <p:grpSpPr>
        <a:xfrm>
          <a:off x="0" y="0"/>
          <a:ext cx="0" cy="0"/>
          <a:chOff x="0" y="0"/>
          <a:chExt cx="0" cy="0"/>
        </a:xfrm>
      </p:grpSpPr>
      <p:sp>
        <p:nvSpPr>
          <p:cNvPr id="158" name="Google Shape;158;p29"/>
          <p:cNvSpPr txBox="1"/>
          <p:nvPr>
            <p:ph type="title"/>
          </p:nvPr>
        </p:nvSpPr>
        <p:spPr>
          <a:xfrm>
            <a:off x="628650" y="274638"/>
            <a:ext cx="7886700" cy="9939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2"/>
              </a:buClr>
              <a:buSzPts val="2700"/>
              <a:buFont typeface="Arial"/>
              <a:buNone/>
              <a:defRPr b="0" i="0" sz="27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59" name="Google Shape;159;p29"/>
          <p:cNvSpPr txBox="1"/>
          <p:nvPr>
            <p:ph idx="1" type="body"/>
          </p:nvPr>
        </p:nvSpPr>
        <p:spPr>
          <a:xfrm rot="5400000">
            <a:off x="2940900" y="-942237"/>
            <a:ext cx="3262200" cy="7886700"/>
          </a:xfrm>
          <a:prstGeom prst="rect">
            <a:avLst/>
          </a:prstGeom>
          <a:noFill/>
          <a:ln>
            <a:noFill/>
          </a:ln>
        </p:spPr>
        <p:txBody>
          <a:bodyPr anchorCtr="0" anchor="t" bIns="45700" lIns="91425" spcFirstLastPara="1" rIns="91425" wrap="square" tIns="45700">
            <a:noAutofit/>
          </a:bodyPr>
          <a:lstStyle>
            <a:lvl1pPr indent="-330200" lvl="0" marL="457200" marR="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0" name="Google Shape;160;p29"/>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1" name="Google Shape;161;p29"/>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2" name="Google Shape;162;p29"/>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type="vertTitleAndTx">
  <p:cSld name="VERTICAL_TITLE_AND_VERTICAL_TEXT">
    <p:spTree>
      <p:nvGrpSpPr>
        <p:cNvPr id="163" name="Shape 163"/>
        <p:cNvGrpSpPr/>
        <p:nvPr/>
      </p:nvGrpSpPr>
      <p:grpSpPr>
        <a:xfrm>
          <a:off x="0" y="0"/>
          <a:ext cx="0" cy="0"/>
          <a:chOff x="0" y="0"/>
          <a:chExt cx="0" cy="0"/>
        </a:xfrm>
      </p:grpSpPr>
      <p:sp>
        <p:nvSpPr>
          <p:cNvPr id="164" name="Google Shape;164;p30"/>
          <p:cNvSpPr txBox="1"/>
          <p:nvPr>
            <p:ph type="title"/>
          </p:nvPr>
        </p:nvSpPr>
        <p:spPr>
          <a:xfrm rot="5400000">
            <a:off x="5350650" y="1467738"/>
            <a:ext cx="4357800" cy="1971600"/>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chemeClr val="dk2"/>
              </a:buClr>
              <a:buSzPts val="2700"/>
              <a:buFont typeface="Arial"/>
              <a:buNone/>
              <a:defRPr b="0" i="0" sz="2700" u="none" cap="none" strike="noStrike">
                <a:solidFill>
                  <a:schemeClr val="dk2"/>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65" name="Google Shape;165;p30"/>
          <p:cNvSpPr txBox="1"/>
          <p:nvPr>
            <p:ph idx="1" type="body"/>
          </p:nvPr>
        </p:nvSpPr>
        <p:spPr>
          <a:xfrm rot="5400000">
            <a:off x="1331025" y="-427812"/>
            <a:ext cx="4357800" cy="5762700"/>
          </a:xfrm>
          <a:prstGeom prst="rect">
            <a:avLst/>
          </a:prstGeom>
          <a:noFill/>
          <a:ln>
            <a:noFill/>
          </a:ln>
        </p:spPr>
        <p:txBody>
          <a:bodyPr anchorCtr="0" anchor="t" bIns="45700" lIns="91425" spcFirstLastPara="1" rIns="91425" wrap="square" tIns="45700">
            <a:noAutofit/>
          </a:bodyPr>
          <a:lstStyle>
            <a:lvl1pPr indent="-330200" lvl="0" marL="457200" marR="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6" name="Google Shape;166;p30"/>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7" name="Google Shape;167;p30"/>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8" name="Google Shape;168;p30"/>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169" name="Shape 169"/>
        <p:cNvGrpSpPr/>
        <p:nvPr/>
      </p:nvGrpSpPr>
      <p:grpSpPr>
        <a:xfrm>
          <a:off x="0" y="0"/>
          <a:ext cx="0" cy="0"/>
          <a:chOff x="0" y="0"/>
          <a:chExt cx="0" cy="0"/>
        </a:xfrm>
      </p:grpSpPr>
      <p:sp>
        <p:nvSpPr>
          <p:cNvPr id="170" name="Google Shape;170;p31"/>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1" name="Google Shape;171;p31"/>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969696"/>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2" name="Google Shape;172;p31"/>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1" y="0"/>
            <a:ext cx="3363600" cy="5143500"/>
          </a:xfrm>
          <a:prstGeom prst="rect">
            <a:avLst/>
          </a:prstGeom>
          <a:noFill/>
          <a:ln>
            <a:noFill/>
          </a:ln>
        </p:spPr>
      </p:pic>
      <p:sp>
        <p:nvSpPr>
          <p:cNvPr id="19" name="Google Shape;19;p4"/>
          <p:cNvSpPr/>
          <p:nvPr/>
        </p:nvSpPr>
        <p:spPr>
          <a:xfrm>
            <a:off x="-1" y="0"/>
            <a:ext cx="3363601" cy="5149112"/>
          </a:xfrm>
          <a:prstGeom prst="rect">
            <a:avLst/>
          </a:prstGeom>
          <a:gradFill>
            <a:gsLst>
              <a:gs pos="0">
                <a:srgbClr val="FEFEFE"/>
              </a:gs>
              <a:gs pos="6000">
                <a:srgbClr val="FFFFFF">
                  <a:alpha val="88627"/>
                </a:srgbClr>
              </a:gs>
              <a:gs pos="25000">
                <a:srgbClr val="FFFFFF">
                  <a:alpha val="28627"/>
                </a:srgbClr>
              </a:gs>
              <a:gs pos="100000">
                <a:srgbClr val="FFFFFF">
                  <a:alpha val="28627"/>
                </a:srgbClr>
              </a:gs>
            </a:gsLst>
            <a:lin ang="5400012" scaled="0"/>
          </a:gra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760"/>
              <a:buFont typeface="Arial"/>
              <a:buNone/>
            </a:pPr>
            <a:r>
              <a:t/>
            </a:r>
            <a:endParaRPr b="0" i="0" sz="760" u="none" cap="none" strike="noStrike">
              <a:solidFill>
                <a:schemeClr val="lt1"/>
              </a:solidFill>
              <a:latin typeface="Open Sans"/>
              <a:ea typeface="Open Sans"/>
              <a:cs typeface="Open Sans"/>
              <a:sym typeface="Open Sans"/>
            </a:endParaRPr>
          </a:p>
        </p:txBody>
      </p:sp>
      <p:sp>
        <p:nvSpPr>
          <p:cNvPr id="20" name="Google Shape;20;p4"/>
          <p:cNvSpPr txBox="1"/>
          <p:nvPr/>
        </p:nvSpPr>
        <p:spPr>
          <a:xfrm>
            <a:off x="358355" y="419733"/>
            <a:ext cx="2149800" cy="484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700"/>
              <a:buFont typeface="Arial"/>
              <a:buNone/>
            </a:pPr>
            <a:r>
              <a:rPr b="1" i="0" lang="fr" sz="2700" u="none" cap="none" strike="noStrike">
                <a:solidFill>
                  <a:schemeClr val="dk1"/>
                </a:solidFill>
                <a:latin typeface="Arial"/>
                <a:ea typeface="Arial"/>
                <a:cs typeface="Arial"/>
                <a:sym typeface="Arial"/>
              </a:rPr>
              <a:t>AGENDA</a:t>
            </a:r>
            <a:endParaRPr b="0" i="0" sz="2700" u="none" cap="none" strike="noStrike">
              <a:solidFill>
                <a:schemeClr val="dk1"/>
              </a:solidFill>
              <a:latin typeface="Arial"/>
              <a:ea typeface="Arial"/>
              <a:cs typeface="Arial"/>
              <a:sym typeface="Arial"/>
            </a:endParaRPr>
          </a:p>
        </p:txBody>
      </p:sp>
      <p:sp>
        <p:nvSpPr>
          <p:cNvPr id="21" name="Google Shape;21;p4"/>
          <p:cNvSpPr/>
          <p:nvPr/>
        </p:nvSpPr>
        <p:spPr>
          <a:xfrm>
            <a:off x="440101" y="904450"/>
            <a:ext cx="431100" cy="651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Open Sans"/>
              <a:ea typeface="Open Sans"/>
              <a:cs typeface="Open Sans"/>
              <a:sym typeface="Open Sans"/>
            </a:endParaRPr>
          </a:p>
        </p:txBody>
      </p:sp>
      <p:pic>
        <p:nvPicPr>
          <p:cNvPr id="22" name="Google Shape;22;p4"/>
          <p:cNvPicPr preferRelativeResize="0"/>
          <p:nvPr/>
        </p:nvPicPr>
        <p:blipFill rotWithShape="1">
          <a:blip r:embed="rId3">
            <a:alphaModFix/>
          </a:blip>
          <a:srcRect b="0" l="0" r="0" t="0"/>
          <a:stretch/>
        </p:blipFill>
        <p:spPr>
          <a:xfrm>
            <a:off x="7932192" y="287225"/>
            <a:ext cx="967542" cy="6172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re seul">
  <p:cSld name="1_Titre seul">
    <p:spTree>
      <p:nvGrpSpPr>
        <p:cNvPr id="173" name="Shape 173"/>
        <p:cNvGrpSpPr/>
        <p:nvPr/>
      </p:nvGrpSpPr>
      <p:grpSpPr>
        <a:xfrm>
          <a:off x="0" y="0"/>
          <a:ext cx="0" cy="0"/>
          <a:chOff x="0" y="0"/>
          <a:chExt cx="0" cy="0"/>
        </a:xfrm>
      </p:grpSpPr>
      <p:sp>
        <p:nvSpPr>
          <p:cNvPr id="174" name="Google Shape;174;p32"/>
          <p:cNvSpPr txBox="1"/>
          <p:nvPr>
            <p:ph type="title"/>
          </p:nvPr>
        </p:nvSpPr>
        <p:spPr>
          <a:xfrm>
            <a:off x="6115050" y="273844"/>
            <a:ext cx="2400300" cy="994200"/>
          </a:xfrm>
          <a:prstGeom prst="rect">
            <a:avLst/>
          </a:prstGeom>
          <a:noFill/>
          <a:ln>
            <a:noFill/>
          </a:ln>
        </p:spPr>
        <p:txBody>
          <a:bodyPr anchorCtr="0" anchor="ctr" bIns="34275" lIns="68575" spcFirstLastPara="1" rIns="68575" wrap="square" tIns="34275">
            <a:noAutofit/>
          </a:bodyPr>
          <a:lstStyle>
            <a:lvl1pPr lvl="0" marR="0" rtl="0" algn="r">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75" name="Google Shape;175;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sz="800">
                <a:solidFill>
                  <a:srgbClr val="969696"/>
                </a:solidFill>
                <a:latin typeface="Arial"/>
                <a:ea typeface="Arial"/>
                <a:cs typeface="Arial"/>
                <a:sym typeface="Arial"/>
              </a:defRPr>
            </a:lvl1pPr>
            <a:lvl2pPr lvl="1"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76" name="Google Shape;176;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SzPts val="1100"/>
              <a:buNone/>
              <a:defRPr sz="800">
                <a:solidFill>
                  <a:srgbClr val="969696"/>
                </a:solidFill>
                <a:latin typeface="Arial"/>
                <a:ea typeface="Arial"/>
                <a:cs typeface="Arial"/>
                <a:sym typeface="Arial"/>
              </a:defRPr>
            </a:lvl1pPr>
            <a:lvl2pPr lvl="1"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77" name="Google Shape;177;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1">
  <p:cSld name="Vide">
    <p:spTree>
      <p:nvGrpSpPr>
        <p:cNvPr id="178" name="Shape 178"/>
        <p:cNvGrpSpPr/>
        <p:nvPr/>
      </p:nvGrpSpPr>
      <p:grpSpPr>
        <a:xfrm>
          <a:off x="0" y="0"/>
          <a:ext cx="0" cy="0"/>
          <a:chOff x="0" y="0"/>
          <a:chExt cx="0" cy="0"/>
        </a:xfrm>
      </p:grpSpPr>
      <p:sp>
        <p:nvSpPr>
          <p:cNvPr id="179" name="Google Shape;179;p33"/>
          <p:cNvSpPr txBox="1"/>
          <p:nvPr>
            <p:ph idx="1" type="body"/>
          </p:nvPr>
        </p:nvSpPr>
        <p:spPr>
          <a:xfrm>
            <a:off x="434975" y="0"/>
            <a:ext cx="8394600" cy="7428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0"/>
              </a:spcBef>
              <a:spcAft>
                <a:spcPts val="0"/>
              </a:spcAft>
              <a:buClr>
                <a:schemeClr val="accent1"/>
              </a:buClr>
              <a:buSzPts val="2000"/>
              <a:buFont typeface="Noto Sans Symbols"/>
              <a:buNone/>
              <a:defRPr b="1" i="0" sz="2000" u="none" cap="none" strike="noStrike">
                <a:solidFill>
                  <a:schemeClr val="accent1"/>
                </a:solidFill>
                <a:latin typeface="Verdana"/>
                <a:ea typeface="Verdana"/>
                <a:cs typeface="Verdana"/>
                <a:sym typeface="Verdana"/>
              </a:defRPr>
            </a:lvl1pPr>
            <a:lvl2pPr indent="-228600" lvl="1" marL="914400" marR="0" rtl="0" algn="l">
              <a:lnSpc>
                <a:spcPct val="90000"/>
              </a:lnSpc>
              <a:spcBef>
                <a:spcPts val="0"/>
              </a:spcBef>
              <a:spcAft>
                <a:spcPts val="0"/>
              </a:spcAft>
              <a:buClr>
                <a:schemeClr val="accent1"/>
              </a:buClr>
              <a:buSzPts val="1800"/>
              <a:buFont typeface="Noto Sans Symbols"/>
              <a:buNone/>
              <a:defRPr b="0" i="0" sz="1800" u="none" cap="none" strike="noStrike">
                <a:solidFill>
                  <a:schemeClr val="accent1"/>
                </a:solidFill>
                <a:latin typeface="Verdana"/>
                <a:ea typeface="Verdana"/>
                <a:cs typeface="Verdana"/>
                <a:sym typeface="Verdana"/>
              </a:defRPr>
            </a:lvl2pPr>
            <a:lvl3pPr indent="-292227" lvl="2" marL="1371600" marR="0" rtl="0" algn="l">
              <a:lnSpc>
                <a:spcPct val="100000"/>
              </a:lnSpc>
              <a:spcBef>
                <a:spcPts val="0"/>
              </a:spcBef>
              <a:spcAft>
                <a:spcPts val="0"/>
              </a:spcAft>
              <a:buClr>
                <a:schemeClr val="accent3"/>
              </a:buClr>
              <a:buSzPts val="1002"/>
              <a:buFont typeface="Verdana"/>
              <a:buChar char="&gt;"/>
              <a:defRPr b="0" i="0" sz="1050" u="none" cap="none" strike="noStrike">
                <a:solidFill>
                  <a:schemeClr val="dk1"/>
                </a:solidFill>
                <a:latin typeface="Verdana"/>
                <a:ea typeface="Verdana"/>
                <a:cs typeface="Verdana"/>
                <a:sym typeface="Verdana"/>
              </a:defRPr>
            </a:lvl3pPr>
            <a:lvl4pPr indent="-292100" lvl="3" marL="1828800" marR="0" rtl="0" algn="l">
              <a:lnSpc>
                <a:spcPct val="100000"/>
              </a:lnSpc>
              <a:spcBef>
                <a:spcPts val="0"/>
              </a:spcBef>
              <a:spcAft>
                <a:spcPts val="0"/>
              </a:spcAft>
              <a:buClr>
                <a:srgbClr val="581D74"/>
              </a:buClr>
              <a:buSzPts val="1000"/>
              <a:buFont typeface="Noto Sans Symbols"/>
              <a:buChar char="✷"/>
              <a:defRPr b="0" i="0" sz="1000" u="none" cap="none" strike="noStrike">
                <a:solidFill>
                  <a:schemeClr val="dk1"/>
                </a:solidFill>
                <a:latin typeface="Verdana"/>
                <a:ea typeface="Verdana"/>
                <a:cs typeface="Verdana"/>
                <a:sym typeface="Verdana"/>
              </a:defRPr>
            </a:lvl4pPr>
            <a:lvl5pPr indent="-285750" lvl="4" marL="2286000" marR="0" rtl="0" algn="l">
              <a:lnSpc>
                <a:spcPct val="100000"/>
              </a:lnSpc>
              <a:spcBef>
                <a:spcPts val="0"/>
              </a:spcBef>
              <a:spcAft>
                <a:spcPts val="0"/>
              </a:spcAft>
              <a:buClr>
                <a:srgbClr val="825D69"/>
              </a:buClr>
              <a:buSzPts val="900"/>
              <a:buFont typeface="Noto Sans Symbols"/>
              <a:buChar char="▶"/>
              <a:defRPr b="0" i="0" sz="900" u="none" cap="none" strike="noStrike">
                <a:solidFill>
                  <a:schemeClr val="dk1"/>
                </a:solidFill>
                <a:latin typeface="Verdana"/>
                <a:ea typeface="Verdana"/>
                <a:cs typeface="Verdana"/>
                <a:sym typeface="Verdana"/>
              </a:defRPr>
            </a:lvl5pPr>
            <a:lvl6pPr indent="-304800" lvl="5" marL="2743200" marR="0" rtl="0" algn="l">
              <a:lnSpc>
                <a:spcPct val="100000"/>
              </a:lnSpc>
              <a:spcBef>
                <a:spcPts val="240"/>
              </a:spcBef>
              <a:spcAft>
                <a:spcPts val="0"/>
              </a:spcAft>
              <a:buClr>
                <a:schemeClr val="hlink"/>
              </a:buClr>
              <a:buSzPts val="1200"/>
              <a:buFont typeface="Arial"/>
              <a:buChar char="»"/>
              <a:defRPr b="0" i="0" sz="1200" u="none" cap="none" strike="noStrike">
                <a:solidFill>
                  <a:schemeClr val="dk1"/>
                </a:solidFill>
                <a:latin typeface="Verdana"/>
                <a:ea typeface="Verdana"/>
                <a:cs typeface="Verdana"/>
                <a:sym typeface="Verdana"/>
              </a:defRPr>
            </a:lvl6pPr>
            <a:lvl7pPr indent="-304800" lvl="6" marL="3200400" marR="0" rtl="0" algn="l">
              <a:lnSpc>
                <a:spcPct val="100000"/>
              </a:lnSpc>
              <a:spcBef>
                <a:spcPts val="240"/>
              </a:spcBef>
              <a:spcAft>
                <a:spcPts val="0"/>
              </a:spcAft>
              <a:buClr>
                <a:schemeClr val="hlink"/>
              </a:buClr>
              <a:buSzPts val="1200"/>
              <a:buFont typeface="Arial"/>
              <a:buChar char="»"/>
              <a:defRPr b="0" i="0" sz="1200" u="none" cap="none" strike="noStrike">
                <a:solidFill>
                  <a:schemeClr val="dk1"/>
                </a:solidFill>
                <a:latin typeface="Verdana"/>
                <a:ea typeface="Verdana"/>
                <a:cs typeface="Verdana"/>
                <a:sym typeface="Verdana"/>
              </a:defRPr>
            </a:lvl7pPr>
            <a:lvl8pPr indent="-304800" lvl="7" marL="3657600" marR="0" rtl="0" algn="l">
              <a:lnSpc>
                <a:spcPct val="100000"/>
              </a:lnSpc>
              <a:spcBef>
                <a:spcPts val="240"/>
              </a:spcBef>
              <a:spcAft>
                <a:spcPts val="0"/>
              </a:spcAft>
              <a:buClr>
                <a:schemeClr val="hlink"/>
              </a:buClr>
              <a:buSzPts val="1200"/>
              <a:buFont typeface="Arial"/>
              <a:buChar char="»"/>
              <a:defRPr b="0" i="0" sz="1200" u="none" cap="none" strike="noStrike">
                <a:solidFill>
                  <a:schemeClr val="dk1"/>
                </a:solidFill>
                <a:latin typeface="Verdana"/>
                <a:ea typeface="Verdana"/>
                <a:cs typeface="Verdana"/>
                <a:sym typeface="Verdana"/>
              </a:defRPr>
            </a:lvl8pPr>
            <a:lvl9pPr indent="-304800" lvl="8" marL="4114800" marR="0" rtl="0" algn="l">
              <a:lnSpc>
                <a:spcPct val="100000"/>
              </a:lnSpc>
              <a:spcBef>
                <a:spcPts val="240"/>
              </a:spcBef>
              <a:spcAft>
                <a:spcPts val="0"/>
              </a:spcAft>
              <a:buClr>
                <a:schemeClr val="hlink"/>
              </a:buClr>
              <a:buSzPts val="1200"/>
              <a:buFont typeface="Arial"/>
              <a:buChar char="»"/>
              <a:defRPr b="0" i="0" sz="1200" u="none" cap="none" strike="noStrike">
                <a:solidFill>
                  <a:schemeClr val="dk1"/>
                </a:solidFill>
                <a:latin typeface="Verdana"/>
                <a:ea typeface="Verdana"/>
                <a:cs typeface="Verdana"/>
                <a:sym typeface="Verdana"/>
              </a:defRPr>
            </a:lvl9pPr>
          </a:lstStyle>
          <a:p/>
        </p:txBody>
      </p:sp>
      <p:sp>
        <p:nvSpPr>
          <p:cNvPr id="180" name="Google Shape;180;p33"/>
          <p:cNvSpPr txBox="1"/>
          <p:nvPr>
            <p:ph idx="11" type="ftr"/>
          </p:nvPr>
        </p:nvSpPr>
        <p:spPr>
          <a:xfrm>
            <a:off x="3325591" y="4851797"/>
            <a:ext cx="50847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900"/>
              <a:buFont typeface="Verdana"/>
              <a:buNone/>
              <a:defRPr b="0" i="0" sz="900" u="none" cap="none" strike="noStrike">
                <a:solidFill>
                  <a:schemeClr val="accen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1" name="Google Shape;181;p33"/>
          <p:cNvSpPr txBox="1"/>
          <p:nvPr>
            <p:ph idx="10" type="dt"/>
          </p:nvPr>
        </p:nvSpPr>
        <p:spPr>
          <a:xfrm>
            <a:off x="1937450" y="4865489"/>
            <a:ext cx="949200" cy="245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900"/>
              <a:buFont typeface="Verdana"/>
              <a:buNone/>
              <a:defRPr b="0" i="0" sz="900" u="none" cap="none" strike="noStrike">
                <a:solidFill>
                  <a:schemeClr val="accent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82" name="Shape 182"/>
        <p:cNvGrpSpPr/>
        <p:nvPr/>
      </p:nvGrpSpPr>
      <p:grpSpPr>
        <a:xfrm>
          <a:off x="0" y="0"/>
          <a:ext cx="0" cy="0"/>
          <a:chOff x="0" y="0"/>
          <a:chExt cx="0" cy="0"/>
        </a:xfrm>
      </p:grpSpPr>
      <p:sp>
        <p:nvSpPr>
          <p:cNvPr id="183" name="Google Shape;183;p34"/>
          <p:cNvSpPr txBox="1"/>
          <p:nvPr>
            <p:ph type="title"/>
          </p:nvPr>
        </p:nvSpPr>
        <p:spPr>
          <a:xfrm>
            <a:off x="0" y="486476"/>
            <a:ext cx="9144000" cy="326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2400"/>
              <a:buFont typeface="Calibri"/>
              <a:buNone/>
              <a:defRPr b="0" i="0" sz="20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position personnalisée">
  <p:cSld name="Disposition personnalisée">
    <p:spTree>
      <p:nvGrpSpPr>
        <p:cNvPr id="184" name="Shape 184"/>
        <p:cNvGrpSpPr/>
        <p:nvPr/>
      </p:nvGrpSpPr>
      <p:grpSpPr>
        <a:xfrm>
          <a:off x="0" y="0"/>
          <a:ext cx="0" cy="0"/>
          <a:chOff x="0" y="0"/>
          <a:chExt cx="0" cy="0"/>
        </a:xfrm>
      </p:grpSpPr>
      <p:sp>
        <p:nvSpPr>
          <p:cNvPr id="185" name="Google Shape;185;p35"/>
          <p:cNvSpPr txBox="1"/>
          <p:nvPr>
            <p:ph type="title"/>
          </p:nvPr>
        </p:nvSpPr>
        <p:spPr>
          <a:xfrm>
            <a:off x="457200" y="206375"/>
            <a:ext cx="8229600" cy="857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6" name="Google Shape;186;p35"/>
          <p:cNvSpPr/>
          <p:nvPr/>
        </p:nvSpPr>
        <p:spPr>
          <a:xfrm>
            <a:off x="250321" y="404099"/>
            <a:ext cx="101100" cy="465300"/>
          </a:xfrm>
          <a:prstGeom prst="rect">
            <a:avLst/>
          </a:prstGeom>
          <a:solidFill>
            <a:srgbClr val="FFEB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7" name="Google Shape;187;p35"/>
          <p:cNvPicPr preferRelativeResize="0"/>
          <p:nvPr/>
        </p:nvPicPr>
        <p:blipFill rotWithShape="1">
          <a:blip r:embed="rId2">
            <a:alphaModFix/>
          </a:blip>
          <a:srcRect b="0" l="0" r="0" t="0"/>
          <a:stretch/>
        </p:blipFill>
        <p:spPr>
          <a:xfrm>
            <a:off x="7605013" y="305442"/>
            <a:ext cx="1343138" cy="547024"/>
          </a:xfrm>
          <a:prstGeom prst="rect">
            <a:avLst/>
          </a:prstGeom>
          <a:noFill/>
          <a:ln>
            <a:noFill/>
          </a:ln>
        </p:spPr>
      </p:pic>
      <p:sp>
        <p:nvSpPr>
          <p:cNvPr id="188" name="Google Shape;188;p35"/>
          <p:cNvSpPr txBox="1"/>
          <p:nvPr/>
        </p:nvSpPr>
        <p:spPr>
          <a:xfrm>
            <a:off x="457200" y="1591732"/>
            <a:ext cx="4419600" cy="125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1">
  <p:cSld name="Titre et contenu">
    <p:spTree>
      <p:nvGrpSpPr>
        <p:cNvPr id="189" name="Shape 18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1/3 - 2/3">
  <p:cSld name="1_Two Content 1/3 - 2/3">
    <p:spTree>
      <p:nvGrpSpPr>
        <p:cNvPr id="190" name="Shape 190"/>
        <p:cNvGrpSpPr/>
        <p:nvPr/>
      </p:nvGrpSpPr>
      <p:grpSpPr>
        <a:xfrm>
          <a:off x="0" y="0"/>
          <a:ext cx="0" cy="0"/>
          <a:chOff x="0" y="0"/>
          <a:chExt cx="0" cy="0"/>
        </a:xfrm>
      </p:grpSpPr>
      <p:sp>
        <p:nvSpPr>
          <p:cNvPr id="191" name="Google Shape;191;p37"/>
          <p:cNvSpPr txBox="1"/>
          <p:nvPr>
            <p:ph type="title"/>
          </p:nvPr>
        </p:nvSpPr>
        <p:spPr>
          <a:xfrm>
            <a:off x="250826" y="109076"/>
            <a:ext cx="7200900" cy="972600"/>
          </a:xfrm>
          <a:prstGeom prst="rect">
            <a:avLst/>
          </a:prstGeom>
          <a:noFill/>
          <a:ln>
            <a:noFill/>
          </a:ln>
        </p:spPr>
        <p:txBody>
          <a:bodyPr anchorCtr="0" anchor="t" bIns="0" lIns="36000" spcFirstLastPara="1" rIns="0" wrap="square" tIns="36000">
            <a:noAutofit/>
          </a:bodyPr>
          <a:lstStyle>
            <a:lvl1pPr lvl="0" rtl="0" algn="l">
              <a:lnSpc>
                <a:spcPct val="100000"/>
              </a:lnSpc>
              <a:spcBef>
                <a:spcPts val="0"/>
              </a:spcBef>
              <a:spcAft>
                <a:spcPts val="0"/>
              </a:spcAft>
              <a:buClr>
                <a:schemeClr val="dk2"/>
              </a:buClr>
              <a:buSzPts val="1800"/>
              <a:buFont typeface="Times New Roman"/>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2" name="Google Shape;192;p37"/>
          <p:cNvSpPr txBox="1"/>
          <p:nvPr>
            <p:ph idx="1" type="body"/>
          </p:nvPr>
        </p:nvSpPr>
        <p:spPr>
          <a:xfrm>
            <a:off x="3706812" y="1405890"/>
            <a:ext cx="5113200" cy="3240600"/>
          </a:xfrm>
          <a:prstGeom prst="rect">
            <a:avLst/>
          </a:prstGeom>
          <a:noFill/>
          <a:ln>
            <a:noFill/>
          </a:ln>
        </p:spPr>
        <p:txBody>
          <a:bodyPr anchorCtr="0" anchor="t" bIns="0" lIns="36000" spcFirstLastPara="1" rIns="0" wrap="square" tIns="0">
            <a:noAutofit/>
          </a:bodyPr>
          <a:lstStyle>
            <a:lvl1pPr indent="-342900" lvl="0" marL="457200" rtl="0" algn="l">
              <a:lnSpc>
                <a:spcPct val="100000"/>
              </a:lnSpc>
              <a:spcBef>
                <a:spcPts val="0"/>
              </a:spcBef>
              <a:spcAft>
                <a:spcPts val="0"/>
              </a:spcAft>
              <a:buSzPts val="1800"/>
              <a:buChar char="•"/>
              <a:defRPr/>
            </a:lvl1pPr>
            <a:lvl2pPr indent="-342900" lvl="1" marL="914400" rtl="0" algn="l">
              <a:lnSpc>
                <a:spcPct val="100000"/>
              </a:lnSpc>
              <a:spcBef>
                <a:spcPts val="8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600"/>
              </a:spcBef>
              <a:spcAft>
                <a:spcPts val="0"/>
              </a:spcAft>
              <a:buSzPts val="1800"/>
              <a:buChar char="–"/>
              <a:defRPr/>
            </a:lvl6pPr>
            <a:lvl7pPr indent="-342900" lvl="6" marL="3200400" rtl="0" algn="l">
              <a:lnSpc>
                <a:spcPct val="100000"/>
              </a:lnSpc>
              <a:spcBef>
                <a:spcPts val="600"/>
              </a:spcBef>
              <a:spcAft>
                <a:spcPts val="0"/>
              </a:spcAft>
              <a:buSzPts val="1800"/>
              <a:buChar char="•"/>
              <a:defRPr/>
            </a:lvl7pPr>
            <a:lvl8pPr indent="-342900" lvl="7" marL="3657600" rtl="0" algn="l">
              <a:lnSpc>
                <a:spcPct val="100000"/>
              </a:lnSpc>
              <a:spcBef>
                <a:spcPts val="600"/>
              </a:spcBef>
              <a:spcAft>
                <a:spcPts val="0"/>
              </a:spcAft>
              <a:buSzPts val="1800"/>
              <a:buChar char="–"/>
              <a:defRPr/>
            </a:lvl8pPr>
            <a:lvl9pPr indent="-342900" lvl="8" marL="4114800" rtl="0" algn="l">
              <a:lnSpc>
                <a:spcPct val="100000"/>
              </a:lnSpc>
              <a:spcBef>
                <a:spcPts val="600"/>
              </a:spcBef>
              <a:spcAft>
                <a:spcPts val="600"/>
              </a:spcAft>
              <a:buSzPts val="1800"/>
              <a:buChar char="•"/>
              <a:defRPr/>
            </a:lvl9pPr>
          </a:lstStyle>
          <a:p/>
        </p:txBody>
      </p:sp>
      <p:sp>
        <p:nvSpPr>
          <p:cNvPr id="193" name="Google Shape;193;p37"/>
          <p:cNvSpPr txBox="1"/>
          <p:nvPr>
            <p:ph idx="2" type="body"/>
          </p:nvPr>
        </p:nvSpPr>
        <p:spPr>
          <a:xfrm>
            <a:off x="250825" y="1405890"/>
            <a:ext cx="2881200" cy="3240600"/>
          </a:xfrm>
          <a:prstGeom prst="rect">
            <a:avLst/>
          </a:prstGeom>
          <a:noFill/>
          <a:ln>
            <a:noFill/>
          </a:ln>
        </p:spPr>
        <p:txBody>
          <a:bodyPr anchorCtr="0" anchor="t" bIns="0" lIns="36000" spcFirstLastPara="1" rIns="0" wrap="square" tIns="0">
            <a:noAutofit/>
          </a:bodyPr>
          <a:lstStyle>
            <a:lvl1pPr indent="-342900" lvl="0" marL="457200" rtl="0" algn="l">
              <a:lnSpc>
                <a:spcPct val="100000"/>
              </a:lnSpc>
              <a:spcBef>
                <a:spcPts val="0"/>
              </a:spcBef>
              <a:spcAft>
                <a:spcPts val="0"/>
              </a:spcAft>
              <a:buSzPts val="1800"/>
              <a:buChar char="•"/>
              <a:defRPr/>
            </a:lvl1pPr>
            <a:lvl2pPr indent="-342900" lvl="1" marL="914400" rtl="0" algn="l">
              <a:lnSpc>
                <a:spcPct val="100000"/>
              </a:lnSpc>
              <a:spcBef>
                <a:spcPts val="8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600"/>
              </a:spcBef>
              <a:spcAft>
                <a:spcPts val="0"/>
              </a:spcAft>
              <a:buSzPts val="1800"/>
              <a:buChar char="–"/>
              <a:defRPr/>
            </a:lvl6pPr>
            <a:lvl7pPr indent="-342900" lvl="6" marL="3200400" rtl="0" algn="l">
              <a:lnSpc>
                <a:spcPct val="100000"/>
              </a:lnSpc>
              <a:spcBef>
                <a:spcPts val="600"/>
              </a:spcBef>
              <a:spcAft>
                <a:spcPts val="0"/>
              </a:spcAft>
              <a:buSzPts val="1800"/>
              <a:buChar char="•"/>
              <a:defRPr/>
            </a:lvl7pPr>
            <a:lvl8pPr indent="-342900" lvl="7" marL="3657600" rtl="0" algn="l">
              <a:lnSpc>
                <a:spcPct val="100000"/>
              </a:lnSpc>
              <a:spcBef>
                <a:spcPts val="600"/>
              </a:spcBef>
              <a:spcAft>
                <a:spcPts val="0"/>
              </a:spcAft>
              <a:buSzPts val="1800"/>
              <a:buChar char="–"/>
              <a:defRPr/>
            </a:lvl8pPr>
            <a:lvl9pPr indent="-342900" lvl="8" marL="4114800" rtl="0" algn="l">
              <a:lnSpc>
                <a:spcPct val="100000"/>
              </a:lnSpc>
              <a:spcBef>
                <a:spcPts val="600"/>
              </a:spcBef>
              <a:spcAft>
                <a:spcPts val="600"/>
              </a:spcAft>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width Content">
  <p:cSld name="Title and full width Content">
    <p:spTree>
      <p:nvGrpSpPr>
        <p:cNvPr id="194" name="Shape 194"/>
        <p:cNvGrpSpPr/>
        <p:nvPr/>
      </p:nvGrpSpPr>
      <p:grpSpPr>
        <a:xfrm>
          <a:off x="0" y="0"/>
          <a:ext cx="0" cy="0"/>
          <a:chOff x="0" y="0"/>
          <a:chExt cx="0" cy="0"/>
        </a:xfrm>
      </p:grpSpPr>
      <p:sp>
        <p:nvSpPr>
          <p:cNvPr id="195" name="Google Shape;195;p38"/>
          <p:cNvSpPr txBox="1"/>
          <p:nvPr>
            <p:ph type="title"/>
          </p:nvPr>
        </p:nvSpPr>
        <p:spPr>
          <a:xfrm>
            <a:off x="250826" y="109076"/>
            <a:ext cx="7200900" cy="972600"/>
          </a:xfrm>
          <a:prstGeom prst="rect">
            <a:avLst/>
          </a:prstGeom>
          <a:noFill/>
          <a:ln>
            <a:noFill/>
          </a:ln>
        </p:spPr>
        <p:txBody>
          <a:bodyPr anchorCtr="0" anchor="t" bIns="0" lIns="36000" spcFirstLastPara="1" rIns="0" wrap="square" tIns="36000">
            <a:noAutofit/>
          </a:bodyPr>
          <a:lstStyle>
            <a:lvl1pPr lvl="0" rtl="0" algn="l">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6" name="Google Shape;196;p38"/>
          <p:cNvSpPr txBox="1"/>
          <p:nvPr>
            <p:ph idx="1" type="body"/>
          </p:nvPr>
        </p:nvSpPr>
        <p:spPr>
          <a:xfrm>
            <a:off x="250823" y="1405889"/>
            <a:ext cx="8569200" cy="3240600"/>
          </a:xfrm>
          <a:prstGeom prst="rect">
            <a:avLst/>
          </a:prstGeom>
          <a:noFill/>
          <a:ln>
            <a:noFill/>
          </a:ln>
        </p:spPr>
        <p:txBody>
          <a:bodyPr anchorCtr="0" anchor="t" bIns="0" lIns="36000" spcFirstLastPara="1" rIns="0" wrap="square" tIns="0">
            <a:noAutofit/>
          </a:bodyPr>
          <a:lstStyle>
            <a:lvl1pPr indent="-342900" lvl="0" marL="457200" rtl="0" algn="l">
              <a:lnSpc>
                <a:spcPct val="100000"/>
              </a:lnSpc>
              <a:spcBef>
                <a:spcPts val="0"/>
              </a:spcBef>
              <a:spcAft>
                <a:spcPts val="0"/>
              </a:spcAft>
              <a:buSzPts val="1800"/>
              <a:buChar char="•"/>
              <a:defRPr/>
            </a:lvl1pPr>
            <a:lvl2pPr indent="-342900" lvl="1" marL="914400" rtl="0" algn="l">
              <a:lnSpc>
                <a:spcPct val="100000"/>
              </a:lnSpc>
              <a:spcBef>
                <a:spcPts val="8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spcBef>
                <a:spcPts val="6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width Content 1">
  <p:cSld name="1_Title and full width Content">
    <p:spTree>
      <p:nvGrpSpPr>
        <p:cNvPr id="197" name="Shape 197"/>
        <p:cNvGrpSpPr/>
        <p:nvPr/>
      </p:nvGrpSpPr>
      <p:grpSpPr>
        <a:xfrm>
          <a:off x="0" y="0"/>
          <a:ext cx="0" cy="0"/>
          <a:chOff x="0" y="0"/>
          <a:chExt cx="0" cy="0"/>
        </a:xfrm>
      </p:grpSpPr>
      <p:sp>
        <p:nvSpPr>
          <p:cNvPr id="198" name="Google Shape;198;p39"/>
          <p:cNvSpPr txBox="1"/>
          <p:nvPr>
            <p:ph type="title"/>
          </p:nvPr>
        </p:nvSpPr>
        <p:spPr>
          <a:xfrm>
            <a:off x="250826" y="109076"/>
            <a:ext cx="7200900" cy="972600"/>
          </a:xfrm>
          <a:prstGeom prst="rect">
            <a:avLst/>
          </a:prstGeom>
          <a:noFill/>
          <a:ln>
            <a:noFill/>
          </a:ln>
        </p:spPr>
        <p:txBody>
          <a:bodyPr anchorCtr="0" anchor="t" bIns="0" lIns="36000" spcFirstLastPara="1" rIns="0" wrap="square" tIns="36000">
            <a:noAutofit/>
          </a:bodyPr>
          <a:lstStyle>
            <a:lvl1pPr lvl="0" rtl="0" algn="l">
              <a:lnSpc>
                <a:spcPct val="100000"/>
              </a:lnSpc>
              <a:spcBef>
                <a:spcPts val="0"/>
              </a:spcBef>
              <a:spcAft>
                <a:spcPts val="0"/>
              </a:spcAft>
              <a:buClr>
                <a:schemeClr val="dk2"/>
              </a:buClr>
              <a:buSzPts val="1800"/>
              <a:buFont typeface="Times New Roman"/>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9" name="Google Shape;199;p39"/>
          <p:cNvSpPr txBox="1"/>
          <p:nvPr>
            <p:ph idx="1" type="body"/>
          </p:nvPr>
        </p:nvSpPr>
        <p:spPr>
          <a:xfrm>
            <a:off x="250823" y="1405889"/>
            <a:ext cx="8569200" cy="3240600"/>
          </a:xfrm>
          <a:prstGeom prst="rect">
            <a:avLst/>
          </a:prstGeom>
          <a:noFill/>
          <a:ln>
            <a:noFill/>
          </a:ln>
        </p:spPr>
        <p:txBody>
          <a:bodyPr anchorCtr="0" anchor="t" bIns="0" lIns="36000" spcFirstLastPara="1" rIns="0" wrap="square" tIns="0">
            <a:noAutofit/>
          </a:bodyPr>
          <a:lstStyle>
            <a:lvl1pPr indent="-342900" lvl="0" marL="457200" rtl="0" algn="l">
              <a:lnSpc>
                <a:spcPct val="100000"/>
              </a:lnSpc>
              <a:spcBef>
                <a:spcPts val="0"/>
              </a:spcBef>
              <a:spcAft>
                <a:spcPts val="0"/>
              </a:spcAft>
              <a:buSzPts val="1800"/>
              <a:buChar char="•"/>
              <a:defRPr/>
            </a:lvl1pPr>
            <a:lvl2pPr indent="-342900" lvl="1" marL="914400" rtl="0" algn="l">
              <a:lnSpc>
                <a:spcPct val="100000"/>
              </a:lnSpc>
              <a:spcBef>
                <a:spcPts val="8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ull width Content 2">
  <p:cSld name="Title and full width Content_1">
    <p:spTree>
      <p:nvGrpSpPr>
        <p:cNvPr id="200" name="Shape 200"/>
        <p:cNvGrpSpPr/>
        <p:nvPr/>
      </p:nvGrpSpPr>
      <p:grpSpPr>
        <a:xfrm>
          <a:off x="0" y="0"/>
          <a:ext cx="0" cy="0"/>
          <a:chOff x="0" y="0"/>
          <a:chExt cx="0" cy="0"/>
        </a:xfrm>
      </p:grpSpPr>
      <p:sp>
        <p:nvSpPr>
          <p:cNvPr id="201" name="Google Shape;201;p40"/>
          <p:cNvSpPr txBox="1"/>
          <p:nvPr>
            <p:ph type="title"/>
          </p:nvPr>
        </p:nvSpPr>
        <p:spPr>
          <a:xfrm>
            <a:off x="250826" y="109076"/>
            <a:ext cx="7200900" cy="972600"/>
          </a:xfrm>
          <a:prstGeom prst="rect">
            <a:avLst/>
          </a:prstGeom>
          <a:noFill/>
          <a:ln>
            <a:noFill/>
          </a:ln>
        </p:spPr>
        <p:txBody>
          <a:bodyPr anchorCtr="0" anchor="t" bIns="0" lIns="36000" spcFirstLastPara="1" rIns="0" wrap="square" tIns="36000">
            <a:noAutofit/>
          </a:bodyPr>
          <a:lstStyle>
            <a:lvl1pPr lvl="0" rtl="0" algn="l">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40"/>
          <p:cNvSpPr txBox="1"/>
          <p:nvPr>
            <p:ph idx="1" type="body"/>
          </p:nvPr>
        </p:nvSpPr>
        <p:spPr>
          <a:xfrm>
            <a:off x="250823" y="1405889"/>
            <a:ext cx="8569200" cy="3240600"/>
          </a:xfrm>
          <a:prstGeom prst="rect">
            <a:avLst/>
          </a:prstGeom>
          <a:noFill/>
          <a:ln>
            <a:noFill/>
          </a:ln>
        </p:spPr>
        <p:txBody>
          <a:bodyPr anchorCtr="0" anchor="t" bIns="0" lIns="36000" spcFirstLastPara="1" rIns="0" wrap="square" tIns="0">
            <a:noAutofit/>
          </a:bodyPr>
          <a:lstStyle>
            <a:lvl1pPr indent="-342900" lvl="0" marL="457200" rtl="0" algn="l">
              <a:lnSpc>
                <a:spcPct val="100000"/>
              </a:lnSpc>
              <a:spcBef>
                <a:spcPts val="0"/>
              </a:spcBef>
              <a:spcAft>
                <a:spcPts val="0"/>
              </a:spcAft>
              <a:buSzPts val="1800"/>
              <a:buChar char="•"/>
              <a:defRPr/>
            </a:lvl1pPr>
            <a:lvl2pPr indent="-342900" lvl="1" marL="914400" rtl="0" algn="l">
              <a:lnSpc>
                <a:spcPct val="100000"/>
              </a:lnSpc>
              <a:spcBef>
                <a:spcPts val="800"/>
              </a:spcBef>
              <a:spcAft>
                <a:spcPts val="0"/>
              </a:spcAft>
              <a:buSzPts val="1800"/>
              <a:buChar char="•"/>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spcBef>
                <a:spcPts val="6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2">
  <p:cSld name="1_Titre et contenu">
    <p:spTree>
      <p:nvGrpSpPr>
        <p:cNvPr id="203" name="Shape 203"/>
        <p:cNvGrpSpPr/>
        <p:nvPr/>
      </p:nvGrpSpPr>
      <p:grpSpPr>
        <a:xfrm>
          <a:off x="0" y="0"/>
          <a:ext cx="0" cy="0"/>
          <a:chOff x="0" y="0"/>
          <a:chExt cx="0" cy="0"/>
        </a:xfrm>
      </p:grpSpPr>
      <p:grpSp>
        <p:nvGrpSpPr>
          <p:cNvPr id="204" name="Google Shape;204;p41"/>
          <p:cNvGrpSpPr/>
          <p:nvPr/>
        </p:nvGrpSpPr>
        <p:grpSpPr>
          <a:xfrm>
            <a:off x="6913296" y="244186"/>
            <a:ext cx="1947852" cy="682925"/>
            <a:chOff x="6921675" y="320674"/>
            <a:chExt cx="1947852" cy="682925"/>
          </a:xfrm>
        </p:grpSpPr>
        <p:pic>
          <p:nvPicPr>
            <p:cNvPr id="205" name="Google Shape;205;p41"/>
            <p:cNvPicPr preferRelativeResize="0"/>
            <p:nvPr/>
          </p:nvPicPr>
          <p:blipFill rotWithShape="1">
            <a:blip r:embed="rId2">
              <a:alphaModFix/>
            </a:blip>
            <a:srcRect b="0" l="0" r="0" t="0"/>
            <a:stretch/>
          </p:blipFill>
          <p:spPr>
            <a:xfrm>
              <a:off x="7799009" y="320674"/>
              <a:ext cx="1070518" cy="682925"/>
            </a:xfrm>
            <a:prstGeom prst="rect">
              <a:avLst/>
            </a:prstGeom>
            <a:noFill/>
            <a:ln>
              <a:noFill/>
            </a:ln>
          </p:spPr>
        </p:pic>
        <p:pic>
          <p:nvPicPr>
            <p:cNvPr id="206" name="Google Shape;206;p41"/>
            <p:cNvPicPr preferRelativeResize="0"/>
            <p:nvPr/>
          </p:nvPicPr>
          <p:blipFill rotWithShape="1">
            <a:blip r:embed="rId3">
              <a:alphaModFix/>
            </a:blip>
            <a:srcRect b="0" l="0" r="0" t="0"/>
            <a:stretch/>
          </p:blipFill>
          <p:spPr>
            <a:xfrm>
              <a:off x="6921675" y="516852"/>
              <a:ext cx="645799" cy="387600"/>
            </a:xfrm>
            <a:prstGeom prst="rect">
              <a:avLst/>
            </a:prstGeom>
            <a:noFill/>
            <a:ln>
              <a:noFill/>
            </a:ln>
          </p:spPr>
        </p:pic>
        <p:cxnSp>
          <p:nvCxnSpPr>
            <p:cNvPr id="207" name="Google Shape;207;p41"/>
            <p:cNvCxnSpPr/>
            <p:nvPr/>
          </p:nvCxnSpPr>
          <p:spPr>
            <a:xfrm>
              <a:off x="7701825" y="492400"/>
              <a:ext cx="0" cy="436500"/>
            </a:xfrm>
            <a:prstGeom prst="straightConnector1">
              <a:avLst/>
            </a:prstGeom>
            <a:noFill/>
            <a:ln cap="flat" cmpd="sng" w="9525">
              <a:solidFill>
                <a:schemeClr val="accent6"/>
              </a:solidFill>
              <a:prstDash val="solid"/>
              <a:round/>
              <a:headEnd len="sm" w="sm" type="none"/>
              <a:tailEnd len="sm" w="sm" type="none"/>
            </a:ln>
          </p:spPr>
        </p:cxnSp>
      </p:grpSp>
      <p:sp>
        <p:nvSpPr>
          <p:cNvPr id="208" name="Google Shape;208;p41"/>
          <p:cNvSpPr txBox="1"/>
          <p:nvPr>
            <p:ph type="title"/>
          </p:nvPr>
        </p:nvSpPr>
        <p:spPr>
          <a:xfrm>
            <a:off x="443262" y="415912"/>
            <a:ext cx="8072100" cy="345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Arial"/>
              <a:buNone/>
              <a:defRPr b="1" i="0" sz="2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9" name="Google Shape;209;p41"/>
          <p:cNvSpPr txBox="1"/>
          <p:nvPr>
            <p:ph idx="1" type="body"/>
          </p:nvPr>
        </p:nvSpPr>
        <p:spPr>
          <a:xfrm>
            <a:off x="443262" y="1039212"/>
            <a:ext cx="8072100" cy="35934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35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0" name="Google Shape;210;p41"/>
          <p:cNvSpPr/>
          <p:nvPr/>
        </p:nvSpPr>
        <p:spPr>
          <a:xfrm>
            <a:off x="534096" y="927111"/>
            <a:ext cx="459900" cy="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23" name="Shape 23"/>
        <p:cNvGrpSpPr/>
        <p:nvPr/>
      </p:nvGrpSpPr>
      <p:grpSpPr>
        <a:xfrm>
          <a:off x="0" y="0"/>
          <a:ext cx="0" cy="0"/>
          <a:chOff x="0" y="0"/>
          <a:chExt cx="0" cy="0"/>
        </a:xfrm>
      </p:grpSpPr>
      <p:sp>
        <p:nvSpPr>
          <p:cNvPr id="24" name="Google Shape;24;p5"/>
          <p:cNvSpPr txBox="1"/>
          <p:nvPr>
            <p:ph type="title"/>
          </p:nvPr>
        </p:nvSpPr>
        <p:spPr>
          <a:xfrm>
            <a:off x="443262" y="273844"/>
            <a:ext cx="8072089" cy="345049"/>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dk1"/>
              </a:buClr>
              <a:buSzPts val="2400"/>
              <a:buFont typeface="Arial"/>
              <a:buNone/>
              <a:defRPr b="1" i="0" sz="2025"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443262" y="1039212"/>
            <a:ext cx="8072089" cy="359340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35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 name="Google Shape;26;p5"/>
          <p:cNvSpPr/>
          <p:nvPr/>
        </p:nvSpPr>
        <p:spPr>
          <a:xfrm>
            <a:off x="4342007" y="618893"/>
            <a:ext cx="459988" cy="7527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id="27" name="Google Shape;27;p5"/>
          <p:cNvPicPr preferRelativeResize="0"/>
          <p:nvPr/>
        </p:nvPicPr>
        <p:blipFill rotWithShape="1">
          <a:blip r:embed="rId2">
            <a:alphaModFix/>
          </a:blip>
          <a:srcRect b="0" l="0" r="0" t="0"/>
          <a:stretch/>
        </p:blipFill>
        <p:spPr>
          <a:xfrm>
            <a:off x="7887222" y="127119"/>
            <a:ext cx="967542" cy="617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Titre et contenu">
    <p:spTree>
      <p:nvGrpSpPr>
        <p:cNvPr id="28" name="Shape 28"/>
        <p:cNvGrpSpPr/>
        <p:nvPr/>
      </p:nvGrpSpPr>
      <p:grpSpPr>
        <a:xfrm>
          <a:off x="0" y="0"/>
          <a:ext cx="0" cy="0"/>
          <a:chOff x="0" y="0"/>
          <a:chExt cx="0" cy="0"/>
        </a:xfrm>
      </p:grpSpPr>
      <p:sp>
        <p:nvSpPr>
          <p:cNvPr id="29" name="Google Shape;29;p6"/>
          <p:cNvSpPr txBox="1"/>
          <p:nvPr>
            <p:ph type="title"/>
          </p:nvPr>
        </p:nvSpPr>
        <p:spPr>
          <a:xfrm>
            <a:off x="628650" y="273844"/>
            <a:ext cx="7151245" cy="345049"/>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dk1"/>
              </a:buClr>
              <a:buSzPts val="2400"/>
              <a:buFont typeface="Arial"/>
              <a:buNone/>
              <a:defRPr b="1" i="0" sz="2025"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6"/>
          <p:cNvSpPr txBox="1"/>
          <p:nvPr>
            <p:ph idx="1" type="body"/>
          </p:nvPr>
        </p:nvSpPr>
        <p:spPr>
          <a:xfrm>
            <a:off x="443262" y="1369219"/>
            <a:ext cx="8072089" cy="32634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35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1" name="Google Shape;31;p6"/>
          <p:cNvSpPr/>
          <p:nvPr/>
        </p:nvSpPr>
        <p:spPr>
          <a:xfrm>
            <a:off x="694164" y="618893"/>
            <a:ext cx="459988" cy="7527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id="32" name="Google Shape;32;p6"/>
          <p:cNvPicPr preferRelativeResize="0"/>
          <p:nvPr/>
        </p:nvPicPr>
        <p:blipFill rotWithShape="1">
          <a:blip r:embed="rId2">
            <a:alphaModFix/>
          </a:blip>
          <a:srcRect b="0" l="0" r="0" t="0"/>
          <a:stretch/>
        </p:blipFill>
        <p:spPr>
          <a:xfrm>
            <a:off x="7887222" y="127119"/>
            <a:ext cx="967542" cy="617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1_Titre et contenu">
    <p:spTree>
      <p:nvGrpSpPr>
        <p:cNvPr id="33" name="Shape 33"/>
        <p:cNvGrpSpPr/>
        <p:nvPr/>
      </p:nvGrpSpPr>
      <p:grpSpPr>
        <a:xfrm>
          <a:off x="0" y="0"/>
          <a:ext cx="0" cy="0"/>
          <a:chOff x="0" y="0"/>
          <a:chExt cx="0" cy="0"/>
        </a:xfrm>
      </p:grpSpPr>
      <p:sp>
        <p:nvSpPr>
          <p:cNvPr id="34" name="Google Shape;34;p7"/>
          <p:cNvSpPr txBox="1"/>
          <p:nvPr>
            <p:ph type="title"/>
          </p:nvPr>
        </p:nvSpPr>
        <p:spPr>
          <a:xfrm>
            <a:off x="628650" y="273844"/>
            <a:ext cx="7061304" cy="345049"/>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0"/>
              </a:spcBef>
              <a:spcAft>
                <a:spcPts val="0"/>
              </a:spcAft>
              <a:buClr>
                <a:schemeClr val="dk1"/>
              </a:buClr>
              <a:buSzPts val="2400"/>
              <a:buFont typeface="Arial"/>
              <a:buNone/>
              <a:defRPr b="1" i="0" sz="2025"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443262" y="1301263"/>
            <a:ext cx="8072089" cy="32634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35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6" name="Google Shape;36;p7"/>
          <p:cNvSpPr/>
          <p:nvPr/>
        </p:nvSpPr>
        <p:spPr>
          <a:xfrm>
            <a:off x="694164" y="922443"/>
            <a:ext cx="459988" cy="7527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id="37" name="Google Shape;37;p7"/>
          <p:cNvPicPr preferRelativeResize="0"/>
          <p:nvPr/>
        </p:nvPicPr>
        <p:blipFill rotWithShape="1">
          <a:blip r:embed="rId2">
            <a:alphaModFix/>
          </a:blip>
          <a:srcRect b="0" l="0" r="0" t="0"/>
          <a:stretch/>
        </p:blipFill>
        <p:spPr>
          <a:xfrm>
            <a:off x="7887222" y="127119"/>
            <a:ext cx="967542" cy="6172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1_Titre et contenu 2">
    <p:spTree>
      <p:nvGrpSpPr>
        <p:cNvPr id="38" name="Shape 38"/>
        <p:cNvGrpSpPr/>
        <p:nvPr/>
      </p:nvGrpSpPr>
      <p:grpSpPr>
        <a:xfrm>
          <a:off x="0" y="0"/>
          <a:ext cx="0" cy="0"/>
          <a:chOff x="0" y="0"/>
          <a:chExt cx="0" cy="0"/>
        </a:xfrm>
      </p:grpSpPr>
      <p:sp>
        <p:nvSpPr>
          <p:cNvPr id="39" name="Google Shape;39;p8"/>
          <p:cNvSpPr txBox="1"/>
          <p:nvPr>
            <p:ph type="title"/>
          </p:nvPr>
        </p:nvSpPr>
        <p:spPr>
          <a:xfrm>
            <a:off x="4249711" y="273844"/>
            <a:ext cx="4265639" cy="345049"/>
          </a:xfrm>
          <a:prstGeom prst="rect">
            <a:avLst/>
          </a:prstGeom>
          <a:noFill/>
          <a:ln>
            <a:noFill/>
          </a:ln>
        </p:spPr>
        <p:txBody>
          <a:bodyPr anchorCtr="0" anchor="t" bIns="34275" lIns="68575" spcFirstLastPara="1" rIns="68575" wrap="square" tIns="34275">
            <a:noAutofit/>
          </a:bodyPr>
          <a:lstStyle>
            <a:lvl1pPr lvl="0" marR="0" algn="r">
              <a:lnSpc>
                <a:spcPct val="90000"/>
              </a:lnSpc>
              <a:spcBef>
                <a:spcPts val="0"/>
              </a:spcBef>
              <a:spcAft>
                <a:spcPts val="0"/>
              </a:spcAft>
              <a:buClr>
                <a:schemeClr val="dk1"/>
              </a:buClr>
              <a:buSzPts val="2400"/>
              <a:buFont typeface="Arial"/>
              <a:buNone/>
              <a:defRPr b="1" i="0" sz="2025"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0" name="Google Shape;40;p8"/>
          <p:cNvSpPr txBox="1"/>
          <p:nvPr>
            <p:ph idx="1" type="body"/>
          </p:nvPr>
        </p:nvSpPr>
        <p:spPr>
          <a:xfrm>
            <a:off x="443262" y="1369219"/>
            <a:ext cx="8072089" cy="32634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35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1" name="Google Shape;41;p8"/>
          <p:cNvSpPr/>
          <p:nvPr/>
        </p:nvSpPr>
        <p:spPr>
          <a:xfrm>
            <a:off x="8055363" y="618893"/>
            <a:ext cx="459988" cy="7527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id="42" name="Google Shape;42;p8"/>
          <p:cNvPicPr preferRelativeResize="0"/>
          <p:nvPr/>
        </p:nvPicPr>
        <p:blipFill rotWithShape="1">
          <a:blip r:embed="rId2">
            <a:alphaModFix/>
          </a:blip>
          <a:srcRect b="0" l="0" r="0" t="0"/>
          <a:stretch/>
        </p:blipFill>
        <p:spPr>
          <a:xfrm>
            <a:off x="443261" y="137755"/>
            <a:ext cx="967542" cy="6172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1_Titre et contenu 3">
    <p:spTree>
      <p:nvGrpSpPr>
        <p:cNvPr id="43" name="Shape 43"/>
        <p:cNvGrpSpPr/>
        <p:nvPr/>
      </p:nvGrpSpPr>
      <p:grpSpPr>
        <a:xfrm>
          <a:off x="0" y="0"/>
          <a:ext cx="0" cy="0"/>
          <a:chOff x="0" y="0"/>
          <a:chExt cx="0" cy="0"/>
        </a:xfrm>
      </p:grpSpPr>
      <p:sp>
        <p:nvSpPr>
          <p:cNvPr id="44" name="Google Shape;44;p9"/>
          <p:cNvSpPr txBox="1"/>
          <p:nvPr>
            <p:ph type="title"/>
          </p:nvPr>
        </p:nvSpPr>
        <p:spPr>
          <a:xfrm>
            <a:off x="443262" y="273844"/>
            <a:ext cx="8072089" cy="345049"/>
          </a:xfrm>
          <a:prstGeom prst="rect">
            <a:avLst/>
          </a:prstGeom>
          <a:noFill/>
          <a:ln>
            <a:noFill/>
          </a:ln>
        </p:spPr>
        <p:txBody>
          <a:bodyPr anchorCtr="0" anchor="t" bIns="34275" lIns="68575" spcFirstLastPara="1" rIns="68575" wrap="square" tIns="34275">
            <a:noAutofit/>
          </a:bodyPr>
          <a:lstStyle>
            <a:lvl1pPr lvl="0" marR="0" algn="ctr">
              <a:lnSpc>
                <a:spcPct val="90000"/>
              </a:lnSpc>
              <a:spcBef>
                <a:spcPts val="0"/>
              </a:spcBef>
              <a:spcAft>
                <a:spcPts val="0"/>
              </a:spcAft>
              <a:buClr>
                <a:schemeClr val="dk1"/>
              </a:buClr>
              <a:buSzPts val="2400"/>
              <a:buFont typeface="Arial"/>
              <a:buNone/>
              <a:defRPr b="1" i="0" sz="2025"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9"/>
          <p:cNvSpPr txBox="1"/>
          <p:nvPr>
            <p:ph idx="1" type="body"/>
          </p:nvPr>
        </p:nvSpPr>
        <p:spPr>
          <a:xfrm>
            <a:off x="443262" y="1323747"/>
            <a:ext cx="8072089" cy="3593407"/>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35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6" name="Google Shape;46;p9"/>
          <p:cNvSpPr/>
          <p:nvPr/>
        </p:nvSpPr>
        <p:spPr>
          <a:xfrm>
            <a:off x="4342007" y="933684"/>
            <a:ext cx="459988" cy="7527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pic>
        <p:nvPicPr>
          <p:cNvPr id="47" name="Google Shape;47;p9"/>
          <p:cNvPicPr preferRelativeResize="0"/>
          <p:nvPr/>
        </p:nvPicPr>
        <p:blipFill rotWithShape="1">
          <a:blip r:embed="rId2">
            <a:alphaModFix/>
          </a:blip>
          <a:srcRect b="0" l="0" r="0" t="0"/>
          <a:stretch/>
        </p:blipFill>
        <p:spPr>
          <a:xfrm>
            <a:off x="7887222" y="127119"/>
            <a:ext cx="967542" cy="6172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p:cSld name="Vide">
    <p:spTree>
      <p:nvGrpSpPr>
        <p:cNvPr id="48" name="Shape 48"/>
        <p:cNvGrpSpPr/>
        <p:nvPr/>
      </p:nvGrpSpPr>
      <p:grpSpPr>
        <a:xfrm>
          <a:off x="0" y="0"/>
          <a:ext cx="0" cy="0"/>
          <a:chOff x="0" y="0"/>
          <a:chExt cx="0" cy="0"/>
        </a:xfrm>
      </p:grpSpPr>
      <p:sp>
        <p:nvSpPr>
          <p:cNvPr id="49" name="Google Shape;49;p10"/>
          <p:cNvSpPr/>
          <p:nvPr>
            <p:ph idx="2" type="pic"/>
          </p:nvPr>
        </p:nvSpPr>
        <p:spPr>
          <a:xfrm>
            <a:off x="0" y="0"/>
            <a:ext cx="3638550" cy="5169694"/>
          </a:xfrm>
          <a:prstGeom prst="rect">
            <a:avLst/>
          </a:prstGeom>
          <a:solidFill>
            <a:schemeClr val="dk1"/>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3300"/>
              <a:buFont typeface="Arial"/>
              <a:buNone/>
              <a:defRPr b="0"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 name="Google Shape;50;p10"/>
          <p:cNvPicPr preferRelativeResize="0"/>
          <p:nvPr/>
        </p:nvPicPr>
        <p:blipFill rotWithShape="1">
          <a:blip r:embed="rId2">
            <a:alphaModFix/>
          </a:blip>
          <a:srcRect b="0" l="0" r="0" t="0"/>
          <a:stretch/>
        </p:blipFill>
        <p:spPr>
          <a:xfrm>
            <a:off x="-593461" y="-118624"/>
            <a:ext cx="2611083" cy="2578687"/>
          </a:xfrm>
          <a:prstGeom prst="rect">
            <a:avLst/>
          </a:prstGeom>
          <a:noFill/>
          <a:ln>
            <a:noFill/>
          </a:ln>
        </p:spPr>
      </p:pic>
      <p:pic>
        <p:nvPicPr>
          <p:cNvPr id="51" name="Google Shape;51;p10"/>
          <p:cNvPicPr preferRelativeResize="0"/>
          <p:nvPr/>
        </p:nvPicPr>
        <p:blipFill rotWithShape="1">
          <a:blip r:embed="rId3">
            <a:alphaModFix/>
          </a:blip>
          <a:srcRect b="0" l="0" r="0" t="0"/>
          <a:stretch/>
        </p:blipFill>
        <p:spPr>
          <a:xfrm>
            <a:off x="7932192" y="287225"/>
            <a:ext cx="967542" cy="617225"/>
          </a:xfrm>
          <a:prstGeom prst="rect">
            <a:avLst/>
          </a:prstGeom>
          <a:noFill/>
          <a:ln>
            <a:noFill/>
          </a:ln>
        </p:spPr>
      </p:pic>
      <p:sp>
        <p:nvSpPr>
          <p:cNvPr id="52" name="Google Shape;52;p10"/>
          <p:cNvSpPr txBox="1"/>
          <p:nvPr>
            <p:ph type="title"/>
          </p:nvPr>
        </p:nvSpPr>
        <p:spPr>
          <a:xfrm>
            <a:off x="3878134" y="378825"/>
            <a:ext cx="4569189" cy="411956"/>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1" i="0" sz="2025"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3" name="Google Shape;53;p10"/>
          <p:cNvSpPr/>
          <p:nvPr/>
        </p:nvSpPr>
        <p:spPr>
          <a:xfrm>
            <a:off x="3962164" y="871900"/>
            <a:ext cx="431100" cy="651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Open Sans"/>
              <a:ea typeface="Open Sans"/>
              <a:cs typeface="Open Sans"/>
              <a:sym typeface="Open Sans"/>
            </a:endParaRPr>
          </a:p>
        </p:txBody>
      </p:sp>
      <p:sp>
        <p:nvSpPr>
          <p:cNvPr id="54" name="Google Shape;54;p10"/>
          <p:cNvSpPr txBox="1"/>
          <p:nvPr>
            <p:ph idx="1" type="body"/>
          </p:nvPr>
        </p:nvSpPr>
        <p:spPr>
          <a:xfrm>
            <a:off x="3961928" y="1863485"/>
            <a:ext cx="4569619" cy="9359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 name="Google Shape;55;p10"/>
          <p:cNvSpPr txBox="1"/>
          <p:nvPr>
            <p:ph idx="3" type="body"/>
          </p:nvPr>
        </p:nvSpPr>
        <p:spPr>
          <a:xfrm>
            <a:off x="3962164" y="1338193"/>
            <a:ext cx="4569619" cy="348854"/>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highlight>
                  <a:srgbClr val="00FFFF"/>
                </a:highlight>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0"/>
          <p:cNvSpPr txBox="1"/>
          <p:nvPr>
            <p:ph idx="4" type="body"/>
          </p:nvPr>
        </p:nvSpPr>
        <p:spPr>
          <a:xfrm>
            <a:off x="3961928" y="3128995"/>
            <a:ext cx="4649391" cy="325782"/>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0"/>
              </a:spcBef>
              <a:spcAft>
                <a:spcPts val="0"/>
              </a:spcAft>
              <a:buClr>
                <a:srgbClr val="000000"/>
              </a:buClr>
              <a:buSzPts val="1400"/>
              <a:buFont typeface="Arial"/>
              <a:buNone/>
              <a:defRPr b="1" i="0" sz="1800" u="none" cap="none" strike="noStrike">
                <a:solidFill>
                  <a:schemeClr val="dk1"/>
                </a:solidFill>
                <a:highlight>
                  <a:srgbClr val="00FFFF"/>
                </a:highlight>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0"/>
          <p:cNvSpPr txBox="1"/>
          <p:nvPr>
            <p:ph idx="5" type="body"/>
          </p:nvPr>
        </p:nvSpPr>
        <p:spPr>
          <a:xfrm>
            <a:off x="3962400" y="3631406"/>
            <a:ext cx="4569619" cy="82067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10"/>
          <p:cNvSpPr txBox="1"/>
          <p:nvPr>
            <p:ph idx="6" type="body"/>
          </p:nvPr>
        </p:nvSpPr>
        <p:spPr>
          <a:xfrm>
            <a:off x="0" y="4699397"/>
            <a:ext cx="9144000" cy="470297"/>
          </a:xfrm>
          <a:prstGeom prst="rect">
            <a:avLst/>
          </a:prstGeom>
          <a:solidFill>
            <a:schemeClr val="lt2"/>
          </a:solid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2100"/>
              <a:buFont typeface="Arial"/>
              <a:buNone/>
              <a:defRPr b="1" i="0" sz="2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11" Type="http://schemas.openxmlformats.org/officeDocument/2006/relationships/slideLayout" Target="../slideLayouts/slideLayout27.xml"/><Relationship Id="rId22" Type="http://schemas.openxmlformats.org/officeDocument/2006/relationships/slideLayout" Target="../slideLayouts/slideLayout38.xml"/><Relationship Id="rId10" Type="http://schemas.openxmlformats.org/officeDocument/2006/relationships/slideLayout" Target="../slideLayouts/slideLayout26.xml"/><Relationship Id="rId21" Type="http://schemas.openxmlformats.org/officeDocument/2006/relationships/slideLayout" Target="../slideLayouts/slideLayout37.xml"/><Relationship Id="rId13" Type="http://schemas.openxmlformats.org/officeDocument/2006/relationships/slideLayout" Target="../slideLayouts/slideLayout29.xml"/><Relationship Id="rId24" Type="http://schemas.openxmlformats.org/officeDocument/2006/relationships/theme" Target="../theme/theme3.xml"/><Relationship Id="rId12" Type="http://schemas.openxmlformats.org/officeDocument/2006/relationships/slideLayout" Target="../slideLayouts/slideLayout28.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56249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628650" y="274638"/>
            <a:ext cx="7886700" cy="9939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2"/>
              </a:buClr>
              <a:buSzPts val="2700"/>
              <a:buFont typeface="Arial"/>
              <a:buNone/>
              <a:defRPr b="0" i="0" sz="27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2" name="Google Shape;92;p18"/>
          <p:cNvSpPr txBox="1"/>
          <p:nvPr>
            <p:ph idx="1" type="body"/>
          </p:nvPr>
        </p:nvSpPr>
        <p:spPr>
          <a:xfrm>
            <a:off x="628650" y="1370013"/>
            <a:ext cx="7886700" cy="32622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18"/>
          <p:cNvSpPr txBox="1"/>
          <p:nvPr>
            <p:ph idx="10" type="dt"/>
          </p:nvPr>
        </p:nvSpPr>
        <p:spPr>
          <a:xfrm>
            <a:off x="628650" y="4767263"/>
            <a:ext cx="2057400" cy="274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6969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18"/>
          <p:cNvSpPr txBox="1"/>
          <p:nvPr>
            <p:ph idx="11" type="ftr"/>
          </p:nvPr>
        </p:nvSpPr>
        <p:spPr>
          <a:xfrm>
            <a:off x="3028950" y="4767263"/>
            <a:ext cx="3086100" cy="274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96969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18"/>
          <p:cNvSpPr txBox="1"/>
          <p:nvPr>
            <p:ph idx="12" type="sldNum"/>
          </p:nvPr>
        </p:nvSpPr>
        <p:spPr>
          <a:xfrm>
            <a:off x="6457950" y="4767263"/>
            <a:ext cx="20574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96969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53.png"/><Relationship Id="rId5" Type="http://schemas.openxmlformats.org/officeDocument/2006/relationships/image" Target="../media/image25.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27.png"/><Relationship Id="rId12" Type="http://schemas.openxmlformats.org/officeDocument/2006/relationships/image" Target="../media/image22.png"/><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7.png"/><Relationship Id="rId9"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18.png"/><Relationship Id="rId8"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30.png"/><Relationship Id="rId13" Type="http://schemas.openxmlformats.org/officeDocument/2006/relationships/image" Target="../media/image23.png"/><Relationship Id="rId12" Type="http://schemas.openxmlformats.org/officeDocument/2006/relationships/image" Target="../media/image22.png"/><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6.png"/><Relationship Id="rId15" Type="http://schemas.openxmlformats.org/officeDocument/2006/relationships/image" Target="../media/image27.png"/><Relationship Id="rId14" Type="http://schemas.openxmlformats.org/officeDocument/2006/relationships/image" Target="../media/image24.png"/><Relationship Id="rId16"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8.png"/></Relationships>
</file>

<file path=ppt/slides/_rels/slide19.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30.png"/><Relationship Id="rId13" Type="http://schemas.openxmlformats.org/officeDocument/2006/relationships/image" Target="../media/image23.png"/><Relationship Id="rId12" Type="http://schemas.openxmlformats.org/officeDocument/2006/relationships/image" Target="../media/image22.png"/><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6.png"/><Relationship Id="rId15" Type="http://schemas.openxmlformats.org/officeDocument/2006/relationships/image" Target="../media/image27.png"/><Relationship Id="rId14" Type="http://schemas.openxmlformats.org/officeDocument/2006/relationships/image" Target="../media/image24.png"/><Relationship Id="rId17" Type="http://schemas.openxmlformats.org/officeDocument/2006/relationships/image" Target="../media/image49.png"/><Relationship Id="rId16" Type="http://schemas.openxmlformats.org/officeDocument/2006/relationships/image" Target="../media/image47.png"/><Relationship Id="rId5" Type="http://schemas.openxmlformats.org/officeDocument/2006/relationships/image" Target="../media/image13.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3" Type="http://schemas.openxmlformats.org/officeDocument/2006/relationships/image" Target="../media/image27.png"/><Relationship Id="rId12" Type="http://schemas.openxmlformats.org/officeDocument/2006/relationships/image" Target="../media/image24.png"/><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18.png"/><Relationship Id="rId15" Type="http://schemas.openxmlformats.org/officeDocument/2006/relationships/image" Target="../media/image28.png"/><Relationship Id="rId14" Type="http://schemas.openxmlformats.org/officeDocument/2006/relationships/image" Target="../media/image15.png"/><Relationship Id="rId17" Type="http://schemas.openxmlformats.org/officeDocument/2006/relationships/image" Target="../media/image30.png"/><Relationship Id="rId16" Type="http://schemas.openxmlformats.org/officeDocument/2006/relationships/image" Target="../media/image26.png"/><Relationship Id="rId5" Type="http://schemas.openxmlformats.org/officeDocument/2006/relationships/image" Target="../media/image13.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0.png"/></Relationships>
</file>

<file path=ppt/slides/_rels/slide21.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3" Type="http://schemas.openxmlformats.org/officeDocument/2006/relationships/image" Target="../media/image27.png"/><Relationship Id="rId12" Type="http://schemas.openxmlformats.org/officeDocument/2006/relationships/image" Target="../media/image24.png"/><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18.png"/><Relationship Id="rId15" Type="http://schemas.openxmlformats.org/officeDocument/2006/relationships/image" Target="../media/image28.png"/><Relationship Id="rId14" Type="http://schemas.openxmlformats.org/officeDocument/2006/relationships/image" Target="../media/image15.png"/><Relationship Id="rId17" Type="http://schemas.openxmlformats.org/officeDocument/2006/relationships/image" Target="../media/image30.png"/><Relationship Id="rId16" Type="http://schemas.openxmlformats.org/officeDocument/2006/relationships/image" Target="../media/image26.png"/><Relationship Id="rId5" Type="http://schemas.openxmlformats.org/officeDocument/2006/relationships/image" Target="../media/image13.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47.png"/><Relationship Id="rId6" Type="http://schemas.openxmlformats.org/officeDocument/2006/relationships/image" Target="../media/image15.png"/><Relationship Id="rId7" Type="http://schemas.openxmlformats.org/officeDocument/2006/relationships/image" Target="../media/image45.png"/></Relationships>
</file>

<file path=ppt/slides/_rels/slide23.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15.png"/><Relationship Id="rId12" Type="http://schemas.openxmlformats.org/officeDocument/2006/relationships/image" Target="../media/image22.png"/><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47.png"/><Relationship Id="rId5" Type="http://schemas.openxmlformats.org/officeDocument/2006/relationships/image" Target="../media/image29.png"/><Relationship Id="rId6" Type="http://schemas.openxmlformats.org/officeDocument/2006/relationships/image" Target="../media/image43.png"/><Relationship Id="rId7" Type="http://schemas.openxmlformats.org/officeDocument/2006/relationships/image" Target="../media/image42.png"/><Relationship Id="rId8" Type="http://schemas.openxmlformats.org/officeDocument/2006/relationships/image" Target="../media/image48.png"/></Relationships>
</file>

<file path=ppt/slides/_rels/slide24.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6.png"/><Relationship Id="rId9"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50.png"/><Relationship Id="rId7" Type="http://schemas.openxmlformats.org/officeDocument/2006/relationships/image" Target="../media/image29.png"/><Relationship Id="rId8"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43.png"/><Relationship Id="rId6"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52.jpg"/><Relationship Id="rId4" Type="http://schemas.openxmlformats.org/officeDocument/2006/relationships/image" Target="../media/image5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3.png"/><Relationship Id="rId13" Type="http://schemas.openxmlformats.org/officeDocument/2006/relationships/image" Target="../media/image31.png"/><Relationship Id="rId12" Type="http://schemas.openxmlformats.org/officeDocument/2006/relationships/image" Target="../media/image27.png"/><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22.png"/><Relationship Id="rId15" Type="http://schemas.openxmlformats.org/officeDocument/2006/relationships/image" Target="../media/image28.png"/><Relationship Id="rId14" Type="http://schemas.openxmlformats.org/officeDocument/2006/relationships/image" Target="../media/image29.png"/><Relationship Id="rId17" Type="http://schemas.openxmlformats.org/officeDocument/2006/relationships/image" Target="../media/image30.png"/><Relationship Id="rId16" Type="http://schemas.openxmlformats.org/officeDocument/2006/relationships/image" Target="../media/image26.png"/><Relationship Id="rId5" Type="http://schemas.openxmlformats.org/officeDocument/2006/relationships/image" Target="../media/image16.png"/><Relationship Id="rId19" Type="http://schemas.openxmlformats.org/officeDocument/2006/relationships/image" Target="../media/image33.png"/><Relationship Id="rId6" Type="http://schemas.openxmlformats.org/officeDocument/2006/relationships/image" Target="../media/image13.png"/><Relationship Id="rId18" Type="http://schemas.openxmlformats.org/officeDocument/2006/relationships/image" Target="../media/image36.png"/><Relationship Id="rId7" Type="http://schemas.openxmlformats.org/officeDocument/2006/relationships/image" Target="../media/image20.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0.png"/><Relationship Id="rId12" Type="http://schemas.openxmlformats.org/officeDocument/2006/relationships/image" Target="../media/image18.png"/><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42.png"/><Relationship Id="rId9"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27.png"/><Relationship Id="rId8"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42"/>
          <p:cNvPicPr preferRelativeResize="0"/>
          <p:nvPr/>
        </p:nvPicPr>
        <p:blipFill rotWithShape="1">
          <a:blip r:embed="rId3">
            <a:alphaModFix/>
          </a:blip>
          <a:srcRect b="0" l="0" r="0" t="0"/>
          <a:stretch/>
        </p:blipFill>
        <p:spPr>
          <a:xfrm>
            <a:off x="3106739" y="4339197"/>
            <a:ext cx="1013209" cy="743304"/>
          </a:xfrm>
          <a:prstGeom prst="rect">
            <a:avLst/>
          </a:prstGeom>
          <a:noFill/>
          <a:ln>
            <a:noFill/>
          </a:ln>
        </p:spPr>
      </p:pic>
      <p:pic>
        <p:nvPicPr>
          <p:cNvPr id="216" name="Google Shape;216;p42"/>
          <p:cNvPicPr preferRelativeResize="0"/>
          <p:nvPr/>
        </p:nvPicPr>
        <p:blipFill rotWithShape="1">
          <a:blip r:embed="rId4">
            <a:alphaModFix/>
          </a:blip>
          <a:srcRect b="1559" l="0" r="0" t="28817"/>
          <a:stretch/>
        </p:blipFill>
        <p:spPr>
          <a:xfrm>
            <a:off x="0" y="0"/>
            <a:ext cx="9143998" cy="4244100"/>
          </a:xfrm>
          <a:prstGeom prst="rect">
            <a:avLst/>
          </a:prstGeom>
          <a:noFill/>
          <a:ln>
            <a:noFill/>
          </a:ln>
        </p:spPr>
      </p:pic>
      <p:pic>
        <p:nvPicPr>
          <p:cNvPr id="217" name="Google Shape;217;p42"/>
          <p:cNvPicPr preferRelativeResize="0"/>
          <p:nvPr/>
        </p:nvPicPr>
        <p:blipFill rotWithShape="1">
          <a:blip r:embed="rId5">
            <a:alphaModFix/>
          </a:blip>
          <a:srcRect b="0" l="0" r="76154" t="0"/>
          <a:stretch/>
        </p:blipFill>
        <p:spPr>
          <a:xfrm>
            <a:off x="234156" y="4389555"/>
            <a:ext cx="1783581" cy="678140"/>
          </a:xfrm>
          <a:prstGeom prst="rect">
            <a:avLst/>
          </a:prstGeom>
          <a:noFill/>
          <a:ln>
            <a:noFill/>
          </a:ln>
        </p:spPr>
      </p:pic>
      <p:pic>
        <p:nvPicPr>
          <p:cNvPr id="218" name="Google Shape;218;p42"/>
          <p:cNvPicPr preferRelativeResize="0"/>
          <p:nvPr/>
        </p:nvPicPr>
        <p:blipFill rotWithShape="1">
          <a:blip r:embed="rId6">
            <a:alphaModFix/>
          </a:blip>
          <a:srcRect b="0" l="0" r="0" t="0"/>
          <a:stretch/>
        </p:blipFill>
        <p:spPr>
          <a:xfrm>
            <a:off x="5499630" y="4244100"/>
            <a:ext cx="725120" cy="663349"/>
          </a:xfrm>
          <a:prstGeom prst="rect">
            <a:avLst/>
          </a:prstGeom>
          <a:noFill/>
          <a:ln>
            <a:noFill/>
          </a:ln>
        </p:spPr>
      </p:pic>
      <p:pic>
        <p:nvPicPr>
          <p:cNvPr descr="GREAT-3.png" id="219" name="Google Shape;219;p42"/>
          <p:cNvPicPr preferRelativeResize="0"/>
          <p:nvPr/>
        </p:nvPicPr>
        <p:blipFill rotWithShape="1">
          <a:blip r:embed="rId7">
            <a:alphaModFix/>
          </a:blip>
          <a:srcRect b="0" l="0" r="0" t="0"/>
          <a:stretch/>
        </p:blipFill>
        <p:spPr>
          <a:xfrm>
            <a:off x="8224371" y="4453517"/>
            <a:ext cx="505603" cy="514666"/>
          </a:xfrm>
          <a:prstGeom prst="rect">
            <a:avLst/>
          </a:prstGeom>
          <a:noFill/>
          <a:ln>
            <a:noFill/>
          </a:ln>
        </p:spPr>
      </p:pic>
      <p:grpSp>
        <p:nvGrpSpPr>
          <p:cNvPr id="220" name="Google Shape;220;p42"/>
          <p:cNvGrpSpPr/>
          <p:nvPr/>
        </p:nvGrpSpPr>
        <p:grpSpPr>
          <a:xfrm>
            <a:off x="358775" y="2129125"/>
            <a:ext cx="3157500" cy="1119750"/>
            <a:chOff x="358775" y="1919375"/>
            <a:chExt cx="3157500" cy="1119750"/>
          </a:xfrm>
        </p:grpSpPr>
        <p:sp>
          <p:nvSpPr>
            <p:cNvPr id="221" name="Google Shape;221;p42"/>
            <p:cNvSpPr txBox="1"/>
            <p:nvPr/>
          </p:nvSpPr>
          <p:spPr>
            <a:xfrm>
              <a:off x="358775" y="1919375"/>
              <a:ext cx="2079900" cy="514800"/>
            </a:xfrm>
            <a:prstGeom prst="rect">
              <a:avLst/>
            </a:prstGeom>
            <a:solidFill>
              <a:srgbClr val="00FFF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fr" sz="3000">
                  <a:solidFill>
                    <a:schemeClr val="dk1"/>
                  </a:solidFill>
                </a:rPr>
                <a:t>Swiss Life</a:t>
              </a:r>
              <a:endParaRPr b="1" sz="3000">
                <a:solidFill>
                  <a:schemeClr val="dk1"/>
                </a:solidFill>
              </a:endParaRPr>
            </a:p>
          </p:txBody>
        </p:sp>
        <p:sp>
          <p:nvSpPr>
            <p:cNvPr id="222" name="Google Shape;222;p42"/>
            <p:cNvSpPr txBox="1"/>
            <p:nvPr/>
          </p:nvSpPr>
          <p:spPr>
            <a:xfrm>
              <a:off x="358775" y="2524325"/>
              <a:ext cx="3157500" cy="51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fr" sz="3000">
                  <a:solidFill>
                    <a:schemeClr val="dk1"/>
                  </a:solidFill>
                </a:rPr>
                <a:t>Roadmap CI/CD</a:t>
              </a:r>
              <a:endParaRPr sz="3000"/>
            </a:p>
          </p:txBody>
        </p:sp>
      </p:grpSp>
      <p:sp>
        <p:nvSpPr>
          <p:cNvPr id="223" name="Google Shape;223;p42"/>
          <p:cNvSpPr/>
          <p:nvPr/>
        </p:nvSpPr>
        <p:spPr>
          <a:xfrm>
            <a:off x="6774050" y="275925"/>
            <a:ext cx="2087100" cy="146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42"/>
          <p:cNvPicPr preferRelativeResize="0"/>
          <p:nvPr/>
        </p:nvPicPr>
        <p:blipFill>
          <a:blip r:embed="rId8">
            <a:alphaModFix/>
          </a:blip>
          <a:stretch>
            <a:fillRect/>
          </a:stretch>
        </p:blipFill>
        <p:spPr>
          <a:xfrm>
            <a:off x="6769850" y="277350"/>
            <a:ext cx="2095500" cy="1466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51"/>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Synthèse des scénarios proposés</a:t>
            </a:r>
            <a:endParaRPr/>
          </a:p>
        </p:txBody>
      </p:sp>
      <p:sp>
        <p:nvSpPr>
          <p:cNvPr id="572" name="Google Shape;572;p51"/>
          <p:cNvSpPr/>
          <p:nvPr/>
        </p:nvSpPr>
        <p:spPr>
          <a:xfrm>
            <a:off x="1293725" y="2109950"/>
            <a:ext cx="1815300" cy="27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S1 - ATLASSIAN SAAS</a:t>
            </a:r>
            <a:endParaRPr sz="1000">
              <a:solidFill>
                <a:schemeClr val="lt1"/>
              </a:solidFill>
            </a:endParaRPr>
          </a:p>
        </p:txBody>
      </p:sp>
      <p:sp>
        <p:nvSpPr>
          <p:cNvPr id="573" name="Google Shape;573;p51"/>
          <p:cNvSpPr/>
          <p:nvPr/>
        </p:nvSpPr>
        <p:spPr>
          <a:xfrm>
            <a:off x="3195428" y="2109950"/>
            <a:ext cx="1815300" cy="27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S2 - GITLAB SAAS</a:t>
            </a:r>
            <a:endParaRPr sz="1000">
              <a:solidFill>
                <a:schemeClr val="lt1"/>
              </a:solidFill>
            </a:endParaRPr>
          </a:p>
        </p:txBody>
      </p:sp>
      <p:sp>
        <p:nvSpPr>
          <p:cNvPr id="574" name="Google Shape;574;p51"/>
          <p:cNvSpPr/>
          <p:nvPr/>
        </p:nvSpPr>
        <p:spPr>
          <a:xfrm>
            <a:off x="5097130" y="2109950"/>
            <a:ext cx="1815300" cy="27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S3 - JENKINS AWS</a:t>
            </a:r>
            <a:endParaRPr sz="1000">
              <a:solidFill>
                <a:schemeClr val="lt1"/>
              </a:solidFill>
            </a:endParaRPr>
          </a:p>
        </p:txBody>
      </p:sp>
      <p:sp>
        <p:nvSpPr>
          <p:cNvPr id="575" name="Google Shape;575;p51"/>
          <p:cNvSpPr/>
          <p:nvPr/>
        </p:nvSpPr>
        <p:spPr>
          <a:xfrm>
            <a:off x="1293734" y="2447923"/>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Bitbucket (</a:t>
            </a:r>
            <a:r>
              <a:rPr lang="fr" sz="800">
                <a:solidFill>
                  <a:schemeClr val="dk2"/>
                </a:solidFill>
              </a:rPr>
              <a:t>SaaS</a:t>
            </a:r>
            <a:r>
              <a:rPr lang="fr" sz="800"/>
              <a:t>)</a:t>
            </a:r>
            <a:endParaRPr sz="800"/>
          </a:p>
        </p:txBody>
      </p:sp>
      <p:sp>
        <p:nvSpPr>
          <p:cNvPr id="576" name="Google Shape;576;p51"/>
          <p:cNvSpPr/>
          <p:nvPr/>
        </p:nvSpPr>
        <p:spPr>
          <a:xfrm>
            <a:off x="3195424" y="2447923"/>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GitLab (SaaS)</a:t>
            </a:r>
            <a:endParaRPr sz="800"/>
          </a:p>
        </p:txBody>
      </p:sp>
      <p:sp>
        <p:nvSpPr>
          <p:cNvPr id="577" name="Google Shape;577;p51"/>
          <p:cNvSpPr/>
          <p:nvPr/>
        </p:nvSpPr>
        <p:spPr>
          <a:xfrm>
            <a:off x="5097135" y="2447923"/>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fr" sz="800">
                <a:solidFill>
                  <a:schemeClr val="dk2"/>
                </a:solidFill>
              </a:rPr>
              <a:t>Bitbucket (SaaS, </a:t>
            </a:r>
            <a:r>
              <a:rPr lang="fr" sz="800">
                <a:solidFill>
                  <a:schemeClr val="dk2"/>
                </a:solidFill>
              </a:rPr>
              <a:t>OnPrem MVP</a:t>
            </a:r>
            <a:r>
              <a:rPr lang="fr" sz="800">
                <a:solidFill>
                  <a:schemeClr val="dk2"/>
                </a:solidFill>
              </a:rPr>
              <a:t>)</a:t>
            </a:r>
            <a:endParaRPr sz="800"/>
          </a:p>
        </p:txBody>
      </p:sp>
      <p:sp>
        <p:nvSpPr>
          <p:cNvPr id="578" name="Google Shape;578;p51"/>
          <p:cNvSpPr/>
          <p:nvPr/>
        </p:nvSpPr>
        <p:spPr>
          <a:xfrm>
            <a:off x="258300" y="2447923"/>
            <a:ext cx="9492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Ges. de sources </a:t>
            </a:r>
            <a:endParaRPr sz="800"/>
          </a:p>
        </p:txBody>
      </p:sp>
      <p:sp>
        <p:nvSpPr>
          <p:cNvPr id="579" name="Google Shape;579;p51"/>
          <p:cNvSpPr/>
          <p:nvPr/>
        </p:nvSpPr>
        <p:spPr>
          <a:xfrm>
            <a:off x="258300" y="2671865"/>
            <a:ext cx="9492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Orchestrateur</a:t>
            </a:r>
            <a:endParaRPr sz="800"/>
          </a:p>
        </p:txBody>
      </p:sp>
      <p:sp>
        <p:nvSpPr>
          <p:cNvPr id="580" name="Google Shape;580;p51"/>
          <p:cNvSpPr/>
          <p:nvPr/>
        </p:nvSpPr>
        <p:spPr>
          <a:xfrm>
            <a:off x="1293734" y="2671865"/>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fr" sz="800">
                <a:solidFill>
                  <a:schemeClr val="dk2"/>
                </a:solidFill>
              </a:rPr>
              <a:t>Bitbucket Pipeline </a:t>
            </a:r>
            <a:endParaRPr sz="800"/>
          </a:p>
        </p:txBody>
      </p:sp>
      <p:sp>
        <p:nvSpPr>
          <p:cNvPr id="581" name="Google Shape;581;p51"/>
          <p:cNvSpPr/>
          <p:nvPr/>
        </p:nvSpPr>
        <p:spPr>
          <a:xfrm>
            <a:off x="3195424" y="2671865"/>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fr" sz="800">
                <a:solidFill>
                  <a:schemeClr val="dk2"/>
                </a:solidFill>
              </a:rPr>
              <a:t>GitLab CI</a:t>
            </a:r>
            <a:endParaRPr sz="800"/>
          </a:p>
        </p:txBody>
      </p:sp>
      <p:sp>
        <p:nvSpPr>
          <p:cNvPr id="582" name="Google Shape;582;p51"/>
          <p:cNvSpPr/>
          <p:nvPr/>
        </p:nvSpPr>
        <p:spPr>
          <a:xfrm>
            <a:off x="5097135" y="2671865"/>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Jenkins</a:t>
            </a:r>
            <a:endParaRPr sz="800"/>
          </a:p>
        </p:txBody>
      </p:sp>
      <p:sp>
        <p:nvSpPr>
          <p:cNvPr id="583" name="Google Shape;583;p51"/>
          <p:cNvSpPr txBox="1"/>
          <p:nvPr/>
        </p:nvSpPr>
        <p:spPr>
          <a:xfrm>
            <a:off x="294150" y="970200"/>
            <a:ext cx="8555700" cy="9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dk2"/>
                </a:solidFill>
              </a:rPr>
              <a:t>Les points d’arbitrage structurants de l’usine logicielle pour SwissLife sont l’orchestrateur opérationnel et du repository de Code associé. Ils doivent </a:t>
            </a:r>
            <a:r>
              <a:rPr lang="fr" sz="1000">
                <a:solidFill>
                  <a:schemeClr val="dk2"/>
                </a:solidFill>
              </a:rPr>
              <a:t>permettre</a:t>
            </a:r>
            <a:r>
              <a:rPr lang="fr" sz="1000">
                <a:solidFill>
                  <a:schemeClr val="dk2"/>
                </a:solidFill>
              </a:rPr>
              <a:t> :</a:t>
            </a:r>
            <a:endParaRPr sz="1000">
              <a:solidFill>
                <a:schemeClr val="dk2"/>
              </a:solidFill>
            </a:endParaRPr>
          </a:p>
          <a:p>
            <a:pPr indent="-292100" lvl="0" marL="457200" rtl="0" algn="l">
              <a:spcBef>
                <a:spcPts val="0"/>
              </a:spcBef>
              <a:spcAft>
                <a:spcPts val="0"/>
              </a:spcAft>
              <a:buClr>
                <a:schemeClr val="dk2"/>
              </a:buClr>
              <a:buSzPts val="1000"/>
              <a:buChar char="●"/>
            </a:pPr>
            <a:r>
              <a:rPr lang="fr" sz="1000">
                <a:solidFill>
                  <a:schemeClr val="dk2"/>
                </a:solidFill>
              </a:rPr>
              <a:t>L’outil de gestion de sources doit pouvoir piloter à terme les déploiements jusqu’en production (ex de GitFlow : PR sur branche master à la main de la DOIT pour déploiement en prod)</a:t>
            </a:r>
            <a:endParaRPr sz="1000">
              <a:solidFill>
                <a:schemeClr val="dk2"/>
              </a:solidFill>
            </a:endParaRPr>
          </a:p>
          <a:p>
            <a:pPr indent="-292100" lvl="0" marL="457200" rtl="0" algn="l">
              <a:spcBef>
                <a:spcPts val="0"/>
              </a:spcBef>
              <a:spcAft>
                <a:spcPts val="0"/>
              </a:spcAft>
              <a:buClr>
                <a:schemeClr val="dk2"/>
              </a:buClr>
              <a:buSzPts val="1000"/>
              <a:buChar char="●"/>
            </a:pPr>
            <a:r>
              <a:rPr lang="fr" sz="1000">
                <a:solidFill>
                  <a:schemeClr val="dk2"/>
                </a:solidFill>
              </a:rPr>
              <a:t>L’outil d’orchestration doit piloter l’intégration et le déploiement sur l’ensemble du SI (Plateforme Interne et Cloud AWS)</a:t>
            </a:r>
            <a:endParaRPr sz="1000">
              <a:solidFill>
                <a:schemeClr val="dk2"/>
              </a:solidFill>
            </a:endParaRPr>
          </a:p>
          <a:p>
            <a:pPr indent="0" lvl="0" marL="0" rtl="0" algn="l">
              <a:spcBef>
                <a:spcPts val="0"/>
              </a:spcBef>
              <a:spcAft>
                <a:spcPts val="0"/>
              </a:spcAft>
              <a:buNone/>
            </a:pPr>
            <a:r>
              <a:rPr lang="fr" sz="1000">
                <a:solidFill>
                  <a:schemeClr val="dk2"/>
                </a:solidFill>
              </a:rPr>
              <a:t>Les scénarios Cloudbee et Services Managés AWS ont été écartés car non pertinents vis à vis des critères</a:t>
            </a:r>
            <a:endParaRPr sz="1000">
              <a:solidFill>
                <a:schemeClr val="dk2"/>
              </a:solidFill>
            </a:endParaRPr>
          </a:p>
        </p:txBody>
      </p:sp>
      <p:sp>
        <p:nvSpPr>
          <p:cNvPr id="584" name="Google Shape;584;p51"/>
          <p:cNvSpPr/>
          <p:nvPr/>
        </p:nvSpPr>
        <p:spPr>
          <a:xfrm>
            <a:off x="6998823" y="2109950"/>
            <a:ext cx="1815300" cy="27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S3’ - JENKINS On Premise</a:t>
            </a:r>
            <a:endParaRPr sz="1000">
              <a:solidFill>
                <a:schemeClr val="lt1"/>
              </a:solidFill>
            </a:endParaRPr>
          </a:p>
        </p:txBody>
      </p:sp>
      <p:sp>
        <p:nvSpPr>
          <p:cNvPr id="585" name="Google Shape;585;p51"/>
          <p:cNvSpPr/>
          <p:nvPr/>
        </p:nvSpPr>
        <p:spPr>
          <a:xfrm>
            <a:off x="6998825" y="2447923"/>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fr" sz="800">
                <a:solidFill>
                  <a:schemeClr val="dk2"/>
                </a:solidFill>
              </a:rPr>
              <a:t>Bitbucket (On premise)</a:t>
            </a:r>
            <a:endParaRPr sz="800"/>
          </a:p>
        </p:txBody>
      </p:sp>
      <p:sp>
        <p:nvSpPr>
          <p:cNvPr id="586" name="Google Shape;586;p51"/>
          <p:cNvSpPr/>
          <p:nvPr/>
        </p:nvSpPr>
        <p:spPr>
          <a:xfrm>
            <a:off x="6998825" y="2671865"/>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fr" sz="800">
                <a:solidFill>
                  <a:schemeClr val="dk2"/>
                </a:solidFill>
              </a:rPr>
              <a:t>Jenkins</a:t>
            </a:r>
            <a:endParaRPr sz="800"/>
          </a:p>
        </p:txBody>
      </p:sp>
      <p:sp>
        <p:nvSpPr>
          <p:cNvPr id="587" name="Google Shape;587;p51"/>
          <p:cNvSpPr/>
          <p:nvPr/>
        </p:nvSpPr>
        <p:spPr>
          <a:xfrm>
            <a:off x="1293734" y="2885296"/>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Editeur atlassian</a:t>
            </a:r>
            <a:endParaRPr sz="800"/>
          </a:p>
        </p:txBody>
      </p:sp>
      <p:sp>
        <p:nvSpPr>
          <p:cNvPr id="588" name="Google Shape;588;p51"/>
          <p:cNvSpPr/>
          <p:nvPr/>
        </p:nvSpPr>
        <p:spPr>
          <a:xfrm>
            <a:off x="3195424" y="2885296"/>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Outillage de référence</a:t>
            </a:r>
            <a:endParaRPr sz="800"/>
          </a:p>
        </p:txBody>
      </p:sp>
      <p:sp>
        <p:nvSpPr>
          <p:cNvPr id="589" name="Google Shape;589;p51"/>
          <p:cNvSpPr/>
          <p:nvPr/>
        </p:nvSpPr>
        <p:spPr>
          <a:xfrm>
            <a:off x="5097135" y="2885296"/>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Existant</a:t>
            </a:r>
            <a:endParaRPr sz="800"/>
          </a:p>
        </p:txBody>
      </p:sp>
      <p:sp>
        <p:nvSpPr>
          <p:cNvPr id="590" name="Google Shape;590;p51"/>
          <p:cNvSpPr/>
          <p:nvPr/>
        </p:nvSpPr>
        <p:spPr>
          <a:xfrm>
            <a:off x="258300" y="2885296"/>
            <a:ext cx="9492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Capitalisation</a:t>
            </a:r>
            <a:endParaRPr sz="800"/>
          </a:p>
        </p:txBody>
      </p:sp>
      <p:sp>
        <p:nvSpPr>
          <p:cNvPr id="591" name="Google Shape;591;p51"/>
          <p:cNvSpPr/>
          <p:nvPr/>
        </p:nvSpPr>
        <p:spPr>
          <a:xfrm>
            <a:off x="6998825" y="2885296"/>
            <a:ext cx="1815300" cy="185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Existant</a:t>
            </a:r>
            <a:endParaRPr sz="800"/>
          </a:p>
        </p:txBody>
      </p:sp>
      <p:sp>
        <p:nvSpPr>
          <p:cNvPr id="592" name="Google Shape;592;p51"/>
          <p:cNvSpPr/>
          <p:nvPr/>
        </p:nvSpPr>
        <p:spPr>
          <a:xfrm>
            <a:off x="258238" y="4515555"/>
            <a:ext cx="9492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Commentaires</a:t>
            </a:r>
            <a:endParaRPr sz="800"/>
          </a:p>
        </p:txBody>
      </p:sp>
      <p:sp>
        <p:nvSpPr>
          <p:cNvPr id="593" name="Google Shape;593;p51"/>
          <p:cNvSpPr/>
          <p:nvPr/>
        </p:nvSpPr>
        <p:spPr>
          <a:xfrm>
            <a:off x="1293671" y="4515555"/>
            <a:ext cx="18153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600"/>
              <a:t>Nécessite d’exposer son SI à la plateforme SaaS d’Atlassian </a:t>
            </a:r>
            <a:endParaRPr sz="600"/>
          </a:p>
          <a:p>
            <a:pPr indent="0" lvl="0" marL="0" rtl="0" algn="ctr">
              <a:spcBef>
                <a:spcPts val="0"/>
              </a:spcBef>
              <a:spcAft>
                <a:spcPts val="0"/>
              </a:spcAft>
              <a:buNone/>
            </a:pPr>
            <a:r>
              <a:rPr lang="fr" sz="600"/>
              <a:t>(Idéal pour la construction de Container)</a:t>
            </a:r>
            <a:endParaRPr sz="600"/>
          </a:p>
        </p:txBody>
      </p:sp>
      <p:sp>
        <p:nvSpPr>
          <p:cNvPr id="594" name="Google Shape;594;p51"/>
          <p:cNvSpPr/>
          <p:nvPr/>
        </p:nvSpPr>
        <p:spPr>
          <a:xfrm>
            <a:off x="3195361" y="4515555"/>
            <a:ext cx="18153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600"/>
              <a:t>Nécessite le build et le run de runner On Premise</a:t>
            </a:r>
            <a:endParaRPr sz="600"/>
          </a:p>
        </p:txBody>
      </p:sp>
      <p:sp>
        <p:nvSpPr>
          <p:cNvPr id="595" name="Google Shape;595;p51"/>
          <p:cNvSpPr/>
          <p:nvPr/>
        </p:nvSpPr>
        <p:spPr>
          <a:xfrm>
            <a:off x="5097071" y="4515555"/>
            <a:ext cx="18153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fr" sz="600">
                <a:solidFill>
                  <a:schemeClr val="dk2"/>
                </a:solidFill>
              </a:rPr>
              <a:t>B</a:t>
            </a:r>
            <a:r>
              <a:rPr lang="fr" sz="600">
                <a:solidFill>
                  <a:schemeClr val="dk2"/>
                </a:solidFill>
              </a:rPr>
              <a:t>uild et le run d’un Master Jenkins et d’agent sur AWS</a:t>
            </a:r>
            <a:endParaRPr sz="600">
              <a:solidFill>
                <a:schemeClr val="dk2"/>
              </a:solidFill>
            </a:endParaRPr>
          </a:p>
          <a:p>
            <a:pPr indent="0" lvl="0" marL="0" rtl="0" algn="ctr">
              <a:spcBef>
                <a:spcPts val="0"/>
              </a:spcBef>
              <a:spcAft>
                <a:spcPts val="0"/>
              </a:spcAft>
              <a:buClr>
                <a:schemeClr val="dk2"/>
              </a:buClr>
              <a:buSzPts val="1100"/>
              <a:buFont typeface="Arial"/>
              <a:buNone/>
            </a:pPr>
            <a:r>
              <a:rPr lang="fr" sz="600">
                <a:solidFill>
                  <a:schemeClr val="dk2"/>
                </a:solidFill>
              </a:rPr>
              <a:t>Imposition d’un patching régulier</a:t>
            </a:r>
            <a:endParaRPr sz="600">
              <a:solidFill>
                <a:schemeClr val="dk2"/>
              </a:solidFill>
            </a:endParaRPr>
          </a:p>
        </p:txBody>
      </p:sp>
      <p:sp>
        <p:nvSpPr>
          <p:cNvPr id="596" name="Google Shape;596;p51"/>
          <p:cNvSpPr/>
          <p:nvPr/>
        </p:nvSpPr>
        <p:spPr>
          <a:xfrm>
            <a:off x="6998761" y="4515555"/>
            <a:ext cx="18153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600">
                <a:solidFill>
                  <a:schemeClr val="dk2"/>
                </a:solidFill>
              </a:rPr>
              <a:t>Upgrade du Jenkins existant complexe</a:t>
            </a:r>
            <a:endParaRPr sz="600">
              <a:solidFill>
                <a:schemeClr val="dk2"/>
              </a:solidFill>
            </a:endParaRPr>
          </a:p>
          <a:p>
            <a:pPr indent="0" lvl="0" marL="0" rtl="0" algn="ctr">
              <a:spcBef>
                <a:spcPts val="0"/>
              </a:spcBef>
              <a:spcAft>
                <a:spcPts val="0"/>
              </a:spcAft>
              <a:buNone/>
            </a:pPr>
            <a:r>
              <a:rPr lang="fr" sz="600">
                <a:solidFill>
                  <a:schemeClr val="dk2"/>
                </a:solidFill>
              </a:rPr>
              <a:t>Imposition d’un patching régulier</a:t>
            </a:r>
            <a:endParaRPr sz="600">
              <a:solidFill>
                <a:schemeClr val="dk2"/>
              </a:solidFill>
            </a:endParaRPr>
          </a:p>
        </p:txBody>
      </p:sp>
      <p:sp>
        <p:nvSpPr>
          <p:cNvPr id="597" name="Google Shape;597;p51"/>
          <p:cNvSpPr/>
          <p:nvPr/>
        </p:nvSpPr>
        <p:spPr>
          <a:xfrm>
            <a:off x="258238" y="4844130"/>
            <a:ext cx="9492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JH Build cible</a:t>
            </a:r>
            <a:endParaRPr sz="800"/>
          </a:p>
          <a:p>
            <a:pPr indent="0" lvl="0" marL="0" rtl="0" algn="ctr">
              <a:spcBef>
                <a:spcPts val="0"/>
              </a:spcBef>
              <a:spcAft>
                <a:spcPts val="0"/>
              </a:spcAft>
              <a:buNone/>
            </a:pPr>
            <a:r>
              <a:rPr lang="fr" sz="800"/>
              <a:t>(macro estimé)</a:t>
            </a:r>
            <a:endParaRPr sz="800"/>
          </a:p>
        </p:txBody>
      </p:sp>
      <p:sp>
        <p:nvSpPr>
          <p:cNvPr id="598" name="Google Shape;598;p51"/>
          <p:cNvSpPr/>
          <p:nvPr/>
        </p:nvSpPr>
        <p:spPr>
          <a:xfrm>
            <a:off x="1293671" y="4844130"/>
            <a:ext cx="18153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sz="800">
                <a:solidFill>
                  <a:srgbClr val="434343"/>
                </a:solidFill>
              </a:rPr>
              <a:t>251</a:t>
            </a:r>
            <a:endParaRPr sz="800"/>
          </a:p>
        </p:txBody>
      </p:sp>
      <p:sp>
        <p:nvSpPr>
          <p:cNvPr id="599" name="Google Shape;599;p51"/>
          <p:cNvSpPr/>
          <p:nvPr/>
        </p:nvSpPr>
        <p:spPr>
          <a:xfrm>
            <a:off x="3195361" y="4844130"/>
            <a:ext cx="18153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sz="800">
                <a:solidFill>
                  <a:srgbClr val="434343"/>
                </a:solidFill>
              </a:rPr>
              <a:t>287</a:t>
            </a:r>
            <a:endParaRPr sz="800"/>
          </a:p>
        </p:txBody>
      </p:sp>
      <p:sp>
        <p:nvSpPr>
          <p:cNvPr id="600" name="Google Shape;600;p51"/>
          <p:cNvSpPr/>
          <p:nvPr/>
        </p:nvSpPr>
        <p:spPr>
          <a:xfrm>
            <a:off x="5097071" y="4844130"/>
            <a:ext cx="18153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sz="800">
                <a:solidFill>
                  <a:srgbClr val="434343"/>
                </a:solidFill>
              </a:rPr>
              <a:t>257</a:t>
            </a:r>
            <a:endParaRPr sz="800">
              <a:solidFill>
                <a:schemeClr val="dk2"/>
              </a:solidFill>
            </a:endParaRPr>
          </a:p>
        </p:txBody>
      </p:sp>
      <p:sp>
        <p:nvSpPr>
          <p:cNvPr id="601" name="Google Shape;601;p51"/>
          <p:cNvSpPr/>
          <p:nvPr/>
        </p:nvSpPr>
        <p:spPr>
          <a:xfrm>
            <a:off x="6998761" y="4844130"/>
            <a:ext cx="1815300" cy="2715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sz="800">
                <a:solidFill>
                  <a:srgbClr val="434343"/>
                </a:solidFill>
              </a:rPr>
              <a:t>212</a:t>
            </a:r>
            <a:endParaRPr sz="800">
              <a:solidFill>
                <a:schemeClr val="dk2"/>
              </a:solidFill>
            </a:endParaRPr>
          </a:p>
        </p:txBody>
      </p:sp>
      <p:sp>
        <p:nvSpPr>
          <p:cNvPr id="602" name="Google Shape;602;p51"/>
          <p:cNvSpPr/>
          <p:nvPr/>
        </p:nvSpPr>
        <p:spPr>
          <a:xfrm rot="867029">
            <a:off x="6280274" y="1998312"/>
            <a:ext cx="704487" cy="200827"/>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Reco GT</a:t>
            </a:r>
            <a:endParaRPr sz="800"/>
          </a:p>
        </p:txBody>
      </p:sp>
      <p:sp>
        <p:nvSpPr>
          <p:cNvPr id="603" name="Google Shape;603;p51"/>
          <p:cNvSpPr txBox="1"/>
          <p:nvPr/>
        </p:nvSpPr>
        <p:spPr>
          <a:xfrm>
            <a:off x="258300" y="3167550"/>
            <a:ext cx="949200" cy="144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TTM</a:t>
            </a:r>
            <a:endParaRPr sz="800">
              <a:solidFill>
                <a:schemeClr val="dk2"/>
              </a:solidFill>
            </a:endParaRPr>
          </a:p>
        </p:txBody>
      </p:sp>
      <p:sp>
        <p:nvSpPr>
          <p:cNvPr id="604" name="Google Shape;604;p51"/>
          <p:cNvSpPr txBox="1"/>
          <p:nvPr/>
        </p:nvSpPr>
        <p:spPr>
          <a:xfrm>
            <a:off x="258300" y="3337502"/>
            <a:ext cx="949200" cy="144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SaaS</a:t>
            </a:r>
            <a:endParaRPr sz="800">
              <a:solidFill>
                <a:schemeClr val="dk2"/>
              </a:solidFill>
            </a:endParaRPr>
          </a:p>
        </p:txBody>
      </p:sp>
      <p:sp>
        <p:nvSpPr>
          <p:cNvPr id="605" name="Google Shape;605;p51"/>
          <p:cNvSpPr txBox="1"/>
          <p:nvPr/>
        </p:nvSpPr>
        <p:spPr>
          <a:xfrm>
            <a:off x="258300" y="3507454"/>
            <a:ext cx="949200" cy="144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Existant</a:t>
            </a:r>
            <a:endParaRPr sz="800">
              <a:solidFill>
                <a:schemeClr val="dk2"/>
              </a:solidFill>
            </a:endParaRPr>
          </a:p>
        </p:txBody>
      </p:sp>
      <p:sp>
        <p:nvSpPr>
          <p:cNvPr id="606" name="Google Shape;606;p51"/>
          <p:cNvSpPr txBox="1"/>
          <p:nvPr/>
        </p:nvSpPr>
        <p:spPr>
          <a:xfrm>
            <a:off x="258300" y="3677406"/>
            <a:ext cx="949200" cy="144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Open Source</a:t>
            </a:r>
            <a:endParaRPr sz="800">
              <a:solidFill>
                <a:schemeClr val="dk2"/>
              </a:solidFill>
            </a:endParaRPr>
          </a:p>
        </p:txBody>
      </p:sp>
      <p:sp>
        <p:nvSpPr>
          <p:cNvPr id="607" name="Google Shape;607;p51"/>
          <p:cNvSpPr txBox="1"/>
          <p:nvPr/>
        </p:nvSpPr>
        <p:spPr>
          <a:xfrm>
            <a:off x="258300" y="3847358"/>
            <a:ext cx="949200" cy="144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Standard</a:t>
            </a:r>
            <a:endParaRPr sz="800">
              <a:solidFill>
                <a:schemeClr val="dk2"/>
              </a:solidFill>
            </a:endParaRPr>
          </a:p>
        </p:txBody>
      </p:sp>
      <p:sp>
        <p:nvSpPr>
          <p:cNvPr id="608" name="Google Shape;608;p51"/>
          <p:cNvSpPr txBox="1"/>
          <p:nvPr/>
        </p:nvSpPr>
        <p:spPr>
          <a:xfrm>
            <a:off x="258300" y="4017312"/>
            <a:ext cx="949200" cy="144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Hybride</a:t>
            </a:r>
            <a:endParaRPr sz="800">
              <a:solidFill>
                <a:schemeClr val="dk2"/>
              </a:solidFill>
            </a:endParaRPr>
          </a:p>
        </p:txBody>
      </p:sp>
      <p:sp>
        <p:nvSpPr>
          <p:cNvPr id="609" name="Google Shape;609;p51"/>
          <p:cNvSpPr/>
          <p:nvPr/>
        </p:nvSpPr>
        <p:spPr>
          <a:xfrm>
            <a:off x="1293725" y="31981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10" name="Google Shape;610;p51"/>
          <p:cNvSpPr/>
          <p:nvPr/>
        </p:nvSpPr>
        <p:spPr>
          <a:xfrm>
            <a:off x="1293725" y="404790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11" name="Google Shape;611;p51"/>
          <p:cNvSpPr/>
          <p:nvPr/>
        </p:nvSpPr>
        <p:spPr>
          <a:xfrm>
            <a:off x="1293725" y="3884967"/>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12" name="Google Shape;612;p51"/>
          <p:cNvSpPr/>
          <p:nvPr/>
        </p:nvSpPr>
        <p:spPr>
          <a:xfrm>
            <a:off x="1293725" y="3720667"/>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13" name="Google Shape;613;p51"/>
          <p:cNvSpPr/>
          <p:nvPr/>
        </p:nvSpPr>
        <p:spPr>
          <a:xfrm>
            <a:off x="1293725" y="35415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14" name="Google Shape;614;p51"/>
          <p:cNvSpPr/>
          <p:nvPr/>
        </p:nvSpPr>
        <p:spPr>
          <a:xfrm>
            <a:off x="1293725" y="33698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15" name="Google Shape;615;p51"/>
          <p:cNvSpPr/>
          <p:nvPr/>
        </p:nvSpPr>
        <p:spPr>
          <a:xfrm>
            <a:off x="2922900" y="3168175"/>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5</a:t>
            </a:r>
            <a:endParaRPr sz="600">
              <a:solidFill>
                <a:schemeClr val="dk2"/>
              </a:solidFill>
            </a:endParaRPr>
          </a:p>
        </p:txBody>
      </p:sp>
      <p:sp>
        <p:nvSpPr>
          <p:cNvPr id="616" name="Google Shape;616;p51"/>
          <p:cNvSpPr/>
          <p:nvPr/>
        </p:nvSpPr>
        <p:spPr>
          <a:xfrm>
            <a:off x="7274625" y="114455"/>
            <a:ext cx="1815300" cy="82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17" name="Google Shape;617;p51"/>
          <p:cNvSpPr/>
          <p:nvPr/>
        </p:nvSpPr>
        <p:spPr>
          <a:xfrm>
            <a:off x="7398050" y="84488"/>
            <a:ext cx="91500" cy="1440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lt1"/>
                </a:solidFill>
              </a:rPr>
              <a:t>1</a:t>
            </a:r>
            <a:endParaRPr sz="600">
              <a:solidFill>
                <a:schemeClr val="lt1"/>
              </a:solidFill>
            </a:endParaRPr>
          </a:p>
        </p:txBody>
      </p:sp>
      <p:sp>
        <p:nvSpPr>
          <p:cNvPr id="618" name="Google Shape;618;p51"/>
          <p:cNvSpPr/>
          <p:nvPr/>
        </p:nvSpPr>
        <p:spPr>
          <a:xfrm>
            <a:off x="7774488" y="84475"/>
            <a:ext cx="91500" cy="1440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lt1"/>
                </a:solidFill>
              </a:rPr>
              <a:t>2</a:t>
            </a:r>
            <a:endParaRPr sz="600">
              <a:solidFill>
                <a:schemeClr val="lt1"/>
              </a:solidFill>
            </a:endParaRPr>
          </a:p>
        </p:txBody>
      </p:sp>
      <p:sp>
        <p:nvSpPr>
          <p:cNvPr id="619" name="Google Shape;619;p51"/>
          <p:cNvSpPr/>
          <p:nvPr/>
        </p:nvSpPr>
        <p:spPr>
          <a:xfrm>
            <a:off x="8150925" y="84475"/>
            <a:ext cx="91500" cy="1440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lt1"/>
                </a:solidFill>
              </a:rPr>
              <a:t>3</a:t>
            </a:r>
            <a:endParaRPr sz="600">
              <a:solidFill>
                <a:schemeClr val="lt1"/>
              </a:solidFill>
            </a:endParaRPr>
          </a:p>
        </p:txBody>
      </p:sp>
      <p:sp>
        <p:nvSpPr>
          <p:cNvPr id="620" name="Google Shape;620;p51"/>
          <p:cNvSpPr/>
          <p:nvPr/>
        </p:nvSpPr>
        <p:spPr>
          <a:xfrm>
            <a:off x="8527363" y="84488"/>
            <a:ext cx="91500" cy="1440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lt1"/>
                </a:solidFill>
              </a:rPr>
              <a:t>4</a:t>
            </a:r>
            <a:endParaRPr sz="600">
              <a:solidFill>
                <a:schemeClr val="lt1"/>
              </a:solidFill>
            </a:endParaRPr>
          </a:p>
        </p:txBody>
      </p:sp>
      <p:sp>
        <p:nvSpPr>
          <p:cNvPr id="621" name="Google Shape;621;p51"/>
          <p:cNvSpPr/>
          <p:nvPr/>
        </p:nvSpPr>
        <p:spPr>
          <a:xfrm>
            <a:off x="8903800" y="84475"/>
            <a:ext cx="91500" cy="1440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lt1"/>
                </a:solidFill>
              </a:rPr>
              <a:t>5</a:t>
            </a:r>
            <a:endParaRPr sz="600">
              <a:solidFill>
                <a:schemeClr val="lt1"/>
              </a:solidFill>
            </a:endParaRPr>
          </a:p>
        </p:txBody>
      </p:sp>
      <p:sp>
        <p:nvSpPr>
          <p:cNvPr id="622" name="Google Shape;622;p51"/>
          <p:cNvSpPr/>
          <p:nvPr/>
        </p:nvSpPr>
        <p:spPr>
          <a:xfrm>
            <a:off x="2922900" y="3323525"/>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5</a:t>
            </a:r>
            <a:endParaRPr sz="600">
              <a:solidFill>
                <a:schemeClr val="dk2"/>
              </a:solidFill>
            </a:endParaRPr>
          </a:p>
        </p:txBody>
      </p:sp>
      <p:sp>
        <p:nvSpPr>
          <p:cNvPr id="623" name="Google Shape;623;p51"/>
          <p:cNvSpPr/>
          <p:nvPr/>
        </p:nvSpPr>
        <p:spPr>
          <a:xfrm>
            <a:off x="2170025" y="3514650"/>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3</a:t>
            </a:r>
            <a:endParaRPr sz="600">
              <a:solidFill>
                <a:schemeClr val="dk2"/>
              </a:solidFill>
            </a:endParaRPr>
          </a:p>
        </p:txBody>
      </p:sp>
      <p:sp>
        <p:nvSpPr>
          <p:cNvPr id="624" name="Google Shape;624;p51"/>
          <p:cNvSpPr/>
          <p:nvPr/>
        </p:nvSpPr>
        <p:spPr>
          <a:xfrm>
            <a:off x="1417150" y="3682663"/>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1</a:t>
            </a:r>
            <a:endParaRPr sz="600">
              <a:solidFill>
                <a:schemeClr val="dk2"/>
              </a:solidFill>
            </a:endParaRPr>
          </a:p>
        </p:txBody>
      </p:sp>
      <p:sp>
        <p:nvSpPr>
          <p:cNvPr id="625" name="Google Shape;625;p51"/>
          <p:cNvSpPr/>
          <p:nvPr/>
        </p:nvSpPr>
        <p:spPr>
          <a:xfrm>
            <a:off x="1417150" y="3853688"/>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1</a:t>
            </a:r>
            <a:endParaRPr sz="600">
              <a:solidFill>
                <a:schemeClr val="dk2"/>
              </a:solidFill>
            </a:endParaRPr>
          </a:p>
        </p:txBody>
      </p:sp>
      <p:sp>
        <p:nvSpPr>
          <p:cNvPr id="626" name="Google Shape;626;p51"/>
          <p:cNvSpPr/>
          <p:nvPr/>
        </p:nvSpPr>
        <p:spPr>
          <a:xfrm>
            <a:off x="1417150" y="4024713"/>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1</a:t>
            </a:r>
            <a:endParaRPr sz="600">
              <a:solidFill>
                <a:schemeClr val="dk2"/>
              </a:solidFill>
            </a:endParaRPr>
          </a:p>
        </p:txBody>
      </p:sp>
      <p:sp>
        <p:nvSpPr>
          <p:cNvPr id="627" name="Google Shape;627;p51"/>
          <p:cNvSpPr/>
          <p:nvPr/>
        </p:nvSpPr>
        <p:spPr>
          <a:xfrm>
            <a:off x="2922900" y="3341425"/>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5</a:t>
            </a:r>
            <a:endParaRPr sz="600">
              <a:solidFill>
                <a:schemeClr val="dk2"/>
              </a:solidFill>
            </a:endParaRPr>
          </a:p>
        </p:txBody>
      </p:sp>
      <p:sp>
        <p:nvSpPr>
          <p:cNvPr id="628" name="Google Shape;628;p51"/>
          <p:cNvSpPr/>
          <p:nvPr/>
        </p:nvSpPr>
        <p:spPr>
          <a:xfrm>
            <a:off x="3195250" y="31981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29" name="Google Shape;629;p51"/>
          <p:cNvSpPr/>
          <p:nvPr/>
        </p:nvSpPr>
        <p:spPr>
          <a:xfrm>
            <a:off x="3195250" y="404790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30" name="Google Shape;630;p51"/>
          <p:cNvSpPr/>
          <p:nvPr/>
        </p:nvSpPr>
        <p:spPr>
          <a:xfrm>
            <a:off x="3195250" y="3884967"/>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31" name="Google Shape;631;p51"/>
          <p:cNvSpPr/>
          <p:nvPr/>
        </p:nvSpPr>
        <p:spPr>
          <a:xfrm>
            <a:off x="3195250" y="3720667"/>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32" name="Google Shape;632;p51"/>
          <p:cNvSpPr/>
          <p:nvPr/>
        </p:nvSpPr>
        <p:spPr>
          <a:xfrm>
            <a:off x="3195250" y="35415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33" name="Google Shape;633;p51"/>
          <p:cNvSpPr/>
          <p:nvPr/>
        </p:nvSpPr>
        <p:spPr>
          <a:xfrm>
            <a:off x="3195250" y="33698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34" name="Google Shape;634;p51"/>
          <p:cNvSpPr/>
          <p:nvPr/>
        </p:nvSpPr>
        <p:spPr>
          <a:xfrm>
            <a:off x="4447988" y="3168188"/>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4</a:t>
            </a:r>
            <a:endParaRPr sz="600">
              <a:solidFill>
                <a:schemeClr val="dk2"/>
              </a:solidFill>
            </a:endParaRPr>
          </a:p>
        </p:txBody>
      </p:sp>
      <p:sp>
        <p:nvSpPr>
          <p:cNvPr id="635" name="Google Shape;635;p51"/>
          <p:cNvSpPr/>
          <p:nvPr/>
        </p:nvSpPr>
        <p:spPr>
          <a:xfrm>
            <a:off x="4447988" y="3323538"/>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4</a:t>
            </a:r>
            <a:endParaRPr sz="600">
              <a:solidFill>
                <a:schemeClr val="dk2"/>
              </a:solidFill>
            </a:endParaRPr>
          </a:p>
        </p:txBody>
      </p:sp>
      <p:sp>
        <p:nvSpPr>
          <p:cNvPr id="636" name="Google Shape;636;p51"/>
          <p:cNvSpPr/>
          <p:nvPr/>
        </p:nvSpPr>
        <p:spPr>
          <a:xfrm>
            <a:off x="3695113" y="3514650"/>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2</a:t>
            </a:r>
            <a:endParaRPr sz="600">
              <a:solidFill>
                <a:schemeClr val="dk2"/>
              </a:solidFill>
            </a:endParaRPr>
          </a:p>
        </p:txBody>
      </p:sp>
      <p:sp>
        <p:nvSpPr>
          <p:cNvPr id="637" name="Google Shape;637;p51"/>
          <p:cNvSpPr/>
          <p:nvPr/>
        </p:nvSpPr>
        <p:spPr>
          <a:xfrm>
            <a:off x="4071550" y="3682650"/>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3</a:t>
            </a:r>
            <a:endParaRPr sz="600">
              <a:solidFill>
                <a:schemeClr val="dk2"/>
              </a:solidFill>
            </a:endParaRPr>
          </a:p>
        </p:txBody>
      </p:sp>
      <p:sp>
        <p:nvSpPr>
          <p:cNvPr id="638" name="Google Shape;638;p51"/>
          <p:cNvSpPr/>
          <p:nvPr/>
        </p:nvSpPr>
        <p:spPr>
          <a:xfrm>
            <a:off x="4447988" y="3853688"/>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4</a:t>
            </a:r>
            <a:endParaRPr sz="600">
              <a:solidFill>
                <a:schemeClr val="dk2"/>
              </a:solidFill>
            </a:endParaRPr>
          </a:p>
        </p:txBody>
      </p:sp>
      <p:sp>
        <p:nvSpPr>
          <p:cNvPr id="639" name="Google Shape;639;p51"/>
          <p:cNvSpPr/>
          <p:nvPr/>
        </p:nvSpPr>
        <p:spPr>
          <a:xfrm>
            <a:off x="4824425" y="4024700"/>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5</a:t>
            </a:r>
            <a:endParaRPr sz="600">
              <a:solidFill>
                <a:schemeClr val="dk2"/>
              </a:solidFill>
            </a:endParaRPr>
          </a:p>
        </p:txBody>
      </p:sp>
      <p:sp>
        <p:nvSpPr>
          <p:cNvPr id="640" name="Google Shape;640;p51"/>
          <p:cNvSpPr/>
          <p:nvPr/>
        </p:nvSpPr>
        <p:spPr>
          <a:xfrm>
            <a:off x="4447988" y="3341438"/>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4</a:t>
            </a:r>
            <a:endParaRPr sz="600">
              <a:solidFill>
                <a:schemeClr val="dk2"/>
              </a:solidFill>
            </a:endParaRPr>
          </a:p>
        </p:txBody>
      </p:sp>
      <p:sp>
        <p:nvSpPr>
          <p:cNvPr id="641" name="Google Shape;641;p51"/>
          <p:cNvSpPr/>
          <p:nvPr/>
        </p:nvSpPr>
        <p:spPr>
          <a:xfrm>
            <a:off x="5096775" y="31981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42" name="Google Shape;642;p51"/>
          <p:cNvSpPr/>
          <p:nvPr/>
        </p:nvSpPr>
        <p:spPr>
          <a:xfrm>
            <a:off x="5096775" y="404790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43" name="Google Shape;643;p51"/>
          <p:cNvSpPr/>
          <p:nvPr/>
        </p:nvSpPr>
        <p:spPr>
          <a:xfrm>
            <a:off x="5096775" y="3884967"/>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44" name="Google Shape;644;p51"/>
          <p:cNvSpPr/>
          <p:nvPr/>
        </p:nvSpPr>
        <p:spPr>
          <a:xfrm>
            <a:off x="5096775" y="3720667"/>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45" name="Google Shape;645;p51"/>
          <p:cNvSpPr/>
          <p:nvPr/>
        </p:nvSpPr>
        <p:spPr>
          <a:xfrm>
            <a:off x="5096775" y="35415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46" name="Google Shape;646;p51"/>
          <p:cNvSpPr/>
          <p:nvPr/>
        </p:nvSpPr>
        <p:spPr>
          <a:xfrm>
            <a:off x="5096775" y="33698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47" name="Google Shape;647;p51"/>
          <p:cNvSpPr/>
          <p:nvPr/>
        </p:nvSpPr>
        <p:spPr>
          <a:xfrm>
            <a:off x="6725950" y="3168175"/>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5</a:t>
            </a:r>
            <a:endParaRPr sz="600">
              <a:solidFill>
                <a:schemeClr val="dk2"/>
              </a:solidFill>
            </a:endParaRPr>
          </a:p>
        </p:txBody>
      </p:sp>
      <p:sp>
        <p:nvSpPr>
          <p:cNvPr id="648" name="Google Shape;648;p51"/>
          <p:cNvSpPr/>
          <p:nvPr/>
        </p:nvSpPr>
        <p:spPr>
          <a:xfrm>
            <a:off x="5973075" y="3323525"/>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3</a:t>
            </a:r>
            <a:endParaRPr sz="600">
              <a:solidFill>
                <a:schemeClr val="dk2"/>
              </a:solidFill>
            </a:endParaRPr>
          </a:p>
        </p:txBody>
      </p:sp>
      <p:sp>
        <p:nvSpPr>
          <p:cNvPr id="649" name="Google Shape;649;p51"/>
          <p:cNvSpPr/>
          <p:nvPr/>
        </p:nvSpPr>
        <p:spPr>
          <a:xfrm>
            <a:off x="6725950" y="3514650"/>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5</a:t>
            </a:r>
            <a:endParaRPr sz="600">
              <a:solidFill>
                <a:schemeClr val="dk2"/>
              </a:solidFill>
            </a:endParaRPr>
          </a:p>
        </p:txBody>
      </p:sp>
      <p:sp>
        <p:nvSpPr>
          <p:cNvPr id="650" name="Google Shape;650;p51"/>
          <p:cNvSpPr/>
          <p:nvPr/>
        </p:nvSpPr>
        <p:spPr>
          <a:xfrm>
            <a:off x="6349513" y="3682663"/>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4</a:t>
            </a:r>
            <a:endParaRPr sz="600">
              <a:solidFill>
                <a:schemeClr val="dk2"/>
              </a:solidFill>
            </a:endParaRPr>
          </a:p>
        </p:txBody>
      </p:sp>
      <p:sp>
        <p:nvSpPr>
          <p:cNvPr id="651" name="Google Shape;651;p51"/>
          <p:cNvSpPr/>
          <p:nvPr/>
        </p:nvSpPr>
        <p:spPr>
          <a:xfrm>
            <a:off x="6725950" y="3853675"/>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5</a:t>
            </a:r>
            <a:endParaRPr sz="600">
              <a:solidFill>
                <a:schemeClr val="dk2"/>
              </a:solidFill>
            </a:endParaRPr>
          </a:p>
        </p:txBody>
      </p:sp>
      <p:sp>
        <p:nvSpPr>
          <p:cNvPr id="652" name="Google Shape;652;p51"/>
          <p:cNvSpPr/>
          <p:nvPr/>
        </p:nvSpPr>
        <p:spPr>
          <a:xfrm>
            <a:off x="6725950" y="4024700"/>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5</a:t>
            </a:r>
            <a:endParaRPr sz="600">
              <a:solidFill>
                <a:schemeClr val="dk2"/>
              </a:solidFill>
            </a:endParaRPr>
          </a:p>
        </p:txBody>
      </p:sp>
      <p:sp>
        <p:nvSpPr>
          <p:cNvPr id="653" name="Google Shape;653;p51"/>
          <p:cNvSpPr/>
          <p:nvPr/>
        </p:nvSpPr>
        <p:spPr>
          <a:xfrm>
            <a:off x="5973075" y="3341425"/>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3</a:t>
            </a:r>
            <a:endParaRPr sz="600">
              <a:solidFill>
                <a:schemeClr val="dk2"/>
              </a:solidFill>
            </a:endParaRPr>
          </a:p>
        </p:txBody>
      </p:sp>
      <p:sp>
        <p:nvSpPr>
          <p:cNvPr id="654" name="Google Shape;654;p51"/>
          <p:cNvSpPr/>
          <p:nvPr/>
        </p:nvSpPr>
        <p:spPr>
          <a:xfrm>
            <a:off x="6998300" y="31981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55" name="Google Shape;655;p51"/>
          <p:cNvSpPr/>
          <p:nvPr/>
        </p:nvSpPr>
        <p:spPr>
          <a:xfrm>
            <a:off x="6998300" y="404790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56" name="Google Shape;656;p51"/>
          <p:cNvSpPr/>
          <p:nvPr/>
        </p:nvSpPr>
        <p:spPr>
          <a:xfrm>
            <a:off x="6998300" y="3884967"/>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57" name="Google Shape;657;p51"/>
          <p:cNvSpPr/>
          <p:nvPr/>
        </p:nvSpPr>
        <p:spPr>
          <a:xfrm>
            <a:off x="6998300" y="3720667"/>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58" name="Google Shape;658;p51"/>
          <p:cNvSpPr/>
          <p:nvPr/>
        </p:nvSpPr>
        <p:spPr>
          <a:xfrm>
            <a:off x="6998300" y="35415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59" name="Google Shape;659;p51"/>
          <p:cNvSpPr/>
          <p:nvPr/>
        </p:nvSpPr>
        <p:spPr>
          <a:xfrm>
            <a:off x="6998300" y="3369855"/>
            <a:ext cx="1815300" cy="82800"/>
          </a:xfrm>
          <a:prstGeom prst="homePlate">
            <a:avLst>
              <a:gd fmla="val 50000" name="adj"/>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660" name="Google Shape;660;p51"/>
          <p:cNvSpPr/>
          <p:nvPr/>
        </p:nvSpPr>
        <p:spPr>
          <a:xfrm>
            <a:off x="7498163" y="3168175"/>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2</a:t>
            </a:r>
            <a:endParaRPr sz="600">
              <a:solidFill>
                <a:schemeClr val="dk2"/>
              </a:solidFill>
            </a:endParaRPr>
          </a:p>
        </p:txBody>
      </p:sp>
      <p:sp>
        <p:nvSpPr>
          <p:cNvPr id="661" name="Google Shape;661;p51"/>
          <p:cNvSpPr/>
          <p:nvPr/>
        </p:nvSpPr>
        <p:spPr>
          <a:xfrm>
            <a:off x="7121725" y="3323538"/>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1</a:t>
            </a:r>
            <a:endParaRPr sz="600">
              <a:solidFill>
                <a:schemeClr val="dk2"/>
              </a:solidFill>
            </a:endParaRPr>
          </a:p>
        </p:txBody>
      </p:sp>
      <p:sp>
        <p:nvSpPr>
          <p:cNvPr id="662" name="Google Shape;662;p51"/>
          <p:cNvSpPr/>
          <p:nvPr/>
        </p:nvSpPr>
        <p:spPr>
          <a:xfrm>
            <a:off x="8627475" y="3514650"/>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5</a:t>
            </a:r>
            <a:endParaRPr sz="600">
              <a:solidFill>
                <a:schemeClr val="dk2"/>
              </a:solidFill>
            </a:endParaRPr>
          </a:p>
        </p:txBody>
      </p:sp>
      <p:sp>
        <p:nvSpPr>
          <p:cNvPr id="663" name="Google Shape;663;p51"/>
          <p:cNvSpPr/>
          <p:nvPr/>
        </p:nvSpPr>
        <p:spPr>
          <a:xfrm>
            <a:off x="8251038" y="3682663"/>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4</a:t>
            </a:r>
            <a:endParaRPr sz="600">
              <a:solidFill>
                <a:schemeClr val="dk2"/>
              </a:solidFill>
            </a:endParaRPr>
          </a:p>
        </p:txBody>
      </p:sp>
      <p:sp>
        <p:nvSpPr>
          <p:cNvPr id="664" name="Google Shape;664;p51"/>
          <p:cNvSpPr/>
          <p:nvPr/>
        </p:nvSpPr>
        <p:spPr>
          <a:xfrm>
            <a:off x="8251038" y="3853688"/>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4</a:t>
            </a:r>
            <a:endParaRPr sz="600">
              <a:solidFill>
                <a:schemeClr val="dk2"/>
              </a:solidFill>
            </a:endParaRPr>
          </a:p>
        </p:txBody>
      </p:sp>
      <p:sp>
        <p:nvSpPr>
          <p:cNvPr id="665" name="Google Shape;665;p51"/>
          <p:cNvSpPr/>
          <p:nvPr/>
        </p:nvSpPr>
        <p:spPr>
          <a:xfrm>
            <a:off x="8251038" y="4024713"/>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4</a:t>
            </a:r>
            <a:endParaRPr sz="600">
              <a:solidFill>
                <a:schemeClr val="dk2"/>
              </a:solidFill>
            </a:endParaRPr>
          </a:p>
        </p:txBody>
      </p:sp>
      <p:sp>
        <p:nvSpPr>
          <p:cNvPr id="666" name="Google Shape;666;p51"/>
          <p:cNvSpPr/>
          <p:nvPr/>
        </p:nvSpPr>
        <p:spPr>
          <a:xfrm>
            <a:off x="7121725" y="3341438"/>
            <a:ext cx="91500" cy="144000"/>
          </a:xfrm>
          <a:prstGeom prst="rect">
            <a:avLst/>
          </a:prstGeom>
          <a:solidFill>
            <a:schemeClr val="lt2"/>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dk2"/>
                </a:solidFill>
              </a:rPr>
              <a:t>1</a:t>
            </a:r>
            <a:endParaRPr sz="600">
              <a:solidFill>
                <a:schemeClr val="dk2"/>
              </a:solidFill>
            </a:endParaRPr>
          </a:p>
        </p:txBody>
      </p:sp>
      <p:sp>
        <p:nvSpPr>
          <p:cNvPr id="667" name="Google Shape;667;p51"/>
          <p:cNvSpPr txBox="1"/>
          <p:nvPr/>
        </p:nvSpPr>
        <p:spPr>
          <a:xfrm>
            <a:off x="258300" y="4266425"/>
            <a:ext cx="949200" cy="1440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Total</a:t>
            </a:r>
            <a:endParaRPr sz="800">
              <a:solidFill>
                <a:schemeClr val="dk2"/>
              </a:solidFill>
            </a:endParaRPr>
          </a:p>
        </p:txBody>
      </p:sp>
      <p:sp>
        <p:nvSpPr>
          <p:cNvPr id="668" name="Google Shape;668;p51"/>
          <p:cNvSpPr/>
          <p:nvPr/>
        </p:nvSpPr>
        <p:spPr>
          <a:xfrm>
            <a:off x="1293725" y="4297025"/>
            <a:ext cx="1815300" cy="82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69" name="Google Shape;669;p51"/>
          <p:cNvSpPr/>
          <p:nvPr/>
        </p:nvSpPr>
        <p:spPr>
          <a:xfrm>
            <a:off x="2113925" y="4266425"/>
            <a:ext cx="147600" cy="1440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lt1"/>
                </a:solidFill>
              </a:rPr>
              <a:t>16</a:t>
            </a:r>
            <a:endParaRPr sz="600">
              <a:solidFill>
                <a:schemeClr val="lt1"/>
              </a:solidFill>
            </a:endParaRPr>
          </a:p>
        </p:txBody>
      </p:sp>
      <p:sp>
        <p:nvSpPr>
          <p:cNvPr id="670" name="Google Shape;670;p51"/>
          <p:cNvSpPr/>
          <p:nvPr/>
        </p:nvSpPr>
        <p:spPr>
          <a:xfrm>
            <a:off x="3195250" y="4297025"/>
            <a:ext cx="1815300" cy="82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71" name="Google Shape;671;p51"/>
          <p:cNvSpPr/>
          <p:nvPr/>
        </p:nvSpPr>
        <p:spPr>
          <a:xfrm>
            <a:off x="4204450" y="4266425"/>
            <a:ext cx="147600" cy="1440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lt1"/>
                </a:solidFill>
              </a:rPr>
              <a:t>22</a:t>
            </a:r>
            <a:endParaRPr sz="600">
              <a:solidFill>
                <a:schemeClr val="lt1"/>
              </a:solidFill>
            </a:endParaRPr>
          </a:p>
        </p:txBody>
      </p:sp>
      <p:sp>
        <p:nvSpPr>
          <p:cNvPr id="672" name="Google Shape;672;p51"/>
          <p:cNvSpPr/>
          <p:nvPr/>
        </p:nvSpPr>
        <p:spPr>
          <a:xfrm>
            <a:off x="5096775" y="4297025"/>
            <a:ext cx="1815300" cy="82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73" name="Google Shape;673;p51"/>
          <p:cNvSpPr/>
          <p:nvPr/>
        </p:nvSpPr>
        <p:spPr>
          <a:xfrm>
            <a:off x="6507500" y="4266425"/>
            <a:ext cx="147600" cy="1440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lt1"/>
                </a:solidFill>
              </a:rPr>
              <a:t>27</a:t>
            </a:r>
            <a:endParaRPr sz="600">
              <a:solidFill>
                <a:schemeClr val="lt1"/>
              </a:solidFill>
            </a:endParaRPr>
          </a:p>
        </p:txBody>
      </p:sp>
      <p:sp>
        <p:nvSpPr>
          <p:cNvPr id="674" name="Google Shape;674;p51"/>
          <p:cNvSpPr/>
          <p:nvPr/>
        </p:nvSpPr>
        <p:spPr>
          <a:xfrm>
            <a:off x="6998300" y="4297025"/>
            <a:ext cx="1815300" cy="828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75" name="Google Shape;675;p51"/>
          <p:cNvSpPr/>
          <p:nvPr/>
        </p:nvSpPr>
        <p:spPr>
          <a:xfrm>
            <a:off x="7931300" y="4266425"/>
            <a:ext cx="147600" cy="144000"/>
          </a:xfrm>
          <a:prstGeom prst="rect">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lang="fr" sz="600">
                <a:solidFill>
                  <a:schemeClr val="lt1"/>
                </a:solidFill>
              </a:rPr>
              <a:t>20</a:t>
            </a:r>
            <a:endParaRPr sz="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52"/>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Bonnes pratiques de CI/CD</a:t>
            </a:r>
            <a:endParaRPr/>
          </a:p>
        </p:txBody>
      </p:sp>
      <p:sp>
        <p:nvSpPr>
          <p:cNvPr id="681" name="Google Shape;681;p52"/>
          <p:cNvSpPr/>
          <p:nvPr/>
        </p:nvSpPr>
        <p:spPr>
          <a:xfrm>
            <a:off x="591726" y="4029475"/>
            <a:ext cx="3772500" cy="340500"/>
          </a:xfrm>
          <a:prstGeom prst="rect">
            <a:avLst/>
          </a:prstGeom>
          <a:solidFill>
            <a:srgbClr val="00FFFF"/>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515151"/>
                </a:solidFill>
              </a:rPr>
              <a:t>// </a:t>
            </a:r>
            <a:r>
              <a:rPr lang="fr" sz="1200">
                <a:solidFill>
                  <a:srgbClr val="515151"/>
                </a:solidFill>
              </a:rPr>
              <a:t>Profiter des infras immuables </a:t>
            </a:r>
            <a:endParaRPr i="0" sz="1200" u="none" cap="none" strike="noStrike">
              <a:solidFill>
                <a:srgbClr val="515151"/>
              </a:solidFill>
            </a:endParaRPr>
          </a:p>
        </p:txBody>
      </p:sp>
      <p:sp>
        <p:nvSpPr>
          <p:cNvPr id="682" name="Google Shape;682;p52"/>
          <p:cNvSpPr/>
          <p:nvPr/>
        </p:nvSpPr>
        <p:spPr>
          <a:xfrm>
            <a:off x="4742863" y="2817037"/>
            <a:ext cx="3772500" cy="340500"/>
          </a:xfrm>
          <a:prstGeom prst="rect">
            <a:avLst/>
          </a:prstGeom>
          <a:solidFill>
            <a:srgbClr val="9E9F9E"/>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FFFFFF"/>
                </a:solidFill>
              </a:rPr>
              <a:t>// </a:t>
            </a:r>
            <a:r>
              <a:rPr lang="fr" sz="1200">
                <a:solidFill>
                  <a:srgbClr val="FFFFFF"/>
                </a:solidFill>
              </a:rPr>
              <a:t>N chemins de construction d’application </a:t>
            </a:r>
            <a:endParaRPr i="0" sz="1200" u="none" cap="none" strike="noStrike">
              <a:solidFill>
                <a:srgbClr val="FFFFFF"/>
              </a:solidFill>
            </a:endParaRPr>
          </a:p>
        </p:txBody>
      </p:sp>
      <p:sp>
        <p:nvSpPr>
          <p:cNvPr id="683" name="Google Shape;683;p52"/>
          <p:cNvSpPr/>
          <p:nvPr/>
        </p:nvSpPr>
        <p:spPr>
          <a:xfrm>
            <a:off x="4742862" y="3221183"/>
            <a:ext cx="3772500" cy="340500"/>
          </a:xfrm>
          <a:prstGeom prst="rect">
            <a:avLst/>
          </a:prstGeom>
          <a:solidFill>
            <a:srgbClr val="00FFFF"/>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515151"/>
                </a:solidFill>
              </a:rPr>
              <a:t>// </a:t>
            </a:r>
            <a:r>
              <a:rPr lang="fr" sz="1200">
                <a:solidFill>
                  <a:srgbClr val="515151"/>
                </a:solidFill>
              </a:rPr>
              <a:t>Les builds doivent être ISO environnement.</a:t>
            </a:r>
            <a:endParaRPr i="0" sz="1200" u="none" cap="none" strike="noStrike">
              <a:solidFill>
                <a:srgbClr val="515151"/>
              </a:solidFill>
            </a:endParaRPr>
          </a:p>
        </p:txBody>
      </p:sp>
      <p:sp>
        <p:nvSpPr>
          <p:cNvPr id="684" name="Google Shape;684;p52"/>
          <p:cNvSpPr/>
          <p:nvPr/>
        </p:nvSpPr>
        <p:spPr>
          <a:xfrm>
            <a:off x="4742915" y="3625315"/>
            <a:ext cx="3772500" cy="340500"/>
          </a:xfrm>
          <a:prstGeom prst="rect">
            <a:avLst/>
          </a:prstGeom>
          <a:solidFill>
            <a:srgbClr val="9E9F9E"/>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FFFFFF"/>
                </a:solidFill>
              </a:rPr>
              <a:t>// </a:t>
            </a:r>
            <a:r>
              <a:rPr lang="fr" sz="1200">
                <a:solidFill>
                  <a:srgbClr val="FFFFFF"/>
                </a:solidFill>
              </a:rPr>
              <a:t>Tagguer les ressources avec l’ID de commit</a:t>
            </a:r>
            <a:endParaRPr i="0" sz="1200" u="none" cap="none" strike="noStrike">
              <a:solidFill>
                <a:srgbClr val="FFFFFF"/>
              </a:solidFill>
            </a:endParaRPr>
          </a:p>
        </p:txBody>
      </p:sp>
      <p:sp>
        <p:nvSpPr>
          <p:cNvPr id="685" name="Google Shape;685;p52"/>
          <p:cNvSpPr/>
          <p:nvPr/>
        </p:nvSpPr>
        <p:spPr>
          <a:xfrm>
            <a:off x="4742863" y="2008746"/>
            <a:ext cx="3772500" cy="340500"/>
          </a:xfrm>
          <a:prstGeom prst="rect">
            <a:avLst/>
          </a:prstGeom>
          <a:solidFill>
            <a:srgbClr val="9E9F9E"/>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FFFFFF"/>
                </a:solidFill>
              </a:rPr>
              <a:t>// </a:t>
            </a:r>
            <a:r>
              <a:rPr lang="fr" sz="1200">
                <a:solidFill>
                  <a:srgbClr val="FFFFFF"/>
                </a:solidFill>
              </a:rPr>
              <a:t>Intégrer la sécurité dans les builds</a:t>
            </a:r>
            <a:endParaRPr i="0" sz="1200" u="none" cap="none" strike="noStrike">
              <a:solidFill>
                <a:srgbClr val="FFFFFF"/>
              </a:solidFill>
            </a:endParaRPr>
          </a:p>
        </p:txBody>
      </p:sp>
      <p:sp>
        <p:nvSpPr>
          <p:cNvPr id="686" name="Google Shape;686;p52"/>
          <p:cNvSpPr/>
          <p:nvPr/>
        </p:nvSpPr>
        <p:spPr>
          <a:xfrm>
            <a:off x="4742863" y="2412892"/>
            <a:ext cx="3772500" cy="340500"/>
          </a:xfrm>
          <a:prstGeom prst="rect">
            <a:avLst/>
          </a:prstGeom>
          <a:solidFill>
            <a:srgbClr val="00FFFF"/>
          </a:solid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fr" sz="1200">
                <a:solidFill>
                  <a:srgbClr val="515151"/>
                </a:solidFill>
              </a:rPr>
              <a:t> // Traiter de l'obsolescence au fil de l’eau (métiers &amp; Usine logicielle)</a:t>
            </a:r>
            <a:endParaRPr i="0" sz="1200" u="none" cap="none" strike="noStrike">
              <a:solidFill>
                <a:srgbClr val="515151"/>
              </a:solidFill>
            </a:endParaRPr>
          </a:p>
        </p:txBody>
      </p:sp>
      <p:sp>
        <p:nvSpPr>
          <p:cNvPr id="687" name="Google Shape;687;p52"/>
          <p:cNvSpPr/>
          <p:nvPr/>
        </p:nvSpPr>
        <p:spPr>
          <a:xfrm>
            <a:off x="4742916" y="1604600"/>
            <a:ext cx="3772500" cy="340500"/>
          </a:xfrm>
          <a:prstGeom prst="rect">
            <a:avLst/>
          </a:prstGeom>
          <a:solidFill>
            <a:srgbClr val="00FFFF"/>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515151"/>
                </a:solidFill>
              </a:rPr>
              <a:t>// </a:t>
            </a:r>
            <a:r>
              <a:rPr lang="fr" sz="1200">
                <a:solidFill>
                  <a:srgbClr val="515151"/>
                </a:solidFill>
              </a:rPr>
              <a:t>Piloter la CI/CD par WorkFlow Git</a:t>
            </a:r>
            <a:endParaRPr i="0" sz="1200" u="none" cap="none" strike="noStrike">
              <a:solidFill>
                <a:srgbClr val="515151"/>
              </a:solidFill>
            </a:endParaRPr>
          </a:p>
        </p:txBody>
      </p:sp>
      <p:sp>
        <p:nvSpPr>
          <p:cNvPr id="688" name="Google Shape;688;p52"/>
          <p:cNvSpPr txBox="1"/>
          <p:nvPr/>
        </p:nvSpPr>
        <p:spPr>
          <a:xfrm>
            <a:off x="1592702" y="1205650"/>
            <a:ext cx="5958600" cy="204000"/>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9BBB59"/>
              </a:buClr>
              <a:buFont typeface="Arial"/>
              <a:buNone/>
            </a:pPr>
            <a:r>
              <a:rPr b="1" i="0" lang="fr" sz="1400" u="none" cap="none" strike="noStrike">
                <a:solidFill>
                  <a:srgbClr val="9BBB59"/>
                </a:solidFill>
                <a:latin typeface="Arial"/>
                <a:ea typeface="Arial"/>
                <a:cs typeface="Arial"/>
                <a:sym typeface="Arial"/>
              </a:rPr>
              <a:t>FIND (MORE) PROBLEMS EARLY(ER) </a:t>
            </a:r>
            <a:r>
              <a:rPr b="1" i="0" lang="fr" sz="1400" u="none" cap="none" strike="noStrike">
                <a:solidFill>
                  <a:srgbClr val="000000"/>
                </a:solidFill>
                <a:latin typeface="Arial"/>
                <a:ea typeface="Arial"/>
                <a:cs typeface="Arial"/>
                <a:sym typeface="Arial"/>
              </a:rPr>
              <a:t>&amp; SOLVE THEM FASTER</a:t>
            </a:r>
            <a:endParaRPr b="1" i="0" sz="1400" u="none" cap="none" strike="noStrike">
              <a:solidFill>
                <a:srgbClr val="000000"/>
              </a:solidFill>
              <a:latin typeface="Arial"/>
              <a:ea typeface="Arial"/>
              <a:cs typeface="Arial"/>
              <a:sym typeface="Arial"/>
            </a:endParaRPr>
          </a:p>
        </p:txBody>
      </p:sp>
      <p:sp>
        <p:nvSpPr>
          <p:cNvPr id="689" name="Google Shape;689;p52"/>
          <p:cNvSpPr/>
          <p:nvPr/>
        </p:nvSpPr>
        <p:spPr>
          <a:xfrm>
            <a:off x="591726" y="3625329"/>
            <a:ext cx="3772500" cy="340500"/>
          </a:xfrm>
          <a:prstGeom prst="rect">
            <a:avLst/>
          </a:prstGeom>
          <a:solidFill>
            <a:srgbClr val="9E9F9E"/>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FFFFFF"/>
                </a:solidFill>
              </a:rPr>
              <a:t>// </a:t>
            </a:r>
            <a:r>
              <a:rPr lang="fr" sz="1200">
                <a:solidFill>
                  <a:srgbClr val="FFFFFF"/>
                </a:solidFill>
              </a:rPr>
              <a:t>Améliorer en continu</a:t>
            </a:r>
            <a:endParaRPr i="0" sz="1200" u="none" cap="none" strike="noStrike">
              <a:solidFill>
                <a:srgbClr val="FFFFFF"/>
              </a:solidFill>
            </a:endParaRPr>
          </a:p>
        </p:txBody>
      </p:sp>
      <p:sp>
        <p:nvSpPr>
          <p:cNvPr id="690" name="Google Shape;690;p52"/>
          <p:cNvSpPr/>
          <p:nvPr/>
        </p:nvSpPr>
        <p:spPr>
          <a:xfrm>
            <a:off x="591726" y="2817037"/>
            <a:ext cx="3772500" cy="340500"/>
          </a:xfrm>
          <a:prstGeom prst="rect">
            <a:avLst/>
          </a:prstGeom>
          <a:solidFill>
            <a:srgbClr val="9E9F9E"/>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FFFFFF"/>
                </a:solidFill>
              </a:rPr>
              <a:t>// </a:t>
            </a:r>
            <a:r>
              <a:rPr lang="fr" sz="1200">
                <a:solidFill>
                  <a:srgbClr val="FFFFFF"/>
                </a:solidFill>
              </a:rPr>
              <a:t>Si déployer fait mal, faites-le plus souvent. </a:t>
            </a:r>
            <a:r>
              <a:rPr lang="fr" sz="1200">
                <a:solidFill>
                  <a:srgbClr val="FFFFFF"/>
                </a:solidFill>
              </a:rPr>
              <a:t> </a:t>
            </a:r>
            <a:endParaRPr i="0" sz="1200" u="none" cap="none" strike="noStrike">
              <a:solidFill>
                <a:srgbClr val="FFFFFF"/>
              </a:solidFill>
            </a:endParaRPr>
          </a:p>
        </p:txBody>
      </p:sp>
      <p:sp>
        <p:nvSpPr>
          <p:cNvPr id="691" name="Google Shape;691;p52"/>
          <p:cNvSpPr/>
          <p:nvPr/>
        </p:nvSpPr>
        <p:spPr>
          <a:xfrm>
            <a:off x="591725" y="3221183"/>
            <a:ext cx="3772500" cy="340500"/>
          </a:xfrm>
          <a:prstGeom prst="rect">
            <a:avLst/>
          </a:prstGeom>
          <a:solidFill>
            <a:srgbClr val="00FFFF"/>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515151"/>
                </a:solidFill>
              </a:rPr>
              <a:t>// </a:t>
            </a:r>
            <a:r>
              <a:rPr lang="fr" sz="1200">
                <a:solidFill>
                  <a:srgbClr val="515151"/>
                </a:solidFill>
              </a:rPr>
              <a:t>La qualité est portée par l’application. Toutes les infrastructures tombent</a:t>
            </a:r>
            <a:endParaRPr i="0" sz="1200" u="none" cap="none" strike="noStrike">
              <a:solidFill>
                <a:srgbClr val="515151"/>
              </a:solidFill>
            </a:endParaRPr>
          </a:p>
        </p:txBody>
      </p:sp>
      <p:sp>
        <p:nvSpPr>
          <p:cNvPr id="692" name="Google Shape;692;p52"/>
          <p:cNvSpPr/>
          <p:nvPr/>
        </p:nvSpPr>
        <p:spPr>
          <a:xfrm>
            <a:off x="591726" y="2008746"/>
            <a:ext cx="3772500" cy="340500"/>
          </a:xfrm>
          <a:prstGeom prst="rect">
            <a:avLst/>
          </a:prstGeom>
          <a:solidFill>
            <a:srgbClr val="9E9F9E"/>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FFFFFF"/>
                </a:solidFill>
              </a:rPr>
              <a:t>// </a:t>
            </a:r>
            <a:r>
              <a:rPr lang="fr" sz="1200">
                <a:solidFill>
                  <a:schemeClr val="lt1"/>
                </a:solidFill>
              </a:rPr>
              <a:t>Automatiser </a:t>
            </a:r>
            <a:r>
              <a:rPr lang="fr" sz="1200" u="sng">
                <a:solidFill>
                  <a:schemeClr val="lt1"/>
                </a:solidFill>
              </a:rPr>
              <a:t>tout</a:t>
            </a:r>
            <a:endParaRPr sz="1200" u="sng">
              <a:solidFill>
                <a:srgbClr val="FFFFFF"/>
              </a:solidFill>
            </a:endParaRPr>
          </a:p>
        </p:txBody>
      </p:sp>
      <p:sp>
        <p:nvSpPr>
          <p:cNvPr id="693" name="Google Shape;693;p52"/>
          <p:cNvSpPr/>
          <p:nvPr/>
        </p:nvSpPr>
        <p:spPr>
          <a:xfrm>
            <a:off x="591726" y="2412892"/>
            <a:ext cx="3772500" cy="340500"/>
          </a:xfrm>
          <a:prstGeom prst="rect">
            <a:avLst/>
          </a:prstGeom>
          <a:solidFill>
            <a:srgbClr val="00FFFF"/>
          </a:solid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fr" sz="1200">
                <a:solidFill>
                  <a:srgbClr val="515151"/>
                </a:solidFill>
              </a:rPr>
              <a:t> // Garder </a:t>
            </a:r>
            <a:r>
              <a:rPr lang="fr" sz="1200" u="sng">
                <a:solidFill>
                  <a:srgbClr val="515151"/>
                </a:solidFill>
              </a:rPr>
              <a:t>tout</a:t>
            </a:r>
            <a:r>
              <a:rPr lang="fr" sz="1200">
                <a:solidFill>
                  <a:srgbClr val="515151"/>
                </a:solidFill>
              </a:rPr>
              <a:t> sous control de version</a:t>
            </a:r>
            <a:endParaRPr i="0" sz="1200" u="none" cap="none" strike="noStrike">
              <a:solidFill>
                <a:srgbClr val="515151"/>
              </a:solidFill>
            </a:endParaRPr>
          </a:p>
        </p:txBody>
      </p:sp>
      <p:sp>
        <p:nvSpPr>
          <p:cNvPr id="694" name="Google Shape;694;p52"/>
          <p:cNvSpPr/>
          <p:nvPr/>
        </p:nvSpPr>
        <p:spPr>
          <a:xfrm>
            <a:off x="591779" y="1604600"/>
            <a:ext cx="3772500" cy="340500"/>
          </a:xfrm>
          <a:prstGeom prst="rect">
            <a:avLst/>
          </a:prstGeom>
          <a:solidFill>
            <a:srgbClr val="00FFFF"/>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515151"/>
                </a:solidFill>
              </a:rPr>
              <a:t>// </a:t>
            </a:r>
            <a:r>
              <a:rPr lang="fr" sz="1200">
                <a:solidFill>
                  <a:srgbClr val="515151"/>
                </a:solidFill>
              </a:rPr>
              <a:t>Construire un processus de release, fiable et répétable</a:t>
            </a:r>
            <a:endParaRPr i="0" sz="1200" u="none" cap="none" strike="noStrike">
              <a:solidFill>
                <a:srgbClr val="515151"/>
              </a:solidFill>
            </a:endParaRPr>
          </a:p>
        </p:txBody>
      </p:sp>
      <p:sp>
        <p:nvSpPr>
          <p:cNvPr id="695" name="Google Shape;695;p52"/>
          <p:cNvSpPr/>
          <p:nvPr/>
        </p:nvSpPr>
        <p:spPr>
          <a:xfrm>
            <a:off x="4742863" y="4029475"/>
            <a:ext cx="3772500" cy="340500"/>
          </a:xfrm>
          <a:prstGeom prst="rect">
            <a:avLst/>
          </a:prstGeom>
          <a:solidFill>
            <a:srgbClr val="00FFFF"/>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515151"/>
                </a:solidFill>
              </a:rPr>
              <a:t>// </a:t>
            </a:r>
            <a:r>
              <a:rPr lang="fr" sz="1200">
                <a:solidFill>
                  <a:srgbClr val="515151"/>
                </a:solidFill>
              </a:rPr>
              <a:t>Tagguer les commits avec l’ID des stacks déployées</a:t>
            </a:r>
            <a:endParaRPr i="0" sz="1200" u="none" cap="none" strike="noStrike">
              <a:solidFill>
                <a:srgbClr val="515151"/>
              </a:solidFill>
            </a:endParaRPr>
          </a:p>
        </p:txBody>
      </p:sp>
      <p:sp>
        <p:nvSpPr>
          <p:cNvPr id="696" name="Google Shape;696;p52"/>
          <p:cNvSpPr/>
          <p:nvPr/>
        </p:nvSpPr>
        <p:spPr>
          <a:xfrm>
            <a:off x="4742926" y="4433629"/>
            <a:ext cx="3772500" cy="340500"/>
          </a:xfrm>
          <a:prstGeom prst="rect">
            <a:avLst/>
          </a:prstGeom>
          <a:solidFill>
            <a:srgbClr val="9E9F9E"/>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FFFFFF"/>
                </a:solidFill>
              </a:rPr>
              <a:t>// </a:t>
            </a:r>
            <a:r>
              <a:rPr lang="fr" sz="1200">
                <a:solidFill>
                  <a:srgbClr val="FFFFFF"/>
                </a:solidFill>
              </a:rPr>
              <a:t>Le temps de CI doit être inférieur à une pause café</a:t>
            </a:r>
            <a:endParaRPr i="0" sz="1200" u="none" cap="none" strike="noStrike">
              <a:solidFill>
                <a:srgbClr val="FFFFFF"/>
              </a:solidFill>
            </a:endParaRPr>
          </a:p>
        </p:txBody>
      </p:sp>
      <p:sp>
        <p:nvSpPr>
          <p:cNvPr id="697" name="Google Shape;697;p52"/>
          <p:cNvSpPr/>
          <p:nvPr/>
        </p:nvSpPr>
        <p:spPr>
          <a:xfrm>
            <a:off x="591726" y="4433629"/>
            <a:ext cx="3772500" cy="340500"/>
          </a:xfrm>
          <a:prstGeom prst="rect">
            <a:avLst/>
          </a:prstGeom>
          <a:solidFill>
            <a:srgbClr val="9E9F9E"/>
          </a:solidFill>
          <a:ln>
            <a:noFill/>
          </a:ln>
        </p:spPr>
        <p:txBody>
          <a:bodyPr anchorCtr="0" anchor="ctr" bIns="0" lIns="0" spcFirstLastPara="1" rIns="0" wrap="square" tIns="0">
            <a:noAutofit/>
          </a:bodyPr>
          <a:lstStyle/>
          <a:p>
            <a:pPr indent="0" lvl="0" marL="76200" marR="0" rtl="0" algn="l">
              <a:lnSpc>
                <a:spcPct val="100000"/>
              </a:lnSpc>
              <a:spcBef>
                <a:spcPts val="0"/>
              </a:spcBef>
              <a:spcAft>
                <a:spcPts val="0"/>
              </a:spcAft>
              <a:buClr>
                <a:srgbClr val="000000"/>
              </a:buClr>
              <a:buSzPts val="1100"/>
              <a:buFont typeface="Arial"/>
              <a:buNone/>
            </a:pPr>
            <a:r>
              <a:rPr i="0" lang="fr" sz="1200" u="none" cap="none" strike="noStrike">
                <a:solidFill>
                  <a:srgbClr val="FFFFFF"/>
                </a:solidFill>
              </a:rPr>
              <a:t>// </a:t>
            </a:r>
            <a:r>
              <a:rPr lang="fr" sz="1200">
                <a:solidFill>
                  <a:srgbClr val="FFFFFF"/>
                </a:solidFill>
              </a:rPr>
              <a:t>70% accompagnement 30% build</a:t>
            </a:r>
            <a:endParaRPr i="0" sz="1200" u="none" cap="none" strike="noStrike">
              <a:solidFill>
                <a:srgbClr val="FFFFFF"/>
              </a:solidFill>
            </a:endParaRPr>
          </a:p>
        </p:txBody>
      </p:sp>
      <p:sp>
        <p:nvSpPr>
          <p:cNvPr id="698" name="Google Shape;698;p52"/>
          <p:cNvSpPr txBox="1"/>
          <p:nvPr/>
        </p:nvSpPr>
        <p:spPr>
          <a:xfrm>
            <a:off x="0" y="4906550"/>
            <a:ext cx="9144000" cy="25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t>Le métier de la dsi swisslife c’est de consommer une usine logicielle et non de la construire et de l’exploiter</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53"/>
          <p:cNvSpPr txBox="1"/>
          <p:nvPr>
            <p:ph type="title"/>
          </p:nvPr>
        </p:nvSpPr>
        <p:spPr>
          <a:xfrm>
            <a:off x="1619126" y="2085451"/>
            <a:ext cx="7200900" cy="972600"/>
          </a:xfrm>
          <a:prstGeom prst="rect">
            <a:avLst/>
          </a:prstGeom>
        </p:spPr>
        <p:txBody>
          <a:bodyPr anchorCtr="0" anchor="t" bIns="0" lIns="36000" spcFirstLastPara="1" rIns="0" wrap="square" tIns="36000">
            <a:noAutofit/>
          </a:bodyPr>
          <a:lstStyle/>
          <a:p>
            <a:pPr indent="0" lvl="0" marL="0" rtl="0" algn="l">
              <a:spcBef>
                <a:spcPts val="0"/>
              </a:spcBef>
              <a:spcAft>
                <a:spcPts val="0"/>
              </a:spcAft>
              <a:buNone/>
            </a:pPr>
            <a:r>
              <a:rPr lang="fr"/>
              <a:t>ANNEXES</a:t>
            </a:r>
            <a:endParaRPr/>
          </a:p>
        </p:txBody>
      </p:sp>
      <p:sp>
        <p:nvSpPr>
          <p:cNvPr id="704" name="Google Shape;704;p53"/>
          <p:cNvSpPr txBox="1"/>
          <p:nvPr>
            <p:ph idx="1" type="body"/>
          </p:nvPr>
        </p:nvSpPr>
        <p:spPr>
          <a:xfrm>
            <a:off x="250823" y="1405889"/>
            <a:ext cx="8569200" cy="3240600"/>
          </a:xfrm>
          <a:prstGeom prst="rect">
            <a:avLst/>
          </a:prstGeom>
        </p:spPr>
        <p:txBody>
          <a:bodyPr anchorCtr="0" anchor="t" bIns="0" lIns="36000" spcFirstLastPara="1" rIns="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id="710" name="Google Shape;710;p54"/>
          <p:cNvPicPr preferRelativeResize="0"/>
          <p:nvPr/>
        </p:nvPicPr>
        <p:blipFill>
          <a:blip r:embed="rId3">
            <a:alphaModFix/>
          </a:blip>
          <a:stretch>
            <a:fillRect/>
          </a:stretch>
        </p:blipFill>
        <p:spPr>
          <a:xfrm>
            <a:off x="891761" y="1665528"/>
            <a:ext cx="413006" cy="413010"/>
          </a:xfrm>
          <a:prstGeom prst="rect">
            <a:avLst/>
          </a:prstGeom>
          <a:noFill/>
          <a:ln>
            <a:noFill/>
          </a:ln>
        </p:spPr>
      </p:pic>
      <p:sp>
        <p:nvSpPr>
          <p:cNvPr id="711" name="Google Shape;711;p54"/>
          <p:cNvSpPr txBox="1"/>
          <p:nvPr/>
        </p:nvSpPr>
        <p:spPr>
          <a:xfrm>
            <a:off x="807275" y="2111022"/>
            <a:ext cx="712800" cy="1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DEV</a:t>
            </a:r>
            <a:endParaRPr b="0" i="0" sz="800" u="none" cap="none" strike="noStrike">
              <a:solidFill>
                <a:srgbClr val="000000"/>
              </a:solidFill>
              <a:latin typeface="Arial"/>
              <a:ea typeface="Arial"/>
              <a:cs typeface="Arial"/>
              <a:sym typeface="Arial"/>
            </a:endParaRPr>
          </a:p>
        </p:txBody>
      </p:sp>
      <p:pic>
        <p:nvPicPr>
          <p:cNvPr id="712" name="Google Shape;712;p54"/>
          <p:cNvPicPr preferRelativeResize="0"/>
          <p:nvPr/>
        </p:nvPicPr>
        <p:blipFill>
          <a:blip r:embed="rId4">
            <a:alphaModFix/>
          </a:blip>
          <a:stretch>
            <a:fillRect/>
          </a:stretch>
        </p:blipFill>
        <p:spPr>
          <a:xfrm>
            <a:off x="2165663" y="1275225"/>
            <a:ext cx="360000" cy="324000"/>
          </a:xfrm>
          <a:prstGeom prst="rect">
            <a:avLst/>
          </a:prstGeom>
          <a:noFill/>
          <a:ln>
            <a:noFill/>
          </a:ln>
        </p:spPr>
      </p:pic>
      <p:cxnSp>
        <p:nvCxnSpPr>
          <p:cNvPr id="713" name="Google Shape;713;p54"/>
          <p:cNvCxnSpPr>
            <a:stCxn id="710" idx="3"/>
            <a:endCxn id="712" idx="1"/>
          </p:cNvCxnSpPr>
          <p:nvPr/>
        </p:nvCxnSpPr>
        <p:spPr>
          <a:xfrm flipH="1" rot="10800000">
            <a:off x="1304767" y="1437333"/>
            <a:ext cx="861000" cy="434700"/>
          </a:xfrm>
          <a:prstGeom prst="straightConnector1">
            <a:avLst/>
          </a:prstGeom>
          <a:noFill/>
          <a:ln cap="flat" cmpd="sng" w="9525">
            <a:solidFill>
              <a:schemeClr val="dk2"/>
            </a:solidFill>
            <a:prstDash val="solid"/>
            <a:round/>
            <a:headEnd len="med" w="med" type="none"/>
            <a:tailEnd len="med" w="med" type="triangle"/>
          </a:ln>
        </p:spPr>
      </p:cxnSp>
      <p:sp>
        <p:nvSpPr>
          <p:cNvPr id="714" name="Google Shape;714;p54"/>
          <p:cNvSpPr txBox="1"/>
          <p:nvPr/>
        </p:nvSpPr>
        <p:spPr>
          <a:xfrm>
            <a:off x="2505775" y="764025"/>
            <a:ext cx="2789400" cy="714300"/>
          </a:xfrm>
          <a:prstGeom prst="rect">
            <a:avLst/>
          </a:prstGeom>
          <a:noFill/>
          <a:ln>
            <a:noFill/>
          </a:ln>
        </p:spPr>
        <p:txBody>
          <a:bodyPr anchorCtr="0" anchor="ctr" bIns="91425" lIns="91425" spcFirstLastPara="1" rIns="91425" wrap="square" tIns="91425">
            <a:noAutofit/>
          </a:bodyPr>
          <a:lstStyle/>
          <a:p>
            <a:pPr indent="-113899" lvl="0" marL="100799" rtl="0" algn="l">
              <a:spcBef>
                <a:spcPts val="0"/>
              </a:spcBef>
              <a:spcAft>
                <a:spcPts val="0"/>
              </a:spcAft>
              <a:buSzPts val="1000"/>
              <a:buChar char="●"/>
            </a:pPr>
            <a:r>
              <a:rPr lang="fr" sz="1000"/>
              <a:t>Code source</a:t>
            </a:r>
            <a:endParaRPr sz="1000"/>
          </a:p>
          <a:p>
            <a:pPr indent="-113899" lvl="0" marL="100799" rtl="0" algn="l">
              <a:spcBef>
                <a:spcPts val="0"/>
              </a:spcBef>
              <a:spcAft>
                <a:spcPts val="0"/>
              </a:spcAft>
              <a:buSzPts val="1000"/>
              <a:buChar char="●"/>
            </a:pPr>
            <a:r>
              <a:rPr lang="fr" sz="1000"/>
              <a:t>Paramètres (Tout env. hors secrets)</a:t>
            </a:r>
            <a:endParaRPr sz="1000"/>
          </a:p>
          <a:p>
            <a:pPr indent="-113899" lvl="0" marL="100799" rtl="0" algn="l">
              <a:spcBef>
                <a:spcPts val="0"/>
              </a:spcBef>
              <a:spcAft>
                <a:spcPts val="0"/>
              </a:spcAft>
              <a:buSzPts val="1000"/>
              <a:buChar char="●"/>
            </a:pPr>
            <a:r>
              <a:rPr lang="fr" sz="1000"/>
              <a:t>Jenkinsfile (Build)</a:t>
            </a:r>
            <a:endParaRPr sz="1000"/>
          </a:p>
          <a:p>
            <a:pPr indent="-113899" lvl="0" marL="100799" rtl="0" algn="l">
              <a:spcBef>
                <a:spcPts val="0"/>
              </a:spcBef>
              <a:spcAft>
                <a:spcPts val="0"/>
              </a:spcAft>
              <a:buSzPts val="1000"/>
              <a:buChar char="●"/>
            </a:pPr>
            <a:r>
              <a:rPr lang="fr" sz="1000"/>
              <a:t>Plan de déploiement &amp; Scripts CARA</a:t>
            </a:r>
            <a:endParaRPr sz="1000"/>
          </a:p>
          <a:p>
            <a:pPr indent="-113899" lvl="0" marL="100799" rtl="0" algn="l">
              <a:spcBef>
                <a:spcPts val="0"/>
              </a:spcBef>
              <a:spcAft>
                <a:spcPts val="0"/>
              </a:spcAft>
              <a:buSzPts val="1000"/>
              <a:buChar char="●"/>
            </a:pPr>
            <a:r>
              <a:rPr lang="fr" sz="1000"/>
              <a:t>Script VRO/VRA (IaC et supervision)</a:t>
            </a:r>
            <a:endParaRPr sz="1000"/>
          </a:p>
        </p:txBody>
      </p:sp>
      <p:pic>
        <p:nvPicPr>
          <p:cNvPr id="715" name="Google Shape;715;p54"/>
          <p:cNvPicPr preferRelativeResize="0"/>
          <p:nvPr/>
        </p:nvPicPr>
        <p:blipFill rotWithShape="1">
          <a:blip r:embed="rId5">
            <a:alphaModFix/>
          </a:blip>
          <a:srcRect b="19001" l="0" r="0" t="18677"/>
          <a:stretch/>
        </p:blipFill>
        <p:spPr>
          <a:xfrm>
            <a:off x="2824880" y="1974017"/>
            <a:ext cx="993032" cy="278504"/>
          </a:xfrm>
          <a:prstGeom prst="rect">
            <a:avLst/>
          </a:prstGeom>
          <a:noFill/>
          <a:ln>
            <a:noFill/>
          </a:ln>
        </p:spPr>
      </p:pic>
      <p:cxnSp>
        <p:nvCxnSpPr>
          <p:cNvPr id="716" name="Google Shape;716;p54"/>
          <p:cNvCxnSpPr>
            <a:stCxn id="715" idx="1"/>
            <a:endCxn id="712" idx="2"/>
          </p:cNvCxnSpPr>
          <p:nvPr/>
        </p:nvCxnSpPr>
        <p:spPr>
          <a:xfrm rot="10800000">
            <a:off x="2345780" y="1599369"/>
            <a:ext cx="479100" cy="513900"/>
          </a:xfrm>
          <a:prstGeom prst="straightConnector1">
            <a:avLst/>
          </a:prstGeom>
          <a:noFill/>
          <a:ln cap="flat" cmpd="sng" w="9525">
            <a:solidFill>
              <a:schemeClr val="dk2"/>
            </a:solidFill>
            <a:prstDash val="solid"/>
            <a:round/>
            <a:headEnd len="med" w="med" type="none"/>
            <a:tailEnd len="med" w="med" type="triangle"/>
          </a:ln>
        </p:spPr>
      </p:cxnSp>
      <p:sp>
        <p:nvSpPr>
          <p:cNvPr id="717" name="Google Shape;717;p54"/>
          <p:cNvSpPr txBox="1"/>
          <p:nvPr/>
        </p:nvSpPr>
        <p:spPr>
          <a:xfrm>
            <a:off x="3013500" y="2177328"/>
            <a:ext cx="1586400" cy="585900"/>
          </a:xfrm>
          <a:prstGeom prst="rect">
            <a:avLst/>
          </a:prstGeom>
          <a:noFill/>
          <a:ln>
            <a:noFill/>
          </a:ln>
        </p:spPr>
        <p:txBody>
          <a:bodyPr anchorCtr="0" anchor="ctr" bIns="91425" lIns="91425" spcFirstLastPara="1" rIns="91425" wrap="square" tIns="91425">
            <a:noAutofit/>
          </a:bodyPr>
          <a:lstStyle/>
          <a:p>
            <a:pPr indent="-113899" lvl="0" marL="100799" rtl="0" algn="l">
              <a:spcBef>
                <a:spcPts val="0"/>
              </a:spcBef>
              <a:spcAft>
                <a:spcPts val="0"/>
              </a:spcAft>
              <a:buSzPts val="1000"/>
              <a:buChar char="●"/>
            </a:pPr>
            <a:r>
              <a:rPr lang="fr" sz="1000"/>
              <a:t>Build</a:t>
            </a:r>
            <a:endParaRPr sz="1000"/>
          </a:p>
          <a:p>
            <a:pPr indent="-113899" lvl="0" marL="100799" rtl="0" algn="l">
              <a:spcBef>
                <a:spcPts val="0"/>
              </a:spcBef>
              <a:spcAft>
                <a:spcPts val="0"/>
              </a:spcAft>
              <a:buSzPts val="1000"/>
              <a:buChar char="●"/>
            </a:pPr>
            <a:r>
              <a:rPr lang="fr" sz="1000"/>
              <a:t>Tests Unitaires</a:t>
            </a:r>
            <a:endParaRPr sz="1000"/>
          </a:p>
          <a:p>
            <a:pPr indent="-113899" lvl="0" marL="100799" rtl="0" algn="l">
              <a:spcBef>
                <a:spcPts val="0"/>
              </a:spcBef>
              <a:spcAft>
                <a:spcPts val="0"/>
              </a:spcAft>
              <a:buSzPts val="1000"/>
              <a:buChar char="●"/>
            </a:pPr>
            <a:r>
              <a:rPr lang="fr" sz="1000"/>
              <a:t>Construction AMI</a:t>
            </a:r>
            <a:endParaRPr sz="1000"/>
          </a:p>
          <a:p>
            <a:pPr indent="-113899" lvl="0" marL="100799" rtl="0" algn="l">
              <a:spcBef>
                <a:spcPts val="0"/>
              </a:spcBef>
              <a:spcAft>
                <a:spcPts val="0"/>
              </a:spcAft>
              <a:buSzPts val="1000"/>
              <a:buChar char="●"/>
            </a:pPr>
            <a:r>
              <a:rPr lang="fr" sz="1000"/>
              <a:t>Déploiement Infra</a:t>
            </a:r>
            <a:endParaRPr sz="1000"/>
          </a:p>
        </p:txBody>
      </p:sp>
      <p:cxnSp>
        <p:nvCxnSpPr>
          <p:cNvPr id="718" name="Google Shape;718;p54"/>
          <p:cNvCxnSpPr>
            <a:stCxn id="715" idx="3"/>
            <a:endCxn id="719" idx="1"/>
          </p:cNvCxnSpPr>
          <p:nvPr/>
        </p:nvCxnSpPr>
        <p:spPr>
          <a:xfrm flipH="1" rot="10800000">
            <a:off x="3817912" y="2097369"/>
            <a:ext cx="1557000" cy="15900"/>
          </a:xfrm>
          <a:prstGeom prst="straightConnector1">
            <a:avLst/>
          </a:prstGeom>
          <a:noFill/>
          <a:ln cap="flat" cmpd="sng" w="9525">
            <a:solidFill>
              <a:schemeClr val="dk2"/>
            </a:solidFill>
            <a:prstDash val="solid"/>
            <a:round/>
            <a:headEnd len="med" w="med" type="none"/>
            <a:tailEnd len="med" w="med" type="triangle"/>
          </a:ln>
        </p:spPr>
      </p:cxnSp>
      <p:pic>
        <p:nvPicPr>
          <p:cNvPr id="720" name="Google Shape;720;p54"/>
          <p:cNvPicPr preferRelativeResize="0"/>
          <p:nvPr/>
        </p:nvPicPr>
        <p:blipFill rotWithShape="1">
          <a:blip r:embed="rId6">
            <a:alphaModFix/>
          </a:blip>
          <a:srcRect b="0" l="0" r="0" t="0"/>
          <a:stretch/>
        </p:blipFill>
        <p:spPr>
          <a:xfrm>
            <a:off x="7001759" y="3456617"/>
            <a:ext cx="350385" cy="363369"/>
          </a:xfrm>
          <a:prstGeom prst="rect">
            <a:avLst/>
          </a:prstGeom>
          <a:noFill/>
          <a:ln>
            <a:noFill/>
          </a:ln>
        </p:spPr>
      </p:pic>
      <p:cxnSp>
        <p:nvCxnSpPr>
          <p:cNvPr id="721" name="Google Shape;721;p54"/>
          <p:cNvCxnSpPr>
            <a:endCxn id="722" idx="1"/>
          </p:cNvCxnSpPr>
          <p:nvPr/>
        </p:nvCxnSpPr>
        <p:spPr>
          <a:xfrm>
            <a:off x="6358779" y="2149871"/>
            <a:ext cx="605700" cy="0"/>
          </a:xfrm>
          <a:prstGeom prst="straightConnector1">
            <a:avLst/>
          </a:prstGeom>
          <a:noFill/>
          <a:ln cap="flat" cmpd="sng" w="9525">
            <a:solidFill>
              <a:schemeClr val="dk2"/>
            </a:solidFill>
            <a:prstDash val="solid"/>
            <a:round/>
            <a:headEnd len="med" w="med" type="none"/>
            <a:tailEnd len="med" w="med" type="triangle"/>
          </a:ln>
        </p:spPr>
      </p:cxnSp>
      <p:sp>
        <p:nvSpPr>
          <p:cNvPr id="723" name="Google Shape;723;p54"/>
          <p:cNvSpPr txBox="1"/>
          <p:nvPr/>
        </p:nvSpPr>
        <p:spPr>
          <a:xfrm>
            <a:off x="6810351" y="3869630"/>
            <a:ext cx="733200" cy="9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fr" sz="800">
                <a:solidFill>
                  <a:srgbClr val="474746"/>
                </a:solidFill>
              </a:rPr>
              <a:t>VM</a:t>
            </a:r>
            <a:r>
              <a:rPr b="1" i="0" lang="fr" sz="800" u="none" cap="none" strike="noStrike">
                <a:solidFill>
                  <a:srgbClr val="474746"/>
                </a:solidFill>
                <a:latin typeface="Arial"/>
                <a:ea typeface="Arial"/>
                <a:cs typeface="Arial"/>
                <a:sym typeface="Arial"/>
              </a:rPr>
              <a:t> </a:t>
            </a:r>
            <a:r>
              <a:rPr b="1" lang="fr" sz="800">
                <a:solidFill>
                  <a:srgbClr val="474746"/>
                </a:solidFill>
              </a:rPr>
              <a:t>NodeJS</a:t>
            </a:r>
            <a:endParaRPr b="1" i="0" sz="1400" u="none" cap="none" strike="noStrike">
              <a:solidFill>
                <a:srgbClr val="474746"/>
              </a:solidFill>
              <a:latin typeface="Arial"/>
              <a:ea typeface="Arial"/>
              <a:cs typeface="Arial"/>
              <a:sym typeface="Arial"/>
            </a:endParaRPr>
          </a:p>
        </p:txBody>
      </p:sp>
      <p:cxnSp>
        <p:nvCxnSpPr>
          <p:cNvPr id="724" name="Google Shape;724;p54"/>
          <p:cNvCxnSpPr>
            <a:stCxn id="715" idx="3"/>
            <a:endCxn id="725" idx="1"/>
          </p:cNvCxnSpPr>
          <p:nvPr/>
        </p:nvCxnSpPr>
        <p:spPr>
          <a:xfrm>
            <a:off x="3817912" y="2113269"/>
            <a:ext cx="1731900" cy="1574700"/>
          </a:xfrm>
          <a:prstGeom prst="bentConnector3">
            <a:avLst>
              <a:gd fmla="val 43958" name="adj1"/>
            </a:avLst>
          </a:prstGeom>
          <a:noFill/>
          <a:ln cap="flat" cmpd="sng" w="9525">
            <a:solidFill>
              <a:schemeClr val="dk2"/>
            </a:solidFill>
            <a:prstDash val="solid"/>
            <a:round/>
            <a:headEnd len="med" w="med" type="none"/>
            <a:tailEnd len="med" w="med" type="triangle"/>
          </a:ln>
        </p:spPr>
      </p:cxnSp>
      <p:cxnSp>
        <p:nvCxnSpPr>
          <p:cNvPr id="726" name="Google Shape;726;p54"/>
          <p:cNvCxnSpPr>
            <a:endCxn id="720" idx="1"/>
          </p:cNvCxnSpPr>
          <p:nvPr/>
        </p:nvCxnSpPr>
        <p:spPr>
          <a:xfrm>
            <a:off x="6282959" y="3638301"/>
            <a:ext cx="718800" cy="0"/>
          </a:xfrm>
          <a:prstGeom prst="straightConnector1">
            <a:avLst/>
          </a:prstGeom>
          <a:noFill/>
          <a:ln cap="flat" cmpd="sng" w="9525">
            <a:solidFill>
              <a:schemeClr val="dk2"/>
            </a:solidFill>
            <a:prstDash val="solid"/>
            <a:round/>
            <a:headEnd len="med" w="med" type="none"/>
            <a:tailEnd len="med" w="med" type="triangle"/>
          </a:ln>
        </p:spPr>
      </p:cxnSp>
      <p:cxnSp>
        <p:nvCxnSpPr>
          <p:cNvPr id="727" name="Google Shape;727;p54"/>
          <p:cNvCxnSpPr>
            <a:stCxn id="715" idx="3"/>
            <a:endCxn id="728" idx="1"/>
          </p:cNvCxnSpPr>
          <p:nvPr/>
        </p:nvCxnSpPr>
        <p:spPr>
          <a:xfrm>
            <a:off x="3817912" y="2113269"/>
            <a:ext cx="1508100" cy="7140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729" name="Google Shape;729;p54"/>
          <p:cNvSpPr txBox="1"/>
          <p:nvPr/>
        </p:nvSpPr>
        <p:spPr>
          <a:xfrm>
            <a:off x="431225" y="3199323"/>
            <a:ext cx="3828900" cy="110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fr"/>
              <a:t>Déploiement par environnement doivent être pilotés par le WorkFlow Git (au push ou merge dans une branch)</a:t>
            </a:r>
            <a:endParaRPr/>
          </a:p>
          <a:p>
            <a:pPr indent="-317500" lvl="0" marL="457200" rtl="0" algn="l">
              <a:spcBef>
                <a:spcPts val="0"/>
              </a:spcBef>
              <a:spcAft>
                <a:spcPts val="0"/>
              </a:spcAft>
              <a:buSzPts val="1400"/>
              <a:buChar char="➔"/>
            </a:pPr>
            <a:r>
              <a:rPr lang="fr"/>
              <a:t>Destruction des stacks dans un pipeline</a:t>
            </a:r>
            <a:endParaRPr/>
          </a:p>
        </p:txBody>
      </p:sp>
      <p:sp>
        <p:nvSpPr>
          <p:cNvPr id="730" name="Google Shape;730;p54"/>
          <p:cNvSpPr txBox="1"/>
          <p:nvPr/>
        </p:nvSpPr>
        <p:spPr>
          <a:xfrm>
            <a:off x="0" y="4629420"/>
            <a:ext cx="9144000" cy="514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Le décommissionnement des environnements éphémères créés par les études doit être effectuer par les études elles mêmes (Pipeline de suppression) et en automatique chaque soir par script </a:t>
            </a:r>
            <a:endParaRPr/>
          </a:p>
        </p:txBody>
      </p:sp>
      <p:sp>
        <p:nvSpPr>
          <p:cNvPr id="731" name="Google Shape;731;p54"/>
          <p:cNvSpPr txBox="1"/>
          <p:nvPr/>
        </p:nvSpPr>
        <p:spPr>
          <a:xfrm>
            <a:off x="7859925" y="864600"/>
            <a:ext cx="1138800" cy="278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DEV</a:t>
            </a:r>
            <a:endParaRPr sz="1000">
              <a:solidFill>
                <a:schemeClr val="lt1"/>
              </a:solidFill>
            </a:endParaRPr>
          </a:p>
        </p:txBody>
      </p:sp>
      <p:sp>
        <p:nvSpPr>
          <p:cNvPr id="732" name="Google Shape;732;p54"/>
          <p:cNvSpPr txBox="1"/>
          <p:nvPr/>
        </p:nvSpPr>
        <p:spPr>
          <a:xfrm>
            <a:off x="7817226" y="823287"/>
            <a:ext cx="1138800" cy="278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DEV</a:t>
            </a:r>
            <a:endParaRPr sz="1000">
              <a:solidFill>
                <a:schemeClr val="lt1"/>
              </a:solidFill>
            </a:endParaRPr>
          </a:p>
        </p:txBody>
      </p:sp>
      <p:sp>
        <p:nvSpPr>
          <p:cNvPr id="733" name="Google Shape;733;p54"/>
          <p:cNvSpPr txBox="1"/>
          <p:nvPr/>
        </p:nvSpPr>
        <p:spPr>
          <a:xfrm>
            <a:off x="7859925" y="1241250"/>
            <a:ext cx="1138800" cy="278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DEV</a:t>
            </a:r>
            <a:endParaRPr sz="1000">
              <a:solidFill>
                <a:schemeClr val="lt1"/>
              </a:solidFill>
            </a:endParaRPr>
          </a:p>
        </p:txBody>
      </p:sp>
      <p:sp>
        <p:nvSpPr>
          <p:cNvPr id="734" name="Google Shape;734;p54"/>
          <p:cNvSpPr txBox="1"/>
          <p:nvPr/>
        </p:nvSpPr>
        <p:spPr>
          <a:xfrm>
            <a:off x="7817226" y="1199937"/>
            <a:ext cx="1138800" cy="278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RECETTE</a:t>
            </a:r>
            <a:endParaRPr sz="1000">
              <a:solidFill>
                <a:schemeClr val="lt1"/>
              </a:solidFill>
            </a:endParaRPr>
          </a:p>
        </p:txBody>
      </p:sp>
      <p:sp>
        <p:nvSpPr>
          <p:cNvPr id="735" name="Google Shape;735;p54"/>
          <p:cNvSpPr txBox="1"/>
          <p:nvPr/>
        </p:nvSpPr>
        <p:spPr>
          <a:xfrm>
            <a:off x="7859925" y="1615751"/>
            <a:ext cx="1138800" cy="278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DEV</a:t>
            </a:r>
            <a:endParaRPr sz="1000">
              <a:solidFill>
                <a:schemeClr val="lt1"/>
              </a:solidFill>
            </a:endParaRPr>
          </a:p>
        </p:txBody>
      </p:sp>
      <p:sp>
        <p:nvSpPr>
          <p:cNvPr id="736" name="Google Shape;736;p54"/>
          <p:cNvSpPr txBox="1"/>
          <p:nvPr/>
        </p:nvSpPr>
        <p:spPr>
          <a:xfrm>
            <a:off x="7817226" y="1574438"/>
            <a:ext cx="1138800" cy="278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PROD</a:t>
            </a:r>
            <a:endParaRPr sz="1000">
              <a:solidFill>
                <a:schemeClr val="lt1"/>
              </a:solidFill>
            </a:endParaRPr>
          </a:p>
        </p:txBody>
      </p:sp>
      <p:pic>
        <p:nvPicPr>
          <p:cNvPr id="737" name="Google Shape;737;p54"/>
          <p:cNvPicPr preferRelativeResize="0"/>
          <p:nvPr/>
        </p:nvPicPr>
        <p:blipFill>
          <a:blip r:embed="rId3">
            <a:alphaModFix/>
          </a:blip>
          <a:stretch>
            <a:fillRect/>
          </a:stretch>
        </p:blipFill>
        <p:spPr>
          <a:xfrm>
            <a:off x="849286" y="2457483"/>
            <a:ext cx="413006" cy="413010"/>
          </a:xfrm>
          <a:prstGeom prst="rect">
            <a:avLst/>
          </a:prstGeom>
          <a:noFill/>
          <a:ln>
            <a:noFill/>
          </a:ln>
        </p:spPr>
      </p:pic>
      <p:sp>
        <p:nvSpPr>
          <p:cNvPr id="738" name="Google Shape;738;p54"/>
          <p:cNvSpPr txBox="1"/>
          <p:nvPr/>
        </p:nvSpPr>
        <p:spPr>
          <a:xfrm>
            <a:off x="764800" y="2902977"/>
            <a:ext cx="712800" cy="1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Intégrateur DDE/DOIT</a:t>
            </a:r>
            <a:endParaRPr b="0" i="0" sz="800" u="none" cap="none" strike="noStrike">
              <a:solidFill>
                <a:srgbClr val="000000"/>
              </a:solidFill>
              <a:latin typeface="Arial"/>
              <a:ea typeface="Arial"/>
              <a:cs typeface="Arial"/>
              <a:sym typeface="Arial"/>
            </a:endParaRPr>
          </a:p>
        </p:txBody>
      </p:sp>
      <p:cxnSp>
        <p:nvCxnSpPr>
          <p:cNvPr id="739" name="Google Shape;739;p54"/>
          <p:cNvCxnSpPr>
            <a:stCxn id="737" idx="3"/>
            <a:endCxn id="715" idx="1"/>
          </p:cNvCxnSpPr>
          <p:nvPr/>
        </p:nvCxnSpPr>
        <p:spPr>
          <a:xfrm flipH="1" rot="10800000">
            <a:off x="1262292" y="2113188"/>
            <a:ext cx="1562700" cy="550800"/>
          </a:xfrm>
          <a:prstGeom prst="straightConnector1">
            <a:avLst/>
          </a:prstGeom>
          <a:noFill/>
          <a:ln cap="flat" cmpd="sng" w="9525">
            <a:solidFill>
              <a:schemeClr val="dk2"/>
            </a:solidFill>
            <a:prstDash val="dash"/>
            <a:round/>
            <a:headEnd len="med" w="med" type="none"/>
            <a:tailEnd len="med" w="med" type="triangle"/>
          </a:ln>
        </p:spPr>
      </p:cxnSp>
      <p:pic>
        <p:nvPicPr>
          <p:cNvPr id="740" name="Google Shape;740;p54"/>
          <p:cNvPicPr preferRelativeResize="0"/>
          <p:nvPr/>
        </p:nvPicPr>
        <p:blipFill rotWithShape="1">
          <a:blip r:embed="rId7">
            <a:alphaModFix/>
          </a:blip>
          <a:srcRect b="38105" l="8145" r="8908" t="36872"/>
          <a:stretch/>
        </p:blipFill>
        <p:spPr>
          <a:xfrm>
            <a:off x="5036725" y="1495775"/>
            <a:ext cx="1003672" cy="227075"/>
          </a:xfrm>
          <a:prstGeom prst="rect">
            <a:avLst/>
          </a:prstGeom>
          <a:noFill/>
          <a:ln>
            <a:noFill/>
          </a:ln>
        </p:spPr>
      </p:pic>
      <p:cxnSp>
        <p:nvCxnSpPr>
          <p:cNvPr id="741" name="Google Shape;741;p54"/>
          <p:cNvCxnSpPr>
            <a:stCxn id="715" idx="3"/>
            <a:endCxn id="740" idx="1"/>
          </p:cNvCxnSpPr>
          <p:nvPr/>
        </p:nvCxnSpPr>
        <p:spPr>
          <a:xfrm flipH="1" rot="10800000">
            <a:off x="3817912" y="1609269"/>
            <a:ext cx="1218900" cy="504000"/>
          </a:xfrm>
          <a:prstGeom prst="bentConnector3">
            <a:avLst>
              <a:gd fmla="val 49996" name="adj1"/>
            </a:avLst>
          </a:prstGeom>
          <a:noFill/>
          <a:ln cap="flat" cmpd="sng" w="9525">
            <a:solidFill>
              <a:schemeClr val="dk2"/>
            </a:solidFill>
            <a:prstDash val="solid"/>
            <a:round/>
            <a:headEnd len="med" w="med" type="none"/>
            <a:tailEnd len="med" w="med" type="triangle"/>
          </a:ln>
        </p:spPr>
      </p:cxnSp>
      <p:sp>
        <p:nvSpPr>
          <p:cNvPr id="742" name="Google Shape;742;p54"/>
          <p:cNvSpPr txBox="1"/>
          <p:nvPr/>
        </p:nvSpPr>
        <p:spPr>
          <a:xfrm>
            <a:off x="7636025" y="2539425"/>
            <a:ext cx="1508100" cy="12618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0000">
            <a:noAutofit/>
          </a:bodyPr>
          <a:lstStyle/>
          <a:p>
            <a:pPr indent="0" lvl="0" marL="0" rtl="0" algn="l">
              <a:spcBef>
                <a:spcPts val="0"/>
              </a:spcBef>
              <a:spcAft>
                <a:spcPts val="0"/>
              </a:spcAft>
              <a:buNone/>
            </a:pPr>
            <a:r>
              <a:rPr lang="fr" sz="1000"/>
              <a:t>Tâches restant à faire :</a:t>
            </a:r>
            <a:endParaRPr sz="1000"/>
          </a:p>
          <a:p>
            <a:pPr indent="-149900" lvl="0" marL="244800" rtl="0" algn="l">
              <a:spcBef>
                <a:spcPts val="0"/>
              </a:spcBef>
              <a:spcAft>
                <a:spcPts val="0"/>
              </a:spcAft>
              <a:buSzPts val="1000"/>
              <a:buChar char="➔"/>
            </a:pPr>
            <a:r>
              <a:rPr lang="fr" sz="1000"/>
              <a:t>Sauvegarde</a:t>
            </a:r>
            <a:endParaRPr sz="1000"/>
          </a:p>
          <a:p>
            <a:pPr indent="-149900" lvl="0" marL="244800" rtl="0" algn="l">
              <a:spcBef>
                <a:spcPts val="0"/>
              </a:spcBef>
              <a:spcAft>
                <a:spcPts val="0"/>
              </a:spcAft>
              <a:buSzPts val="1000"/>
              <a:buChar char="➔"/>
            </a:pPr>
            <a:r>
              <a:rPr lang="fr" sz="1000"/>
              <a:t>Maintenance Zabbix</a:t>
            </a:r>
            <a:endParaRPr sz="1000"/>
          </a:p>
          <a:p>
            <a:pPr indent="-149900" lvl="0" marL="244800" rtl="0" algn="l">
              <a:spcBef>
                <a:spcPts val="0"/>
              </a:spcBef>
              <a:spcAft>
                <a:spcPts val="0"/>
              </a:spcAft>
              <a:buSzPts val="1000"/>
              <a:buChar char="➔"/>
            </a:pPr>
            <a:r>
              <a:rPr lang="fr" sz="1000"/>
              <a:t>Déactivation/activation F5</a:t>
            </a:r>
            <a:endParaRPr sz="1000"/>
          </a:p>
          <a:p>
            <a:pPr indent="-149900" lvl="0" marL="244800" rtl="0" algn="l">
              <a:spcBef>
                <a:spcPts val="0"/>
              </a:spcBef>
              <a:spcAft>
                <a:spcPts val="0"/>
              </a:spcAft>
              <a:buSzPts val="1000"/>
              <a:buChar char="➔"/>
            </a:pPr>
            <a:r>
              <a:rPr lang="fr" sz="1000"/>
              <a:t>ouverture de flux</a:t>
            </a:r>
            <a:endParaRPr sz="1000"/>
          </a:p>
          <a:p>
            <a:pPr indent="-149900" lvl="0" marL="244800" rtl="0" algn="l">
              <a:spcBef>
                <a:spcPts val="0"/>
              </a:spcBef>
              <a:spcAft>
                <a:spcPts val="0"/>
              </a:spcAft>
              <a:buSzPts val="1000"/>
              <a:buChar char="➔"/>
            </a:pPr>
            <a:r>
              <a:rPr lang="fr" sz="1000"/>
              <a:t>Vérification manuel</a:t>
            </a:r>
            <a:endParaRPr sz="1000"/>
          </a:p>
        </p:txBody>
      </p:sp>
      <p:pic>
        <p:nvPicPr>
          <p:cNvPr id="725" name="Google Shape;725;p54"/>
          <p:cNvPicPr preferRelativeResize="0"/>
          <p:nvPr/>
        </p:nvPicPr>
        <p:blipFill>
          <a:blip r:embed="rId8">
            <a:alphaModFix/>
          </a:blip>
          <a:stretch>
            <a:fillRect/>
          </a:stretch>
        </p:blipFill>
        <p:spPr>
          <a:xfrm>
            <a:off x="5549921" y="3526032"/>
            <a:ext cx="324000" cy="324000"/>
          </a:xfrm>
          <a:prstGeom prst="rect">
            <a:avLst/>
          </a:prstGeom>
          <a:noFill/>
          <a:ln>
            <a:noFill/>
          </a:ln>
        </p:spPr>
      </p:pic>
      <p:pic>
        <p:nvPicPr>
          <p:cNvPr id="722" name="Google Shape;722;p54"/>
          <p:cNvPicPr preferRelativeResize="0"/>
          <p:nvPr/>
        </p:nvPicPr>
        <p:blipFill rotWithShape="1">
          <a:blip r:embed="rId9">
            <a:alphaModFix/>
          </a:blip>
          <a:srcRect b="0" l="0" r="0" t="0"/>
          <a:stretch/>
        </p:blipFill>
        <p:spPr>
          <a:xfrm>
            <a:off x="6964479" y="1907652"/>
            <a:ext cx="424946" cy="484438"/>
          </a:xfrm>
          <a:prstGeom prst="rect">
            <a:avLst/>
          </a:prstGeom>
          <a:noFill/>
          <a:ln>
            <a:noFill/>
          </a:ln>
        </p:spPr>
      </p:pic>
      <p:sp>
        <p:nvSpPr>
          <p:cNvPr id="743" name="Google Shape;743;p54"/>
          <p:cNvSpPr txBox="1"/>
          <p:nvPr/>
        </p:nvSpPr>
        <p:spPr>
          <a:xfrm>
            <a:off x="6810351" y="2374702"/>
            <a:ext cx="733200" cy="9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fr" sz="800">
                <a:solidFill>
                  <a:srgbClr val="474746"/>
                </a:solidFill>
              </a:rPr>
              <a:t>Infra</a:t>
            </a:r>
            <a:r>
              <a:rPr b="1" i="0" lang="fr" sz="800" u="none" cap="none" strike="noStrike">
                <a:solidFill>
                  <a:srgbClr val="474746"/>
                </a:solidFill>
                <a:latin typeface="Arial"/>
                <a:ea typeface="Arial"/>
                <a:cs typeface="Arial"/>
                <a:sym typeface="Arial"/>
              </a:rPr>
              <a:t> </a:t>
            </a:r>
            <a:r>
              <a:rPr b="1" lang="fr" sz="800">
                <a:solidFill>
                  <a:srgbClr val="474746"/>
                </a:solidFill>
              </a:rPr>
              <a:t>Projet</a:t>
            </a:r>
            <a:endParaRPr b="1" i="0" sz="1400" u="none" cap="none" strike="noStrike">
              <a:solidFill>
                <a:srgbClr val="474746"/>
              </a:solidFill>
              <a:latin typeface="Arial"/>
              <a:ea typeface="Arial"/>
              <a:cs typeface="Arial"/>
              <a:sym typeface="Arial"/>
            </a:endParaRPr>
          </a:p>
        </p:txBody>
      </p:sp>
      <p:pic>
        <p:nvPicPr>
          <p:cNvPr id="744" name="Google Shape;744;p54"/>
          <p:cNvPicPr preferRelativeResize="0"/>
          <p:nvPr/>
        </p:nvPicPr>
        <p:blipFill>
          <a:blip r:embed="rId10">
            <a:alphaModFix/>
          </a:blip>
          <a:stretch>
            <a:fillRect/>
          </a:stretch>
        </p:blipFill>
        <p:spPr>
          <a:xfrm>
            <a:off x="5436838" y="1902481"/>
            <a:ext cx="550150" cy="309459"/>
          </a:xfrm>
          <a:prstGeom prst="rect">
            <a:avLst/>
          </a:prstGeom>
          <a:noFill/>
          <a:ln>
            <a:noFill/>
          </a:ln>
        </p:spPr>
      </p:pic>
      <p:sp>
        <p:nvSpPr>
          <p:cNvPr id="745" name="Google Shape;745;p54"/>
          <p:cNvSpPr txBox="1"/>
          <p:nvPr/>
        </p:nvSpPr>
        <p:spPr>
          <a:xfrm>
            <a:off x="5202182" y="2241854"/>
            <a:ext cx="1005900" cy="155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rPr>
              <a:t>VMware</a:t>
            </a:r>
            <a:endParaRPr b="1" sz="1000">
              <a:solidFill>
                <a:srgbClr val="474746"/>
              </a:solidFill>
            </a:endParaRPr>
          </a:p>
          <a:p>
            <a:pPr indent="0" lvl="0" marL="0" marR="0" rtl="0" algn="ctr">
              <a:spcBef>
                <a:spcPts val="0"/>
              </a:spcBef>
              <a:spcAft>
                <a:spcPts val="0"/>
              </a:spcAft>
              <a:buNone/>
            </a:pPr>
            <a:r>
              <a:rPr b="1" lang="fr" sz="1000">
                <a:solidFill>
                  <a:srgbClr val="474746"/>
                </a:solidFill>
              </a:rPr>
              <a:t>VRO/VRA</a:t>
            </a:r>
            <a:endParaRPr b="1" sz="1000">
              <a:solidFill>
                <a:srgbClr val="474746"/>
              </a:solidFill>
            </a:endParaRPr>
          </a:p>
        </p:txBody>
      </p:sp>
      <p:pic>
        <p:nvPicPr>
          <p:cNvPr id="746" name="Google Shape;746;p54"/>
          <p:cNvPicPr preferRelativeResize="0"/>
          <p:nvPr/>
        </p:nvPicPr>
        <p:blipFill>
          <a:blip r:embed="rId11">
            <a:alphaModFix/>
          </a:blip>
          <a:stretch>
            <a:fillRect/>
          </a:stretch>
        </p:blipFill>
        <p:spPr>
          <a:xfrm>
            <a:off x="5482975" y="3801340"/>
            <a:ext cx="550149" cy="234068"/>
          </a:xfrm>
          <a:prstGeom prst="rect">
            <a:avLst/>
          </a:prstGeom>
          <a:noFill/>
          <a:ln>
            <a:noFill/>
          </a:ln>
        </p:spPr>
      </p:pic>
      <p:pic>
        <p:nvPicPr>
          <p:cNvPr id="747" name="Google Shape;747;p54"/>
          <p:cNvPicPr preferRelativeResize="0"/>
          <p:nvPr/>
        </p:nvPicPr>
        <p:blipFill>
          <a:blip r:embed="rId12">
            <a:alphaModFix/>
          </a:blip>
          <a:stretch>
            <a:fillRect/>
          </a:stretch>
        </p:blipFill>
        <p:spPr>
          <a:xfrm>
            <a:off x="5655425" y="2842750"/>
            <a:ext cx="511275" cy="237771"/>
          </a:xfrm>
          <a:prstGeom prst="rect">
            <a:avLst/>
          </a:prstGeom>
          <a:noFill/>
          <a:ln>
            <a:noFill/>
          </a:ln>
        </p:spPr>
      </p:pic>
      <p:pic>
        <p:nvPicPr>
          <p:cNvPr id="748" name="Google Shape;748;p54"/>
          <p:cNvPicPr preferRelativeResize="0"/>
          <p:nvPr/>
        </p:nvPicPr>
        <p:blipFill>
          <a:blip r:embed="rId8">
            <a:alphaModFix/>
          </a:blip>
          <a:stretch>
            <a:fillRect/>
          </a:stretch>
        </p:blipFill>
        <p:spPr>
          <a:xfrm>
            <a:off x="5376559" y="2707000"/>
            <a:ext cx="324000" cy="324000"/>
          </a:xfrm>
          <a:prstGeom prst="rect">
            <a:avLst/>
          </a:prstGeom>
          <a:noFill/>
          <a:ln>
            <a:noFill/>
          </a:ln>
        </p:spPr>
      </p:pic>
      <p:sp>
        <p:nvSpPr>
          <p:cNvPr id="749" name="Google Shape;749;p54"/>
          <p:cNvSpPr txBox="1"/>
          <p:nvPr>
            <p:ph type="title"/>
          </p:nvPr>
        </p:nvSpPr>
        <p:spPr>
          <a:xfrm>
            <a:off x="250825" y="108575"/>
            <a:ext cx="8571300" cy="861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 sz="2400"/>
              <a:t>Processus d’intégration et déploiement continu cible sur le Cloud interne</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graphicFrame>
        <p:nvGraphicFramePr>
          <p:cNvPr id="754" name="Google Shape;754;p55"/>
          <p:cNvGraphicFramePr/>
          <p:nvPr/>
        </p:nvGraphicFramePr>
        <p:xfrm>
          <a:off x="152400" y="152400"/>
          <a:ext cx="3000000" cy="3000000"/>
        </p:xfrm>
        <a:graphic>
          <a:graphicData uri="http://schemas.openxmlformats.org/drawingml/2006/table">
            <a:tbl>
              <a:tblPr>
                <a:noFill/>
                <a:tableStyleId>{05EF52F8-6304-4131-9489-35478B558CFE}</a:tableStyleId>
              </a:tblPr>
              <a:tblGrid>
                <a:gridCol w="685800"/>
                <a:gridCol w="685800"/>
                <a:gridCol w="685800"/>
                <a:gridCol w="2733675"/>
                <a:gridCol w="981075"/>
                <a:gridCol w="685800"/>
                <a:gridCol w="685800"/>
                <a:gridCol w="685800"/>
                <a:gridCol w="638175"/>
              </a:tblGrid>
              <a:tr h="48850">
                <a:tc>
                  <a:txBody>
                    <a:bodyPr/>
                    <a:lstStyle/>
                    <a:p>
                      <a:pPr indent="0" lvl="0" marL="0" rtl="0" algn="l">
                        <a:lnSpc>
                          <a:spcPct val="115000"/>
                        </a:lnSpc>
                        <a:spcBef>
                          <a:spcPts val="0"/>
                        </a:spcBef>
                        <a:spcAft>
                          <a:spcPts val="0"/>
                        </a:spcAft>
                        <a:buNone/>
                      </a:pPr>
                      <a:r>
                        <a:rPr b="1" lang="fr" sz="400"/>
                        <a:t>ID</a:t>
                      </a:r>
                      <a:endParaRPr b="1"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fr" sz="400"/>
                        <a:t>Priorité</a:t>
                      </a:r>
                      <a:endParaRPr b="1"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fr" sz="400"/>
                        <a:t>Chantier</a:t>
                      </a:r>
                      <a:endParaRPr b="1"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fr" sz="400"/>
                        <a:t>Fonction</a:t>
                      </a:r>
                      <a:endParaRPr b="1"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fr" sz="400"/>
                        <a:t>Outils</a:t>
                      </a:r>
                      <a:endParaRPr b="1"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S1 Altassian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S2 GitLab</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S3 Jenkins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S3' Jenkins (on premise)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Ticketing - Suivi projet, gestion backlog</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JIRA</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Ticketing - Suivi projet, gestion backlog</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TFS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IDE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500">
                <a:tc>
                  <a:txBody>
                    <a:bodyPr/>
                    <a:lstStyle/>
                    <a:p>
                      <a:pPr indent="0" lvl="0" marL="0" rtl="0" algn="r">
                        <a:lnSpc>
                          <a:spcPct val="115000"/>
                        </a:lnSpc>
                        <a:spcBef>
                          <a:spcPts val="0"/>
                        </a:spcBef>
                        <a:spcAft>
                          <a:spcPts val="0"/>
                        </a:spcAft>
                        <a:buNone/>
                      </a:pPr>
                      <a:r>
                        <a:rPr lang="fr" sz="400"/>
                        <a:t>4</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Gestionnaire de sources; partage, tag et version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Bitbucket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Gestionnaire de sources; partage, tag et version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TFS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6</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Gestionnaire de sources; partage, tag et version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Gitlab</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30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7</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Revue de Code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Bitbucket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500">
                <a:tc>
                  <a:txBody>
                    <a:bodyPr/>
                    <a:lstStyle/>
                    <a:p>
                      <a:pPr indent="0" lvl="0" marL="0" rtl="0" algn="r">
                        <a:lnSpc>
                          <a:spcPct val="115000"/>
                        </a:lnSpc>
                        <a:spcBef>
                          <a:spcPts val="0"/>
                        </a:spcBef>
                        <a:spcAft>
                          <a:spcPts val="0"/>
                        </a:spcAft>
                        <a:buNone/>
                      </a:pPr>
                      <a:r>
                        <a:rPr lang="fr" sz="400"/>
                        <a:t>8</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Revue de Code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TFS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500">
                <a:tc>
                  <a:txBody>
                    <a:bodyPr/>
                    <a:lstStyle/>
                    <a:p>
                      <a:pPr indent="0" lvl="0" marL="0" rtl="0" algn="r">
                        <a:lnSpc>
                          <a:spcPct val="115000"/>
                        </a:lnSpc>
                        <a:spcBef>
                          <a:spcPts val="0"/>
                        </a:spcBef>
                        <a:spcAft>
                          <a:spcPts val="0"/>
                        </a:spcAft>
                        <a:buNone/>
                      </a:pPr>
                      <a:r>
                        <a:rPr lang="fr" sz="400"/>
                        <a:t>9</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Revue de Code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Gitlab</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500">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Orchestrer des activités et outils au sein d'une chaîne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Bitbucket Pipeline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11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Orchestrer des activités et outils au sein d'une chaîne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TFS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12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Orchestrer des activités et outils au sein d'une chaîne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Jenkins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30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13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Orchestrer des activités et outils au sein d'une chaîne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Gitlab-CI</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30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14</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Tests unitaires automatisés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15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Partager le résultat des tests unitaires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500">
                <a:tc>
                  <a:txBody>
                    <a:bodyPr/>
                    <a:lstStyle/>
                    <a:p>
                      <a:pPr indent="0" lvl="0" marL="0" rtl="0" algn="r">
                        <a:lnSpc>
                          <a:spcPct val="115000"/>
                        </a:lnSpc>
                        <a:spcBef>
                          <a:spcPts val="0"/>
                        </a:spcBef>
                        <a:spcAft>
                          <a:spcPts val="0"/>
                        </a:spcAft>
                        <a:buNone/>
                      </a:pPr>
                      <a:r>
                        <a:rPr lang="fr" sz="400"/>
                        <a:t>16</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Repository d'artefacts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Clearcase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17</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Repository d'artefacts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Nexus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18</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Gestionnaire de Release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XL Release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500">
                <a:tc>
                  <a:txBody>
                    <a:bodyPr/>
                    <a:lstStyle/>
                    <a:p>
                      <a:pPr indent="0" lvl="0" marL="0" rtl="0" algn="r">
                        <a:lnSpc>
                          <a:spcPct val="115000"/>
                        </a:lnSpc>
                        <a:spcBef>
                          <a:spcPts val="0"/>
                        </a:spcBef>
                        <a:spcAft>
                          <a:spcPts val="0"/>
                        </a:spcAft>
                        <a:buNone/>
                      </a:pPr>
                      <a:r>
                        <a:rPr lang="fr" sz="400"/>
                        <a:t>19</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Orchestrateur pour lancer des build de livrable automatisé (lié à PR)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TFS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Orchestrateur pour lancer des build de livrable automatisé (lié à PR)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Bitbucket Pipeline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21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Orchestrateur pour lancer des build de livrable automatisé (lié à PR)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Jenkins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5500">
                <a:tc>
                  <a:txBody>
                    <a:bodyPr/>
                    <a:lstStyle/>
                    <a:p>
                      <a:pPr indent="0" lvl="0" marL="0" rtl="0" algn="r">
                        <a:lnSpc>
                          <a:spcPct val="115000"/>
                        </a:lnSpc>
                        <a:spcBef>
                          <a:spcPts val="0"/>
                        </a:spcBef>
                        <a:spcAft>
                          <a:spcPts val="0"/>
                        </a:spcAft>
                        <a:buNone/>
                      </a:pPr>
                      <a:r>
                        <a:rPr lang="fr" sz="400"/>
                        <a:t>22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Developpement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Orchestrateur pour lancer des build de livrable automatisé (lié à PR)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Gitlab-CI</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23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Tests de Qualité de code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Sonar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24</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Inscription Change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ServiceNow</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8850">
                <a:tc>
                  <a:txBody>
                    <a:bodyPr/>
                    <a:lstStyle/>
                    <a:p>
                      <a:pPr indent="0" lvl="0" marL="0" rtl="0" algn="r">
                        <a:lnSpc>
                          <a:spcPct val="115000"/>
                        </a:lnSpc>
                        <a:spcBef>
                          <a:spcPts val="0"/>
                        </a:spcBef>
                        <a:spcAft>
                          <a:spcPts val="0"/>
                        </a:spcAft>
                        <a:buNone/>
                      </a:pPr>
                      <a:r>
                        <a:rPr lang="fr" sz="400"/>
                        <a:t>25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Déployer automatiquement l’application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Ansible (dans les container)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26</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Déployer automatiquement l’application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CARA</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27</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Déployer automatiquement l’application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Puppet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28</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Gestion des secrets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Vault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29</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Tests de non régression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30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Tests Fonctionnels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Squash</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31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Tests Fonctionnels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Selenium</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32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Dashboard d’utilisation de l’usine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Nifi (Apache)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33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Dashboard d’utilisation de l’usine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ELK</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34</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Dashboard d’utilisation de l’usine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Splunk</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35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Expression des besoins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JIRA</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36</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Expression des besoins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Bitbucket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37</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Traçabilité des évolutions, centralisé</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JIRA</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38</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Traçabilité des évolutions, centralisé</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Bitbucket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39</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Modélisation de la conception logicielle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YED</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40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Inscription supervision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AWS Cloudwatch</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41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Inscription supervision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Zabbix</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42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Déployer automatiquement les middlewares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Ansible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43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Déployer automatiquement les middlewares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CARA</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44</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Déployer automatiquement les middlewares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Packer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45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Déployer automatiquement l’infrastructure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AWS CloudFormation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46</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Déployer automatiquement l’infrastructure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vRO/vRA</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50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47</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Tests de sécurité du code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Sonar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48</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Tests de sécurité du code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cfn-nag</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49</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Référentiel de tests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Squash</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50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Tests de performance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Load Runner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51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Tests de performance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Gatling</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52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Development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Scalabilité de l'usine logicielle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53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Management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Centralisation de la documentation : Interfaces, CI/CD, carto</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Confluence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54</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Inscription LoadBlancer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vRO/vRA</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55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Inscription LoadBlancer</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AWS CloudFormation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56</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Automatisation du Rollback</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57</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Inscription CMDB</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ServiceNow</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58</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Déploiement BDD</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LiquiBase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fr" sz="400"/>
                        <a:t>5</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28175">
                <a:tc>
                  <a:txBody>
                    <a:bodyPr/>
                    <a:lstStyle/>
                    <a:p>
                      <a:pPr indent="0" lvl="0" marL="0" rtl="0" algn="r">
                        <a:lnSpc>
                          <a:spcPct val="115000"/>
                        </a:lnSpc>
                        <a:spcBef>
                          <a:spcPts val="0"/>
                        </a:spcBef>
                        <a:spcAft>
                          <a:spcPts val="0"/>
                        </a:spcAft>
                        <a:buNone/>
                      </a:pPr>
                      <a:r>
                        <a:rPr lang="fr" sz="400"/>
                        <a:t>59</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Ouverture de flux</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vRO/vRA</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10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60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Déploiement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Ouverture de flux</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AWS CloudFormation</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0</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61</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Anonymisation des bases de recettes</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62</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Tests de charge, sauvegarde, load-balancing</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8175">
                <a:tc>
                  <a:txBody>
                    <a:bodyPr/>
                    <a:lstStyle/>
                    <a:p>
                      <a:pPr indent="0" lvl="0" marL="0" rtl="0" algn="r">
                        <a:lnSpc>
                          <a:spcPct val="115000"/>
                        </a:lnSpc>
                        <a:spcBef>
                          <a:spcPts val="0"/>
                        </a:spcBef>
                        <a:spcAft>
                          <a:spcPts val="0"/>
                        </a:spcAft>
                        <a:buNone/>
                      </a:pPr>
                      <a:r>
                        <a:rPr lang="fr" sz="400"/>
                        <a:t>63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fr" sz="400"/>
                        <a:t>3</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fr" sz="400"/>
                        <a:t>Test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Test des patterns d'architecture</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fr" sz="400"/>
                        <a:t>-</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400"/>
                    </a:p>
                  </a:txBody>
                  <a:tcPr marT="3600" marB="360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755" name="Google Shape;755;p55"/>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Macro Estimation  build </a:t>
            </a:r>
            <a:endParaRPr/>
          </a:p>
          <a:p>
            <a:pPr indent="0" lvl="0" marL="0" rtl="0" algn="ctr">
              <a:spcBef>
                <a:spcPts val="0"/>
              </a:spcBef>
              <a:spcAft>
                <a:spcPts val="0"/>
              </a:spcAft>
              <a:buNone/>
            </a:pPr>
            <a:r>
              <a:rPr lang="fr"/>
              <a:t>(Accompagnement opérationnel x2)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56"/>
          <p:cNvSpPr txBox="1"/>
          <p:nvPr/>
        </p:nvSpPr>
        <p:spPr>
          <a:xfrm>
            <a:off x="5386639" y="1065700"/>
            <a:ext cx="1632900" cy="36357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400" u="none" cap="none" strike="noStrike">
                <a:solidFill>
                  <a:schemeClr val="dk2"/>
                </a:solidFill>
                <a:latin typeface="Arial"/>
                <a:ea typeface="Arial"/>
                <a:cs typeface="Arial"/>
                <a:sym typeface="Arial"/>
              </a:rPr>
              <a:t>Déploiement</a:t>
            </a:r>
            <a:endParaRPr b="0" i="0" sz="1400" u="none" cap="none" strike="noStrike">
              <a:solidFill>
                <a:schemeClr val="dk2"/>
              </a:solidFill>
              <a:latin typeface="Arial"/>
              <a:ea typeface="Arial"/>
              <a:cs typeface="Arial"/>
              <a:sym typeface="Arial"/>
            </a:endParaRPr>
          </a:p>
        </p:txBody>
      </p:sp>
      <p:sp>
        <p:nvSpPr>
          <p:cNvPr id="761" name="Google Shape;761;p56"/>
          <p:cNvSpPr/>
          <p:nvPr/>
        </p:nvSpPr>
        <p:spPr>
          <a:xfrm>
            <a:off x="5477225" y="3160230"/>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Automatisation du Rollback</a:t>
            </a:r>
            <a:endParaRPr b="0" i="0" sz="800" u="none" cap="none" strike="noStrike">
              <a:solidFill>
                <a:srgbClr val="000000"/>
              </a:solidFill>
              <a:latin typeface="Arial"/>
              <a:ea typeface="Arial"/>
              <a:cs typeface="Arial"/>
              <a:sym typeface="Arial"/>
            </a:endParaRPr>
          </a:p>
        </p:txBody>
      </p:sp>
      <p:sp>
        <p:nvSpPr>
          <p:cNvPr id="762" name="Google Shape;762;p56"/>
          <p:cNvSpPr txBox="1"/>
          <p:nvPr>
            <p:ph type="title"/>
          </p:nvPr>
        </p:nvSpPr>
        <p:spPr>
          <a:xfrm>
            <a:off x="250826" y="98169"/>
            <a:ext cx="7200900" cy="875400"/>
          </a:xfrm>
          <a:prstGeom prst="rect">
            <a:avLst/>
          </a:prstGeom>
          <a:noFill/>
          <a:ln>
            <a:noFill/>
          </a:ln>
        </p:spPr>
        <p:txBody>
          <a:bodyPr anchorCtr="0" anchor="t" bIns="0" lIns="36000" spcFirstLastPara="1" rIns="0" wrap="square" tIns="36000">
            <a:noAutofit/>
          </a:bodyPr>
          <a:lstStyle/>
          <a:p>
            <a:pPr indent="0" lvl="0" marL="0" rtl="0" algn="l">
              <a:spcBef>
                <a:spcPts val="0"/>
              </a:spcBef>
              <a:spcAft>
                <a:spcPts val="0"/>
              </a:spcAft>
              <a:buClr>
                <a:schemeClr val="dk2"/>
              </a:buClr>
              <a:buSzPts val="3200"/>
              <a:buFont typeface="Times New Roman"/>
              <a:buNone/>
            </a:pPr>
            <a:r>
              <a:rPr lang="fr"/>
              <a:t>Fonctions attendues sur l’u</a:t>
            </a:r>
            <a:r>
              <a:rPr lang="fr"/>
              <a:t>sine logicielle</a:t>
            </a:r>
            <a:endParaRPr/>
          </a:p>
        </p:txBody>
      </p:sp>
      <p:sp>
        <p:nvSpPr>
          <p:cNvPr id="763" name="Google Shape;763;p56"/>
          <p:cNvSpPr txBox="1"/>
          <p:nvPr/>
        </p:nvSpPr>
        <p:spPr>
          <a:xfrm>
            <a:off x="7098577" y="1065700"/>
            <a:ext cx="1632900" cy="36357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400" u="none" cap="none" strike="noStrike">
                <a:solidFill>
                  <a:schemeClr val="dk2"/>
                </a:solidFill>
                <a:latin typeface="Arial"/>
                <a:ea typeface="Arial"/>
                <a:cs typeface="Arial"/>
                <a:sym typeface="Arial"/>
              </a:rPr>
              <a:t>Exploitation</a:t>
            </a:r>
            <a:endParaRPr b="0" i="0" sz="1400" u="none" cap="none" strike="noStrike">
              <a:solidFill>
                <a:schemeClr val="dk2"/>
              </a:solidFill>
              <a:latin typeface="Arial"/>
              <a:ea typeface="Arial"/>
              <a:cs typeface="Arial"/>
              <a:sym typeface="Arial"/>
            </a:endParaRPr>
          </a:p>
        </p:txBody>
      </p:sp>
      <p:sp>
        <p:nvSpPr>
          <p:cNvPr id="764" name="Google Shape;764;p56"/>
          <p:cNvSpPr txBox="1"/>
          <p:nvPr/>
        </p:nvSpPr>
        <p:spPr>
          <a:xfrm>
            <a:off x="250825" y="1065700"/>
            <a:ext cx="1632900" cy="363420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400" u="none" cap="none" strike="noStrike">
                <a:solidFill>
                  <a:schemeClr val="dk2"/>
                </a:solidFill>
                <a:latin typeface="Arial"/>
                <a:ea typeface="Arial"/>
                <a:cs typeface="Arial"/>
                <a:sym typeface="Arial"/>
              </a:rPr>
              <a:t>Management</a:t>
            </a:r>
            <a:endParaRPr b="0" i="0" sz="1400" u="none" cap="none" strike="noStrike">
              <a:solidFill>
                <a:schemeClr val="dk2"/>
              </a:solidFill>
              <a:latin typeface="Arial"/>
              <a:ea typeface="Arial"/>
              <a:cs typeface="Arial"/>
              <a:sym typeface="Arial"/>
            </a:endParaRPr>
          </a:p>
        </p:txBody>
      </p:sp>
      <p:sp>
        <p:nvSpPr>
          <p:cNvPr id="765" name="Google Shape;765;p56"/>
          <p:cNvSpPr/>
          <p:nvPr/>
        </p:nvSpPr>
        <p:spPr>
          <a:xfrm>
            <a:off x="348935" y="1941982"/>
            <a:ext cx="1451700" cy="452700"/>
          </a:xfrm>
          <a:prstGeom prst="roundRect">
            <a:avLst>
              <a:gd fmla="val 0" name="adj"/>
            </a:avLst>
          </a:prstGeom>
          <a:solidFill>
            <a:srgbClr val="FFFFFF"/>
          </a:solidFill>
          <a:ln>
            <a:noFill/>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Gestionnaire de Release</a:t>
            </a:r>
            <a:endParaRPr b="0" i="0" sz="800" u="none" cap="none" strike="noStrike">
              <a:solidFill>
                <a:srgbClr val="000000"/>
              </a:solidFill>
              <a:latin typeface="Arial"/>
              <a:ea typeface="Arial"/>
              <a:cs typeface="Arial"/>
              <a:sym typeface="Arial"/>
            </a:endParaRPr>
          </a:p>
        </p:txBody>
      </p:sp>
      <p:sp>
        <p:nvSpPr>
          <p:cNvPr id="766" name="Google Shape;766;p56"/>
          <p:cNvSpPr txBox="1"/>
          <p:nvPr/>
        </p:nvSpPr>
        <p:spPr>
          <a:xfrm>
            <a:off x="1962766" y="1065700"/>
            <a:ext cx="1632900" cy="3635700"/>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400" u="none" cap="none" strike="noStrike">
                <a:solidFill>
                  <a:schemeClr val="dk2"/>
                </a:solidFill>
                <a:latin typeface="Arial"/>
                <a:ea typeface="Arial"/>
                <a:cs typeface="Arial"/>
                <a:sym typeface="Arial"/>
              </a:rPr>
              <a:t>Développement</a:t>
            </a:r>
            <a:endParaRPr b="0" i="0" sz="1400" u="none" cap="none" strike="noStrike">
              <a:solidFill>
                <a:schemeClr val="dk2"/>
              </a:solidFill>
              <a:latin typeface="Arial"/>
              <a:ea typeface="Arial"/>
              <a:cs typeface="Arial"/>
              <a:sym typeface="Arial"/>
            </a:endParaRPr>
          </a:p>
        </p:txBody>
      </p:sp>
      <p:sp>
        <p:nvSpPr>
          <p:cNvPr id="767" name="Google Shape;767;p56"/>
          <p:cNvSpPr txBox="1"/>
          <p:nvPr/>
        </p:nvSpPr>
        <p:spPr>
          <a:xfrm>
            <a:off x="3674701" y="1065709"/>
            <a:ext cx="1632900" cy="36357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400" u="none" cap="none" strike="noStrike">
                <a:solidFill>
                  <a:schemeClr val="dk2"/>
                </a:solidFill>
                <a:latin typeface="Arial"/>
                <a:ea typeface="Arial"/>
                <a:cs typeface="Arial"/>
                <a:sym typeface="Arial"/>
              </a:rPr>
              <a:t>Tests</a:t>
            </a:r>
            <a:endParaRPr b="0" i="0" sz="1400" u="none" cap="none" strike="noStrike">
              <a:solidFill>
                <a:schemeClr val="dk2"/>
              </a:solidFill>
              <a:latin typeface="Arial"/>
              <a:ea typeface="Arial"/>
              <a:cs typeface="Arial"/>
              <a:sym typeface="Arial"/>
            </a:endParaRPr>
          </a:p>
        </p:txBody>
      </p:sp>
      <p:sp>
        <p:nvSpPr>
          <p:cNvPr id="768" name="Google Shape;768;p56"/>
          <p:cNvSpPr/>
          <p:nvPr/>
        </p:nvSpPr>
        <p:spPr>
          <a:xfrm>
            <a:off x="3764725" y="1392425"/>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Tests unitaires automatisés </a:t>
            </a:r>
            <a:endParaRPr b="0" i="0" sz="800" u="none" cap="none" strike="noStrike">
              <a:solidFill>
                <a:srgbClr val="000000"/>
              </a:solidFill>
              <a:latin typeface="Arial"/>
              <a:ea typeface="Arial"/>
              <a:cs typeface="Arial"/>
              <a:sym typeface="Arial"/>
            </a:endParaRPr>
          </a:p>
        </p:txBody>
      </p:sp>
      <p:sp>
        <p:nvSpPr>
          <p:cNvPr id="769" name="Google Shape;769;p56"/>
          <p:cNvSpPr/>
          <p:nvPr/>
        </p:nvSpPr>
        <p:spPr>
          <a:xfrm>
            <a:off x="3764725" y="1677181"/>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Tests de </a:t>
            </a:r>
            <a:r>
              <a:rPr b="0" i="0" lang="fr" sz="800" u="none" cap="none" strike="noStrike">
                <a:solidFill>
                  <a:srgbClr val="000000"/>
                </a:solidFill>
                <a:latin typeface="Arial"/>
                <a:ea typeface="Arial"/>
                <a:cs typeface="Arial"/>
                <a:sym typeface="Arial"/>
              </a:rPr>
              <a:t>Qualité de code</a:t>
            </a:r>
            <a:endParaRPr b="0" i="0" sz="800" u="none" cap="none" strike="noStrike">
              <a:solidFill>
                <a:srgbClr val="000000"/>
              </a:solidFill>
              <a:latin typeface="Arial"/>
              <a:ea typeface="Arial"/>
              <a:cs typeface="Arial"/>
              <a:sym typeface="Arial"/>
            </a:endParaRPr>
          </a:p>
        </p:txBody>
      </p:sp>
      <p:sp>
        <p:nvSpPr>
          <p:cNvPr id="770" name="Google Shape;770;p56"/>
          <p:cNvSpPr/>
          <p:nvPr/>
        </p:nvSpPr>
        <p:spPr>
          <a:xfrm>
            <a:off x="3764725" y="1961938"/>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Partager le résultat d’un test </a:t>
            </a:r>
            <a:endParaRPr b="0" i="0" sz="800" u="none" cap="none" strike="noStrike">
              <a:solidFill>
                <a:srgbClr val="000000"/>
              </a:solidFill>
              <a:latin typeface="Arial"/>
              <a:ea typeface="Arial"/>
              <a:cs typeface="Arial"/>
              <a:sym typeface="Arial"/>
            </a:endParaRPr>
          </a:p>
        </p:txBody>
      </p:sp>
      <p:sp>
        <p:nvSpPr>
          <p:cNvPr id="771" name="Google Shape;771;p56"/>
          <p:cNvSpPr/>
          <p:nvPr/>
        </p:nvSpPr>
        <p:spPr>
          <a:xfrm>
            <a:off x="3764725" y="3496966"/>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800" u="none" cap="none" strike="noStrike">
                <a:solidFill>
                  <a:srgbClr val="000000"/>
                </a:solidFill>
                <a:latin typeface="Arial"/>
                <a:ea typeface="Arial"/>
                <a:cs typeface="Arial"/>
                <a:sym typeface="Arial"/>
              </a:rPr>
              <a:t>Référentiel de tests</a:t>
            </a:r>
            <a:endParaRPr b="0" i="0" sz="800" u="none" cap="none" strike="noStrike">
              <a:solidFill>
                <a:srgbClr val="000000"/>
              </a:solidFill>
              <a:latin typeface="Arial"/>
              <a:ea typeface="Arial"/>
              <a:cs typeface="Arial"/>
              <a:sym typeface="Arial"/>
            </a:endParaRPr>
          </a:p>
        </p:txBody>
      </p:sp>
      <p:sp>
        <p:nvSpPr>
          <p:cNvPr id="772" name="Google Shape;772;p56"/>
          <p:cNvSpPr/>
          <p:nvPr/>
        </p:nvSpPr>
        <p:spPr>
          <a:xfrm>
            <a:off x="3764725" y="2531451"/>
            <a:ext cx="1451700" cy="352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Tests Fonctionnels automatisés</a:t>
            </a:r>
            <a:endParaRPr sz="800"/>
          </a:p>
        </p:txBody>
      </p:sp>
      <p:sp>
        <p:nvSpPr>
          <p:cNvPr id="773" name="Google Shape;773;p56"/>
          <p:cNvSpPr/>
          <p:nvPr/>
        </p:nvSpPr>
        <p:spPr>
          <a:xfrm>
            <a:off x="3764725" y="2246694"/>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Tests de </a:t>
            </a:r>
            <a:r>
              <a:rPr b="0" i="0" lang="fr" sz="800" u="none" cap="none" strike="noStrike">
                <a:solidFill>
                  <a:srgbClr val="000000"/>
                </a:solidFill>
                <a:latin typeface="Arial"/>
                <a:ea typeface="Arial"/>
                <a:cs typeface="Arial"/>
                <a:sym typeface="Arial"/>
              </a:rPr>
              <a:t>Sécurité du code</a:t>
            </a:r>
            <a:endParaRPr b="0" i="0" sz="800" u="none" cap="none" strike="noStrike">
              <a:solidFill>
                <a:srgbClr val="000000"/>
              </a:solidFill>
              <a:latin typeface="Arial"/>
              <a:ea typeface="Arial"/>
              <a:cs typeface="Arial"/>
              <a:sym typeface="Arial"/>
            </a:endParaRPr>
          </a:p>
        </p:txBody>
      </p:sp>
      <p:sp>
        <p:nvSpPr>
          <p:cNvPr id="774" name="Google Shape;774;p56"/>
          <p:cNvSpPr/>
          <p:nvPr/>
        </p:nvSpPr>
        <p:spPr>
          <a:xfrm>
            <a:off x="3764725" y="4066479"/>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Test des patterns d’architecture</a:t>
            </a:r>
            <a:endParaRPr b="0" i="0" sz="800" u="none" cap="none" strike="noStrike">
              <a:solidFill>
                <a:srgbClr val="000000"/>
              </a:solidFill>
              <a:latin typeface="Arial"/>
              <a:ea typeface="Arial"/>
              <a:cs typeface="Arial"/>
              <a:sym typeface="Arial"/>
            </a:endParaRPr>
          </a:p>
        </p:txBody>
      </p:sp>
      <p:sp>
        <p:nvSpPr>
          <p:cNvPr id="775" name="Google Shape;775;p56"/>
          <p:cNvSpPr/>
          <p:nvPr/>
        </p:nvSpPr>
        <p:spPr>
          <a:xfrm>
            <a:off x="3765313" y="2927452"/>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Tests de </a:t>
            </a:r>
            <a:r>
              <a:rPr b="0" i="0" lang="fr" sz="800" u="none" cap="none" strike="noStrike">
                <a:solidFill>
                  <a:srgbClr val="000000"/>
                </a:solidFill>
                <a:latin typeface="Arial"/>
                <a:ea typeface="Arial"/>
                <a:cs typeface="Arial"/>
                <a:sym typeface="Arial"/>
              </a:rPr>
              <a:t>Performance</a:t>
            </a:r>
            <a:endParaRPr b="0" i="0" sz="800" u="none" cap="none" strike="noStrike">
              <a:solidFill>
                <a:srgbClr val="000000"/>
              </a:solidFill>
              <a:latin typeface="Arial"/>
              <a:ea typeface="Arial"/>
              <a:cs typeface="Arial"/>
              <a:sym typeface="Arial"/>
            </a:endParaRPr>
          </a:p>
        </p:txBody>
      </p:sp>
      <p:sp>
        <p:nvSpPr>
          <p:cNvPr id="776" name="Google Shape;776;p56"/>
          <p:cNvSpPr/>
          <p:nvPr/>
        </p:nvSpPr>
        <p:spPr>
          <a:xfrm>
            <a:off x="348935" y="1392402"/>
            <a:ext cx="1451700" cy="452700"/>
          </a:xfrm>
          <a:prstGeom prst="roundRect">
            <a:avLst>
              <a:gd fmla="val 0" name="adj"/>
            </a:avLst>
          </a:prstGeom>
          <a:solidFill>
            <a:srgbClr val="FFFFFF"/>
          </a:solidFill>
          <a:ln>
            <a:noFill/>
          </a:ln>
        </p:spPr>
        <p:txBody>
          <a:bodyPr anchorCtr="0" anchor="ctr" bIns="45700" lIns="36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Ticketing - suivi projet</a:t>
            </a:r>
            <a:endParaRPr sz="8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Gestion du Backlog</a:t>
            </a:r>
            <a:endParaRPr b="0" i="0" sz="800" u="none" cap="none" strike="noStrike">
              <a:solidFill>
                <a:srgbClr val="000000"/>
              </a:solidFill>
              <a:latin typeface="Arial"/>
              <a:ea typeface="Arial"/>
              <a:cs typeface="Arial"/>
              <a:sym typeface="Arial"/>
            </a:endParaRPr>
          </a:p>
        </p:txBody>
      </p:sp>
      <p:sp>
        <p:nvSpPr>
          <p:cNvPr id="777" name="Google Shape;777;p56"/>
          <p:cNvSpPr/>
          <p:nvPr/>
        </p:nvSpPr>
        <p:spPr>
          <a:xfrm>
            <a:off x="5472600" y="1392401"/>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D</a:t>
            </a:r>
            <a:r>
              <a:rPr lang="fr" sz="800">
                <a:solidFill>
                  <a:schemeClr val="dk2"/>
                </a:solidFill>
              </a:rPr>
              <a:t>éployer automatiquement l’application</a:t>
            </a:r>
            <a:endParaRPr sz="800"/>
          </a:p>
        </p:txBody>
      </p:sp>
      <p:sp>
        <p:nvSpPr>
          <p:cNvPr id="778" name="Google Shape;778;p56"/>
          <p:cNvSpPr/>
          <p:nvPr/>
        </p:nvSpPr>
        <p:spPr>
          <a:xfrm>
            <a:off x="5472600" y="1981690"/>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D</a:t>
            </a:r>
            <a:r>
              <a:rPr lang="fr" sz="800">
                <a:solidFill>
                  <a:schemeClr val="dk2"/>
                </a:solidFill>
              </a:rPr>
              <a:t>éployer automatiquement l’infrastructure</a:t>
            </a:r>
            <a:endParaRPr sz="800"/>
          </a:p>
        </p:txBody>
      </p:sp>
      <p:sp>
        <p:nvSpPr>
          <p:cNvPr id="779" name="Google Shape;779;p56"/>
          <p:cNvSpPr/>
          <p:nvPr/>
        </p:nvSpPr>
        <p:spPr>
          <a:xfrm>
            <a:off x="348935" y="2491561"/>
            <a:ext cx="1451700" cy="452700"/>
          </a:xfrm>
          <a:prstGeom prst="roundRect">
            <a:avLst>
              <a:gd fmla="val 0" name="adj"/>
            </a:avLst>
          </a:prstGeom>
          <a:solidFill>
            <a:srgbClr val="FFFFFF"/>
          </a:solidFill>
          <a:ln>
            <a:noFill/>
          </a:ln>
        </p:spPr>
        <p:txBody>
          <a:bodyPr anchorCtr="0" anchor="ctr" bIns="45700" lIns="36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T</a:t>
            </a:r>
            <a:r>
              <a:rPr lang="fr" sz="800">
                <a:solidFill>
                  <a:schemeClr val="dk2"/>
                </a:solidFill>
              </a:rPr>
              <a:t>raçabilité centralisée des évolutions</a:t>
            </a:r>
            <a:endParaRPr sz="800"/>
          </a:p>
        </p:txBody>
      </p:sp>
      <p:sp>
        <p:nvSpPr>
          <p:cNvPr id="780" name="Google Shape;780;p56"/>
          <p:cNvSpPr/>
          <p:nvPr/>
        </p:nvSpPr>
        <p:spPr>
          <a:xfrm>
            <a:off x="7180494" y="1745928"/>
            <a:ext cx="1451700" cy="469200"/>
          </a:xfrm>
          <a:prstGeom prst="roundRect">
            <a:avLst>
              <a:gd fmla="val 0" name="adj"/>
            </a:avLst>
          </a:prstGeom>
          <a:solidFill>
            <a:schemeClr val="lt2"/>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1000">
                <a:solidFill>
                  <a:schemeClr val="dk2"/>
                </a:solidFill>
              </a:rPr>
              <a:t>Visibilité sur le </a:t>
            </a:r>
            <a:r>
              <a:rPr lang="fr" sz="1000">
                <a:solidFill>
                  <a:schemeClr val="dk2"/>
                </a:solidFill>
              </a:rPr>
              <a:t>monitoring des logs applicatifs</a:t>
            </a:r>
            <a:endParaRPr sz="1000"/>
          </a:p>
        </p:txBody>
      </p:sp>
      <p:sp>
        <p:nvSpPr>
          <p:cNvPr id="781" name="Google Shape;781;p56"/>
          <p:cNvSpPr/>
          <p:nvPr/>
        </p:nvSpPr>
        <p:spPr>
          <a:xfrm>
            <a:off x="7180494" y="2289494"/>
            <a:ext cx="1451700" cy="469200"/>
          </a:xfrm>
          <a:prstGeom prst="roundRect">
            <a:avLst>
              <a:gd fmla="val 0" name="adj"/>
            </a:avLst>
          </a:prstGeom>
          <a:solidFill>
            <a:schemeClr val="lt2"/>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1000">
                <a:solidFill>
                  <a:schemeClr val="dk2"/>
                </a:solidFill>
              </a:rPr>
              <a:t>Visibilité sur le monitoring de l’infra</a:t>
            </a:r>
            <a:endParaRPr b="0" i="0" sz="1000" u="none" cap="none" strike="noStrike">
              <a:solidFill>
                <a:srgbClr val="000000"/>
              </a:solidFill>
              <a:latin typeface="Arial"/>
              <a:ea typeface="Arial"/>
              <a:cs typeface="Arial"/>
              <a:sym typeface="Arial"/>
            </a:endParaRPr>
          </a:p>
        </p:txBody>
      </p:sp>
      <p:sp>
        <p:nvSpPr>
          <p:cNvPr id="782" name="Google Shape;782;p56"/>
          <p:cNvSpPr/>
          <p:nvPr/>
        </p:nvSpPr>
        <p:spPr>
          <a:xfrm>
            <a:off x="2053450" y="1392401"/>
            <a:ext cx="1451700" cy="365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800" u="none" cap="none" strike="noStrike">
                <a:solidFill>
                  <a:srgbClr val="000000"/>
                </a:solidFill>
                <a:latin typeface="Arial"/>
                <a:ea typeface="Arial"/>
                <a:cs typeface="Arial"/>
                <a:sym typeface="Arial"/>
              </a:rPr>
              <a:t>IDE</a:t>
            </a:r>
            <a:endParaRPr b="0" i="0" sz="800" u="none" cap="none" strike="noStrike">
              <a:solidFill>
                <a:srgbClr val="000000"/>
              </a:solidFill>
              <a:latin typeface="Arial"/>
              <a:ea typeface="Arial"/>
              <a:cs typeface="Arial"/>
              <a:sym typeface="Arial"/>
            </a:endParaRPr>
          </a:p>
        </p:txBody>
      </p:sp>
      <p:sp>
        <p:nvSpPr>
          <p:cNvPr id="783" name="Google Shape;783;p56"/>
          <p:cNvSpPr/>
          <p:nvPr/>
        </p:nvSpPr>
        <p:spPr>
          <a:xfrm>
            <a:off x="2053450" y="2202515"/>
            <a:ext cx="1451700" cy="365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800" u="none" cap="none" strike="noStrike">
                <a:solidFill>
                  <a:srgbClr val="000000"/>
                </a:solidFill>
                <a:latin typeface="Arial"/>
                <a:ea typeface="Arial"/>
                <a:cs typeface="Arial"/>
                <a:sym typeface="Arial"/>
              </a:rPr>
              <a:t>Revue de code</a:t>
            </a:r>
            <a:endParaRPr b="0" i="0" sz="800" u="none" cap="none" strike="noStrike">
              <a:solidFill>
                <a:srgbClr val="000000"/>
              </a:solidFill>
              <a:latin typeface="Arial"/>
              <a:ea typeface="Arial"/>
              <a:cs typeface="Arial"/>
              <a:sym typeface="Arial"/>
            </a:endParaRPr>
          </a:p>
        </p:txBody>
      </p:sp>
      <p:sp>
        <p:nvSpPr>
          <p:cNvPr id="784" name="Google Shape;784;p56"/>
          <p:cNvSpPr/>
          <p:nvPr/>
        </p:nvSpPr>
        <p:spPr>
          <a:xfrm>
            <a:off x="2053450" y="4227800"/>
            <a:ext cx="1451700" cy="365100"/>
          </a:xfrm>
          <a:prstGeom prst="roundRect">
            <a:avLst>
              <a:gd fmla="val 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Repository d’a</a:t>
            </a:r>
            <a:r>
              <a:rPr b="0" i="0" lang="fr" sz="800" u="none" cap="none" strike="noStrike">
                <a:solidFill>
                  <a:srgbClr val="000000"/>
                </a:solidFill>
                <a:latin typeface="Arial"/>
                <a:ea typeface="Arial"/>
                <a:cs typeface="Arial"/>
                <a:sym typeface="Arial"/>
              </a:rPr>
              <a:t>rtefacts</a:t>
            </a:r>
            <a:endParaRPr b="0" i="0" sz="800" u="none" cap="none" strike="noStrike">
              <a:solidFill>
                <a:srgbClr val="000000"/>
              </a:solidFill>
              <a:latin typeface="Arial"/>
              <a:ea typeface="Arial"/>
              <a:cs typeface="Arial"/>
              <a:sym typeface="Arial"/>
            </a:endParaRPr>
          </a:p>
        </p:txBody>
      </p:sp>
      <p:sp>
        <p:nvSpPr>
          <p:cNvPr id="785" name="Google Shape;785;p56"/>
          <p:cNvSpPr/>
          <p:nvPr/>
        </p:nvSpPr>
        <p:spPr>
          <a:xfrm>
            <a:off x="2053450" y="3417686"/>
            <a:ext cx="1451700" cy="365100"/>
          </a:xfrm>
          <a:prstGeom prst="roundRect">
            <a:avLst>
              <a:gd fmla="val 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Orchestrer des activités et outils au sein d’une chaîne.</a:t>
            </a:r>
            <a:endParaRPr b="0" i="0" sz="800" u="none" cap="none" strike="noStrike">
              <a:solidFill>
                <a:srgbClr val="000000"/>
              </a:solidFill>
              <a:latin typeface="Arial"/>
              <a:ea typeface="Arial"/>
              <a:cs typeface="Arial"/>
              <a:sym typeface="Arial"/>
            </a:endParaRPr>
          </a:p>
        </p:txBody>
      </p:sp>
      <p:sp>
        <p:nvSpPr>
          <p:cNvPr id="786" name="Google Shape;786;p56"/>
          <p:cNvSpPr/>
          <p:nvPr/>
        </p:nvSpPr>
        <p:spPr>
          <a:xfrm>
            <a:off x="3764725" y="3781722"/>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chemeClr val="dk2"/>
              </a:buClr>
              <a:buSzPts val="1100"/>
              <a:buFont typeface="Arial"/>
              <a:buNone/>
            </a:pPr>
            <a:r>
              <a:rPr lang="fr" sz="800"/>
              <a:t>Anonymisation des bases de recettes</a:t>
            </a:r>
            <a:endParaRPr sz="800"/>
          </a:p>
        </p:txBody>
      </p:sp>
      <p:sp>
        <p:nvSpPr>
          <p:cNvPr id="787" name="Google Shape;787;p56"/>
          <p:cNvSpPr/>
          <p:nvPr/>
        </p:nvSpPr>
        <p:spPr>
          <a:xfrm>
            <a:off x="348947" y="3590715"/>
            <a:ext cx="1451700" cy="4527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Centralisation de la documentation : interfaces, CI/CD, carto.</a:t>
            </a:r>
            <a:endParaRPr b="0" i="0" sz="800" u="none" cap="none" strike="noStrike">
              <a:solidFill>
                <a:srgbClr val="000000"/>
              </a:solidFill>
              <a:latin typeface="Arial"/>
              <a:ea typeface="Arial"/>
              <a:cs typeface="Arial"/>
              <a:sym typeface="Arial"/>
            </a:endParaRPr>
          </a:p>
        </p:txBody>
      </p:sp>
      <p:sp>
        <p:nvSpPr>
          <p:cNvPr id="788" name="Google Shape;788;p56"/>
          <p:cNvSpPr/>
          <p:nvPr/>
        </p:nvSpPr>
        <p:spPr>
          <a:xfrm>
            <a:off x="5472600" y="1687046"/>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D</a:t>
            </a:r>
            <a:r>
              <a:rPr lang="fr" sz="800">
                <a:solidFill>
                  <a:schemeClr val="dk2"/>
                </a:solidFill>
              </a:rPr>
              <a:t>éployer automatiquement les middlewares</a:t>
            </a:r>
            <a:endParaRPr sz="800"/>
          </a:p>
        </p:txBody>
      </p:sp>
      <p:sp>
        <p:nvSpPr>
          <p:cNvPr id="789" name="Google Shape;789;p56"/>
          <p:cNvSpPr/>
          <p:nvPr/>
        </p:nvSpPr>
        <p:spPr>
          <a:xfrm>
            <a:off x="7180494" y="2833060"/>
            <a:ext cx="1451700" cy="469200"/>
          </a:xfrm>
          <a:prstGeom prst="roundRect">
            <a:avLst>
              <a:gd fmla="val 0" name="adj"/>
            </a:avLst>
          </a:prstGeom>
          <a:solidFill>
            <a:schemeClr val="lt2"/>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1000">
                <a:solidFill>
                  <a:schemeClr val="dk2"/>
                </a:solidFill>
              </a:rPr>
              <a:t>S</a:t>
            </a:r>
            <a:r>
              <a:rPr lang="fr" sz="1000">
                <a:solidFill>
                  <a:schemeClr val="dk2"/>
                </a:solidFill>
              </a:rPr>
              <a:t>calabilité de l’env. de l’application</a:t>
            </a:r>
            <a:endParaRPr sz="1000"/>
          </a:p>
        </p:txBody>
      </p:sp>
      <p:sp>
        <p:nvSpPr>
          <p:cNvPr id="790" name="Google Shape;790;p56"/>
          <p:cNvSpPr/>
          <p:nvPr/>
        </p:nvSpPr>
        <p:spPr>
          <a:xfrm>
            <a:off x="5477238" y="2570965"/>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800" u="none" cap="none" strike="noStrike">
                <a:solidFill>
                  <a:srgbClr val="000000"/>
                </a:solidFill>
                <a:latin typeface="Arial"/>
                <a:ea typeface="Arial"/>
                <a:cs typeface="Arial"/>
                <a:sym typeface="Arial"/>
              </a:rPr>
              <a:t>Inscription à la </a:t>
            </a:r>
            <a:r>
              <a:rPr lang="fr" sz="800"/>
              <a:t>Supervision</a:t>
            </a:r>
            <a:endParaRPr b="0" i="0" sz="800" u="none" cap="none" strike="noStrike">
              <a:solidFill>
                <a:srgbClr val="000000"/>
              </a:solidFill>
              <a:latin typeface="Arial"/>
              <a:ea typeface="Arial"/>
              <a:cs typeface="Arial"/>
              <a:sym typeface="Arial"/>
            </a:endParaRPr>
          </a:p>
        </p:txBody>
      </p:sp>
      <p:sp>
        <p:nvSpPr>
          <p:cNvPr id="791" name="Google Shape;791;p56"/>
          <p:cNvSpPr/>
          <p:nvPr/>
        </p:nvSpPr>
        <p:spPr>
          <a:xfrm>
            <a:off x="5472600" y="2276335"/>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800" u="none" cap="none" strike="noStrike">
                <a:solidFill>
                  <a:srgbClr val="000000"/>
                </a:solidFill>
                <a:latin typeface="Arial"/>
                <a:ea typeface="Arial"/>
                <a:cs typeface="Arial"/>
                <a:sym typeface="Arial"/>
              </a:rPr>
              <a:t>Dép</a:t>
            </a:r>
            <a:r>
              <a:rPr lang="fr" sz="800"/>
              <a:t>loyer la</a:t>
            </a:r>
            <a:r>
              <a:rPr b="0" i="0" lang="fr" sz="800" u="none" cap="none" strike="noStrike">
                <a:solidFill>
                  <a:srgbClr val="000000"/>
                </a:solidFill>
                <a:latin typeface="Arial"/>
                <a:ea typeface="Arial"/>
                <a:cs typeface="Arial"/>
                <a:sym typeface="Arial"/>
              </a:rPr>
              <a:t> BDD</a:t>
            </a:r>
            <a:endParaRPr b="0" i="0" sz="800" u="none" cap="none" strike="noStrike">
              <a:solidFill>
                <a:srgbClr val="000000"/>
              </a:solidFill>
              <a:latin typeface="Arial"/>
              <a:ea typeface="Arial"/>
              <a:cs typeface="Arial"/>
              <a:sym typeface="Arial"/>
            </a:endParaRPr>
          </a:p>
        </p:txBody>
      </p:sp>
      <p:sp>
        <p:nvSpPr>
          <p:cNvPr id="792" name="Google Shape;792;p56"/>
          <p:cNvSpPr/>
          <p:nvPr/>
        </p:nvSpPr>
        <p:spPr>
          <a:xfrm>
            <a:off x="7180494" y="3376626"/>
            <a:ext cx="1451700" cy="469200"/>
          </a:xfrm>
          <a:prstGeom prst="roundRect">
            <a:avLst>
              <a:gd fmla="val 0" name="adj"/>
            </a:avLst>
          </a:prstGeom>
          <a:solidFill>
            <a:schemeClr val="lt2"/>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chemeClr val="dk2"/>
              </a:buClr>
              <a:buSzPts val="1100"/>
              <a:buFont typeface="Arial"/>
              <a:buNone/>
            </a:pPr>
            <a:r>
              <a:rPr lang="fr" sz="1000"/>
              <a:t>Assurer la disponibilité des applis</a:t>
            </a:r>
            <a:endParaRPr sz="1000"/>
          </a:p>
        </p:txBody>
      </p:sp>
      <p:sp>
        <p:nvSpPr>
          <p:cNvPr id="793" name="Google Shape;793;p56"/>
          <p:cNvSpPr/>
          <p:nvPr/>
        </p:nvSpPr>
        <p:spPr>
          <a:xfrm>
            <a:off x="2053450" y="3012629"/>
            <a:ext cx="1451700" cy="3651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Orchestrer le lancement des builds de livrables automatisés (lié à PR)</a:t>
            </a:r>
            <a:endParaRPr b="0" i="0" sz="800" u="none" cap="none" strike="noStrike">
              <a:solidFill>
                <a:srgbClr val="000000"/>
              </a:solidFill>
              <a:latin typeface="Arial"/>
              <a:ea typeface="Arial"/>
              <a:cs typeface="Arial"/>
              <a:sym typeface="Arial"/>
            </a:endParaRPr>
          </a:p>
        </p:txBody>
      </p:sp>
      <p:sp>
        <p:nvSpPr>
          <p:cNvPr id="794" name="Google Shape;794;p56"/>
          <p:cNvSpPr/>
          <p:nvPr/>
        </p:nvSpPr>
        <p:spPr>
          <a:xfrm>
            <a:off x="2053450" y="1797458"/>
            <a:ext cx="1451700" cy="365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Gest. de sources: partage, tag et version</a:t>
            </a:r>
            <a:endParaRPr b="0" i="0" sz="800" u="none" cap="none" strike="noStrike">
              <a:solidFill>
                <a:srgbClr val="000000"/>
              </a:solidFill>
              <a:latin typeface="Arial"/>
              <a:ea typeface="Arial"/>
              <a:cs typeface="Arial"/>
              <a:sym typeface="Arial"/>
            </a:endParaRPr>
          </a:p>
        </p:txBody>
      </p:sp>
      <p:sp>
        <p:nvSpPr>
          <p:cNvPr id="795" name="Google Shape;795;p56"/>
          <p:cNvSpPr/>
          <p:nvPr/>
        </p:nvSpPr>
        <p:spPr>
          <a:xfrm>
            <a:off x="3764725" y="3212209"/>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T</a:t>
            </a:r>
            <a:r>
              <a:rPr lang="fr" sz="800">
                <a:solidFill>
                  <a:schemeClr val="dk2"/>
                </a:solidFill>
              </a:rPr>
              <a:t>ests de non régression</a:t>
            </a:r>
            <a:endParaRPr b="0" i="0" sz="800" u="none" cap="none" strike="noStrike">
              <a:solidFill>
                <a:srgbClr val="000000"/>
              </a:solidFill>
              <a:latin typeface="Arial"/>
              <a:ea typeface="Arial"/>
              <a:cs typeface="Arial"/>
              <a:sym typeface="Arial"/>
            </a:endParaRPr>
          </a:p>
        </p:txBody>
      </p:sp>
      <p:sp>
        <p:nvSpPr>
          <p:cNvPr id="796" name="Google Shape;796;p56"/>
          <p:cNvSpPr/>
          <p:nvPr/>
        </p:nvSpPr>
        <p:spPr>
          <a:xfrm>
            <a:off x="341500" y="4140294"/>
            <a:ext cx="1451700" cy="4527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chemeClr val="dk2"/>
              </a:buClr>
              <a:buSzPts val="1100"/>
              <a:buFont typeface="Arial"/>
              <a:buNone/>
            </a:pPr>
            <a:r>
              <a:rPr lang="fr" sz="800"/>
              <a:t>Dashboard d’utilisation de l’usine</a:t>
            </a:r>
            <a:endParaRPr sz="800"/>
          </a:p>
        </p:txBody>
      </p:sp>
      <p:sp>
        <p:nvSpPr>
          <p:cNvPr id="797" name="Google Shape;797;p56"/>
          <p:cNvSpPr/>
          <p:nvPr/>
        </p:nvSpPr>
        <p:spPr>
          <a:xfrm>
            <a:off x="342200" y="3041140"/>
            <a:ext cx="1451700" cy="452700"/>
          </a:xfrm>
          <a:prstGeom prst="roundRect">
            <a:avLst>
              <a:gd fmla="val 0" name="adj"/>
            </a:avLst>
          </a:prstGeom>
          <a:solidFill>
            <a:srgbClr val="FFFFFF"/>
          </a:solidFill>
          <a:ln>
            <a:noFill/>
          </a:ln>
        </p:spPr>
        <p:txBody>
          <a:bodyPr anchorCtr="0" anchor="ctr" bIns="45700" lIns="36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E</a:t>
            </a:r>
            <a:r>
              <a:rPr lang="fr" sz="800">
                <a:solidFill>
                  <a:schemeClr val="dk2"/>
                </a:solidFill>
              </a:rPr>
              <a:t>xpression des besoins</a:t>
            </a:r>
            <a:endParaRPr sz="800"/>
          </a:p>
        </p:txBody>
      </p:sp>
      <p:sp>
        <p:nvSpPr>
          <p:cNvPr id="798" name="Google Shape;798;p56"/>
          <p:cNvSpPr/>
          <p:nvPr/>
        </p:nvSpPr>
        <p:spPr>
          <a:xfrm>
            <a:off x="2053450" y="2607572"/>
            <a:ext cx="1451700" cy="365100"/>
          </a:xfrm>
          <a:prstGeom prst="roundRect">
            <a:avLst>
              <a:gd fmla="val 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Modélisation de la conception logicielle</a:t>
            </a:r>
            <a:endParaRPr b="0" i="0" sz="800" u="none" cap="none" strike="noStrike">
              <a:solidFill>
                <a:srgbClr val="000000"/>
              </a:solidFill>
              <a:latin typeface="Arial"/>
              <a:ea typeface="Arial"/>
              <a:cs typeface="Arial"/>
              <a:sym typeface="Arial"/>
            </a:endParaRPr>
          </a:p>
        </p:txBody>
      </p:sp>
      <p:sp>
        <p:nvSpPr>
          <p:cNvPr id="799" name="Google Shape;799;p56"/>
          <p:cNvSpPr/>
          <p:nvPr/>
        </p:nvSpPr>
        <p:spPr>
          <a:xfrm>
            <a:off x="2053450" y="3822743"/>
            <a:ext cx="1451700" cy="365100"/>
          </a:xfrm>
          <a:prstGeom prst="roundRect">
            <a:avLst>
              <a:gd fmla="val 0"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Arial"/>
              <a:buNone/>
            </a:pPr>
            <a:r>
              <a:rPr lang="fr" sz="800"/>
              <a:t>Scalabilité de l’usine logicielle</a:t>
            </a:r>
            <a:endParaRPr sz="800"/>
          </a:p>
        </p:txBody>
      </p:sp>
      <p:sp>
        <p:nvSpPr>
          <p:cNvPr id="800" name="Google Shape;800;p56"/>
          <p:cNvSpPr/>
          <p:nvPr/>
        </p:nvSpPr>
        <p:spPr>
          <a:xfrm>
            <a:off x="3764725" y="4351235"/>
            <a:ext cx="1451700" cy="2418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Tests de charge, sauvegarde, load balancing</a:t>
            </a:r>
            <a:endParaRPr b="0" i="0" sz="800" u="none" cap="none" strike="noStrike">
              <a:solidFill>
                <a:srgbClr val="000000"/>
              </a:solidFill>
              <a:latin typeface="Arial"/>
              <a:ea typeface="Arial"/>
              <a:cs typeface="Arial"/>
              <a:sym typeface="Arial"/>
            </a:endParaRPr>
          </a:p>
        </p:txBody>
      </p:sp>
      <p:sp>
        <p:nvSpPr>
          <p:cNvPr id="801" name="Google Shape;801;p56"/>
          <p:cNvSpPr/>
          <p:nvPr/>
        </p:nvSpPr>
        <p:spPr>
          <a:xfrm>
            <a:off x="5477238" y="2865599"/>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800" u="none" cap="none" strike="noStrike">
                <a:solidFill>
                  <a:srgbClr val="000000"/>
                </a:solidFill>
                <a:latin typeface="Arial"/>
                <a:ea typeface="Arial"/>
                <a:cs typeface="Arial"/>
                <a:sym typeface="Arial"/>
              </a:rPr>
              <a:t>Inscription au </a:t>
            </a:r>
            <a:r>
              <a:rPr lang="fr" sz="800"/>
              <a:t>Load-Balancer</a:t>
            </a:r>
            <a:endParaRPr b="0" i="0" sz="800" u="none" cap="none" strike="noStrike">
              <a:solidFill>
                <a:srgbClr val="000000"/>
              </a:solidFill>
              <a:latin typeface="Arial"/>
              <a:ea typeface="Arial"/>
              <a:cs typeface="Arial"/>
              <a:sym typeface="Arial"/>
            </a:endParaRPr>
          </a:p>
        </p:txBody>
      </p:sp>
      <p:sp>
        <p:nvSpPr>
          <p:cNvPr id="802" name="Google Shape;802;p56"/>
          <p:cNvSpPr/>
          <p:nvPr/>
        </p:nvSpPr>
        <p:spPr>
          <a:xfrm>
            <a:off x="5477225" y="3454873"/>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Ouverture de flux</a:t>
            </a:r>
            <a:endParaRPr b="0" i="0" sz="800" u="none" cap="none" strike="noStrike">
              <a:solidFill>
                <a:srgbClr val="000000"/>
              </a:solidFill>
              <a:latin typeface="Arial"/>
              <a:ea typeface="Arial"/>
              <a:cs typeface="Arial"/>
              <a:sym typeface="Arial"/>
            </a:endParaRPr>
          </a:p>
        </p:txBody>
      </p:sp>
      <p:sp>
        <p:nvSpPr>
          <p:cNvPr id="803" name="Google Shape;803;p56"/>
          <p:cNvSpPr/>
          <p:nvPr/>
        </p:nvSpPr>
        <p:spPr>
          <a:xfrm>
            <a:off x="5477250" y="3749508"/>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Inscription CMBD</a:t>
            </a:r>
            <a:endParaRPr b="0" i="0" sz="800" u="none" cap="none" strike="noStrike">
              <a:solidFill>
                <a:srgbClr val="000000"/>
              </a:solidFill>
              <a:latin typeface="Arial"/>
              <a:ea typeface="Arial"/>
              <a:cs typeface="Arial"/>
              <a:sym typeface="Arial"/>
            </a:endParaRPr>
          </a:p>
        </p:txBody>
      </p:sp>
      <p:sp>
        <p:nvSpPr>
          <p:cNvPr id="804" name="Google Shape;804;p56"/>
          <p:cNvSpPr/>
          <p:nvPr/>
        </p:nvSpPr>
        <p:spPr>
          <a:xfrm>
            <a:off x="5477238" y="4044149"/>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Inscription Change</a:t>
            </a:r>
            <a:endParaRPr b="0" i="0" sz="800" u="none" cap="none" strike="noStrike">
              <a:solidFill>
                <a:srgbClr val="000000"/>
              </a:solidFill>
              <a:latin typeface="Arial"/>
              <a:ea typeface="Arial"/>
              <a:cs typeface="Arial"/>
              <a:sym typeface="Arial"/>
            </a:endParaRPr>
          </a:p>
        </p:txBody>
      </p:sp>
      <p:sp>
        <p:nvSpPr>
          <p:cNvPr id="805" name="Google Shape;805;p56"/>
          <p:cNvSpPr txBox="1"/>
          <p:nvPr/>
        </p:nvSpPr>
        <p:spPr>
          <a:xfrm>
            <a:off x="250825" y="4803494"/>
            <a:ext cx="6768600" cy="27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100">
                <a:solidFill>
                  <a:schemeClr val="dk2"/>
                </a:solidFill>
              </a:rPr>
              <a:t>C</a:t>
            </a:r>
            <a:r>
              <a:rPr lang="fr" sz="1100">
                <a:solidFill>
                  <a:schemeClr val="dk2"/>
                </a:solidFill>
              </a:rPr>
              <a:t>onstruire et visualiser mes métriques d’usage et de santé applicative dans un tableau de bord</a:t>
            </a:r>
            <a:endParaRPr/>
          </a:p>
        </p:txBody>
      </p:sp>
      <p:sp>
        <p:nvSpPr>
          <p:cNvPr id="806" name="Google Shape;806;p56"/>
          <p:cNvSpPr/>
          <p:nvPr/>
        </p:nvSpPr>
        <p:spPr>
          <a:xfrm rot="5400000">
            <a:off x="7823375" y="3950716"/>
            <a:ext cx="183300" cy="1656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txBox="1"/>
          <p:nvPr/>
        </p:nvSpPr>
        <p:spPr>
          <a:xfrm>
            <a:off x="7087025" y="4840621"/>
            <a:ext cx="1656000" cy="20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Fonctions</a:t>
            </a:r>
            <a:r>
              <a:rPr lang="fr" sz="800">
                <a:solidFill>
                  <a:schemeClr val="dk2"/>
                </a:solidFill>
              </a:rPr>
              <a:t> à consommer mais hors scope </a:t>
            </a:r>
            <a:r>
              <a:rPr lang="fr" sz="800">
                <a:solidFill>
                  <a:schemeClr val="dk2"/>
                </a:solidFill>
              </a:rPr>
              <a:t>Usine</a:t>
            </a:r>
            <a:r>
              <a:rPr lang="fr" sz="800">
                <a:solidFill>
                  <a:schemeClr val="dk2"/>
                </a:solidFill>
              </a:rPr>
              <a:t> Logicielle</a:t>
            </a:r>
            <a:endParaRPr sz="800">
              <a:solidFill>
                <a:schemeClr val="dk2"/>
              </a:solidFill>
            </a:endParaRPr>
          </a:p>
        </p:txBody>
      </p:sp>
      <p:sp>
        <p:nvSpPr>
          <p:cNvPr id="808" name="Google Shape;808;p56"/>
          <p:cNvSpPr/>
          <p:nvPr/>
        </p:nvSpPr>
        <p:spPr>
          <a:xfrm rot="5400000">
            <a:off x="3538125" y="1410174"/>
            <a:ext cx="183300" cy="67659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6"/>
          <p:cNvSpPr/>
          <p:nvPr/>
        </p:nvSpPr>
        <p:spPr>
          <a:xfrm>
            <a:off x="5477225" y="4338782"/>
            <a:ext cx="1451700" cy="254100"/>
          </a:xfrm>
          <a:prstGeom prst="roundRect">
            <a:avLst>
              <a:gd fmla="val 0" name="adj"/>
            </a:avLst>
          </a:prstGeom>
          <a:solidFill>
            <a:srgbClr val="FFFFFF"/>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Gestion des secrets</a:t>
            </a:r>
            <a:endParaRPr b="0" i="0" sz="800" u="none" cap="none" strike="noStrike">
              <a:solidFill>
                <a:srgbClr val="000000"/>
              </a:solidFill>
              <a:latin typeface="Arial"/>
              <a:ea typeface="Arial"/>
              <a:cs typeface="Arial"/>
              <a:sym typeface="Arial"/>
            </a:endParaRPr>
          </a:p>
        </p:txBody>
      </p:sp>
      <p:sp>
        <p:nvSpPr>
          <p:cNvPr id="810" name="Google Shape;810;p56"/>
          <p:cNvSpPr txBox="1"/>
          <p:nvPr/>
        </p:nvSpPr>
        <p:spPr>
          <a:xfrm>
            <a:off x="390650" y="617075"/>
            <a:ext cx="83361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t>Le groupe de travail opérationnel a identifié la </a:t>
            </a:r>
            <a:r>
              <a:rPr lang="fr" sz="1000"/>
              <a:t>série</a:t>
            </a:r>
            <a:r>
              <a:rPr lang="fr" sz="1000"/>
              <a:t> de fonctions ci dessous à produire par l’usine logicielle pour répondre aux objectifs</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57"/>
          <p:cNvSpPr txBox="1"/>
          <p:nvPr/>
        </p:nvSpPr>
        <p:spPr>
          <a:xfrm>
            <a:off x="8042300" y="92955"/>
            <a:ext cx="1001400" cy="11190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lang="fr" sz="800">
                <a:solidFill>
                  <a:schemeClr val="dk2"/>
                </a:solidFill>
              </a:rPr>
              <a:t>Légende : </a:t>
            </a:r>
            <a:endParaRPr b="0" i="0" sz="800" u="none" cap="none" strike="noStrike">
              <a:solidFill>
                <a:schemeClr val="dk2"/>
              </a:solidFill>
              <a:latin typeface="Arial"/>
              <a:ea typeface="Arial"/>
              <a:cs typeface="Arial"/>
              <a:sym typeface="Arial"/>
            </a:endParaRPr>
          </a:p>
        </p:txBody>
      </p:sp>
      <p:sp>
        <p:nvSpPr>
          <p:cNvPr id="816" name="Google Shape;816;p57"/>
          <p:cNvSpPr/>
          <p:nvPr/>
        </p:nvSpPr>
        <p:spPr>
          <a:xfrm>
            <a:off x="6283155" y="3300307"/>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Automatisation du Rollback</a:t>
            </a:r>
            <a:endParaRPr b="0" i="0" sz="900" u="none" cap="none" strike="noStrike">
              <a:solidFill>
                <a:srgbClr val="000000"/>
              </a:solidFill>
              <a:latin typeface="Arial"/>
              <a:ea typeface="Arial"/>
              <a:cs typeface="Arial"/>
              <a:sym typeface="Arial"/>
            </a:endParaRPr>
          </a:p>
        </p:txBody>
      </p:sp>
      <p:sp>
        <p:nvSpPr>
          <p:cNvPr id="817" name="Google Shape;817;p57"/>
          <p:cNvSpPr/>
          <p:nvPr/>
        </p:nvSpPr>
        <p:spPr>
          <a:xfrm>
            <a:off x="6283158" y="4026394"/>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Dép. BDD</a:t>
            </a:r>
            <a:endParaRPr b="0" i="0" sz="900" u="none" cap="none" strike="noStrike">
              <a:solidFill>
                <a:srgbClr val="000000"/>
              </a:solidFill>
              <a:latin typeface="Arial"/>
              <a:ea typeface="Arial"/>
              <a:cs typeface="Arial"/>
              <a:sym typeface="Arial"/>
            </a:endParaRPr>
          </a:p>
        </p:txBody>
      </p:sp>
      <p:sp>
        <p:nvSpPr>
          <p:cNvPr id="818" name="Google Shape;818;p57"/>
          <p:cNvSpPr/>
          <p:nvPr/>
        </p:nvSpPr>
        <p:spPr>
          <a:xfrm>
            <a:off x="6283169" y="2937257"/>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Inscription </a:t>
            </a:r>
            <a:r>
              <a:rPr lang="fr" sz="900"/>
              <a:t>Loadbalancer</a:t>
            </a:r>
            <a:endParaRPr b="0" i="0" sz="900" u="none" cap="none" strike="noStrike">
              <a:solidFill>
                <a:srgbClr val="000000"/>
              </a:solidFill>
              <a:latin typeface="Arial"/>
              <a:ea typeface="Arial"/>
              <a:cs typeface="Arial"/>
              <a:sym typeface="Arial"/>
            </a:endParaRPr>
          </a:p>
        </p:txBody>
      </p:sp>
      <p:sp>
        <p:nvSpPr>
          <p:cNvPr id="819" name="Google Shape;819;p57"/>
          <p:cNvSpPr/>
          <p:nvPr/>
        </p:nvSpPr>
        <p:spPr>
          <a:xfrm>
            <a:off x="6283168" y="4377899"/>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Ouverture de flux</a:t>
            </a:r>
            <a:endParaRPr b="0" i="0" sz="900" u="none" cap="none" strike="noStrike">
              <a:solidFill>
                <a:srgbClr val="000000"/>
              </a:solidFill>
              <a:latin typeface="Arial"/>
              <a:ea typeface="Arial"/>
              <a:cs typeface="Arial"/>
              <a:sym typeface="Arial"/>
            </a:endParaRPr>
          </a:p>
        </p:txBody>
      </p:sp>
      <p:sp>
        <p:nvSpPr>
          <p:cNvPr id="820" name="Google Shape;820;p57"/>
          <p:cNvSpPr/>
          <p:nvPr/>
        </p:nvSpPr>
        <p:spPr>
          <a:xfrm>
            <a:off x="6283169" y="3663358"/>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Inscription CMBD</a:t>
            </a:r>
            <a:endParaRPr b="0" i="0" sz="900" u="none" cap="none" strike="noStrike">
              <a:solidFill>
                <a:srgbClr val="000000"/>
              </a:solidFill>
              <a:latin typeface="Arial"/>
              <a:ea typeface="Arial"/>
              <a:cs typeface="Arial"/>
              <a:sym typeface="Arial"/>
            </a:endParaRPr>
          </a:p>
        </p:txBody>
      </p:sp>
      <p:sp>
        <p:nvSpPr>
          <p:cNvPr id="821" name="Google Shape;821;p57"/>
          <p:cNvSpPr/>
          <p:nvPr/>
        </p:nvSpPr>
        <p:spPr>
          <a:xfrm>
            <a:off x="3073162" y="1520370"/>
            <a:ext cx="1517700" cy="3111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Gestionnaire </a:t>
            </a:r>
            <a:r>
              <a:rPr lang="fr" sz="900"/>
              <a:t>de</a:t>
            </a:r>
            <a:r>
              <a:rPr lang="fr" sz="900"/>
              <a:t> Release</a:t>
            </a:r>
            <a:endParaRPr b="0" i="0" sz="900" u="none" cap="none" strike="noStrike">
              <a:solidFill>
                <a:srgbClr val="000000"/>
              </a:solidFill>
              <a:latin typeface="Arial"/>
              <a:ea typeface="Arial"/>
              <a:cs typeface="Arial"/>
              <a:sym typeface="Arial"/>
            </a:endParaRPr>
          </a:p>
        </p:txBody>
      </p:sp>
      <p:sp>
        <p:nvSpPr>
          <p:cNvPr id="822" name="Google Shape;822;p57"/>
          <p:cNvSpPr/>
          <p:nvPr/>
        </p:nvSpPr>
        <p:spPr>
          <a:xfrm>
            <a:off x="1441600" y="3672997"/>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Tests unitaires automatisés </a:t>
            </a:r>
            <a:endParaRPr b="0" i="0" sz="900" u="none" cap="none" strike="noStrike">
              <a:solidFill>
                <a:srgbClr val="000000"/>
              </a:solidFill>
              <a:latin typeface="Arial"/>
              <a:ea typeface="Arial"/>
              <a:cs typeface="Arial"/>
              <a:sym typeface="Arial"/>
            </a:endParaRPr>
          </a:p>
        </p:txBody>
      </p:sp>
      <p:sp>
        <p:nvSpPr>
          <p:cNvPr id="823" name="Google Shape;823;p57"/>
          <p:cNvSpPr/>
          <p:nvPr/>
        </p:nvSpPr>
        <p:spPr>
          <a:xfrm>
            <a:off x="3073174" y="2610730"/>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Tests de </a:t>
            </a:r>
            <a:r>
              <a:rPr b="0" i="0" lang="fr" sz="900" u="none" cap="none" strike="noStrike">
                <a:solidFill>
                  <a:srgbClr val="000000"/>
                </a:solidFill>
                <a:latin typeface="Arial"/>
                <a:ea typeface="Arial"/>
                <a:cs typeface="Arial"/>
                <a:sym typeface="Arial"/>
              </a:rPr>
              <a:t>Qualité de code</a:t>
            </a:r>
            <a:endParaRPr b="0" i="0" sz="900" u="none" cap="none" strike="noStrike">
              <a:solidFill>
                <a:srgbClr val="000000"/>
              </a:solidFill>
              <a:latin typeface="Arial"/>
              <a:ea typeface="Arial"/>
              <a:cs typeface="Arial"/>
              <a:sym typeface="Arial"/>
            </a:endParaRPr>
          </a:p>
        </p:txBody>
      </p:sp>
      <p:sp>
        <p:nvSpPr>
          <p:cNvPr id="824" name="Google Shape;824;p57"/>
          <p:cNvSpPr/>
          <p:nvPr/>
        </p:nvSpPr>
        <p:spPr>
          <a:xfrm>
            <a:off x="1441600" y="4024501"/>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Partager le résultat d’un test Unitaire</a:t>
            </a:r>
            <a:endParaRPr b="0" i="0" sz="900" u="none" cap="none" strike="noStrike">
              <a:solidFill>
                <a:srgbClr val="000000"/>
              </a:solidFill>
              <a:latin typeface="Arial"/>
              <a:ea typeface="Arial"/>
              <a:cs typeface="Arial"/>
              <a:sym typeface="Arial"/>
            </a:endParaRPr>
          </a:p>
        </p:txBody>
      </p:sp>
      <p:sp>
        <p:nvSpPr>
          <p:cNvPr id="825" name="Google Shape;825;p57"/>
          <p:cNvSpPr/>
          <p:nvPr/>
        </p:nvSpPr>
        <p:spPr>
          <a:xfrm>
            <a:off x="4678171" y="2956656"/>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Référentiel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de tests</a:t>
            </a:r>
            <a:endParaRPr b="0" i="0" sz="900" u="none" cap="none" strike="noStrike">
              <a:solidFill>
                <a:srgbClr val="000000"/>
              </a:solidFill>
              <a:latin typeface="Arial"/>
              <a:ea typeface="Arial"/>
              <a:cs typeface="Arial"/>
              <a:sym typeface="Arial"/>
            </a:endParaRPr>
          </a:p>
        </p:txBody>
      </p:sp>
      <p:sp>
        <p:nvSpPr>
          <p:cNvPr id="826" name="Google Shape;826;p57"/>
          <p:cNvSpPr/>
          <p:nvPr/>
        </p:nvSpPr>
        <p:spPr>
          <a:xfrm>
            <a:off x="4678171" y="2613786"/>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Tests de </a:t>
            </a:r>
            <a:r>
              <a:rPr b="0" i="0" lang="fr" sz="900" u="none" cap="none" strike="noStrike">
                <a:solidFill>
                  <a:srgbClr val="000000"/>
                </a:solidFill>
                <a:latin typeface="Arial"/>
                <a:ea typeface="Arial"/>
                <a:cs typeface="Arial"/>
                <a:sym typeface="Arial"/>
              </a:rPr>
              <a:t>Sécurité du code</a:t>
            </a:r>
            <a:endParaRPr b="0" i="0" sz="900" u="none" cap="none" strike="noStrike">
              <a:solidFill>
                <a:srgbClr val="000000"/>
              </a:solidFill>
              <a:latin typeface="Arial"/>
              <a:ea typeface="Arial"/>
              <a:cs typeface="Arial"/>
              <a:sym typeface="Arial"/>
            </a:endParaRPr>
          </a:p>
        </p:txBody>
      </p:sp>
      <p:sp>
        <p:nvSpPr>
          <p:cNvPr id="827" name="Google Shape;827;p57"/>
          <p:cNvSpPr/>
          <p:nvPr/>
        </p:nvSpPr>
        <p:spPr>
          <a:xfrm>
            <a:off x="3073174" y="2950728"/>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Tests </a:t>
            </a:r>
            <a:r>
              <a:rPr b="0" i="0" lang="fr" sz="900" u="none" cap="none" strike="noStrike">
                <a:solidFill>
                  <a:srgbClr val="000000"/>
                </a:solidFill>
                <a:latin typeface="Arial"/>
                <a:ea typeface="Arial"/>
                <a:cs typeface="Arial"/>
                <a:sym typeface="Arial"/>
              </a:rPr>
              <a:t>Fonctionnels</a:t>
            </a:r>
            <a:endParaRPr b="0" i="0" sz="900" u="none" cap="none" strike="noStrike">
              <a:solidFill>
                <a:srgbClr val="000000"/>
              </a:solidFill>
              <a:latin typeface="Arial"/>
              <a:ea typeface="Arial"/>
              <a:cs typeface="Arial"/>
              <a:sym typeface="Arial"/>
            </a:endParaRPr>
          </a:p>
        </p:txBody>
      </p:sp>
      <p:sp>
        <p:nvSpPr>
          <p:cNvPr id="828" name="Google Shape;828;p57"/>
          <p:cNvSpPr/>
          <p:nvPr/>
        </p:nvSpPr>
        <p:spPr>
          <a:xfrm>
            <a:off x="6283168" y="2227322"/>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 des patterns architecture</a:t>
            </a:r>
            <a:endParaRPr b="0" i="0" sz="900" u="none" cap="none" strike="noStrike">
              <a:solidFill>
                <a:srgbClr val="000000"/>
              </a:solidFill>
              <a:latin typeface="Arial"/>
              <a:ea typeface="Arial"/>
              <a:cs typeface="Arial"/>
              <a:sym typeface="Arial"/>
            </a:endParaRPr>
          </a:p>
        </p:txBody>
      </p:sp>
      <p:sp>
        <p:nvSpPr>
          <p:cNvPr id="829" name="Google Shape;829;p57"/>
          <p:cNvSpPr/>
          <p:nvPr/>
        </p:nvSpPr>
        <p:spPr>
          <a:xfrm>
            <a:off x="4678171" y="3302698"/>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Tests de </a:t>
            </a:r>
            <a:r>
              <a:rPr b="0" i="0" lang="fr" sz="900" u="none" cap="none" strike="noStrike">
                <a:solidFill>
                  <a:srgbClr val="000000"/>
                </a:solidFill>
                <a:latin typeface="Arial"/>
                <a:ea typeface="Arial"/>
                <a:cs typeface="Arial"/>
                <a:sym typeface="Arial"/>
              </a:rPr>
              <a:t>Performance</a:t>
            </a:r>
            <a:endParaRPr b="0" i="0" sz="900" u="none" cap="none" strike="noStrike">
              <a:solidFill>
                <a:srgbClr val="000000"/>
              </a:solidFill>
              <a:latin typeface="Arial"/>
              <a:ea typeface="Arial"/>
              <a:cs typeface="Arial"/>
              <a:sym typeface="Arial"/>
            </a:endParaRPr>
          </a:p>
        </p:txBody>
      </p:sp>
      <p:sp>
        <p:nvSpPr>
          <p:cNvPr id="830" name="Google Shape;830;p57"/>
          <p:cNvSpPr/>
          <p:nvPr/>
        </p:nvSpPr>
        <p:spPr>
          <a:xfrm>
            <a:off x="1441600" y="1520370"/>
            <a:ext cx="1517700" cy="3111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Ticketing - suivi projet</a:t>
            </a:r>
            <a:endParaRPr sz="9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Gest. Backlog</a:t>
            </a:r>
            <a:endParaRPr b="0" i="0" sz="900" u="none" cap="none" strike="noStrike">
              <a:solidFill>
                <a:srgbClr val="000000"/>
              </a:solidFill>
              <a:latin typeface="Arial"/>
              <a:ea typeface="Arial"/>
              <a:cs typeface="Arial"/>
              <a:sym typeface="Arial"/>
            </a:endParaRPr>
          </a:p>
        </p:txBody>
      </p:sp>
      <p:sp>
        <p:nvSpPr>
          <p:cNvPr id="831" name="Google Shape;831;p57"/>
          <p:cNvSpPr/>
          <p:nvPr/>
        </p:nvSpPr>
        <p:spPr>
          <a:xfrm>
            <a:off x="3073163" y="4016778"/>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Déployer automatiquement l’application</a:t>
            </a:r>
            <a:endParaRPr sz="900"/>
          </a:p>
        </p:txBody>
      </p:sp>
      <p:sp>
        <p:nvSpPr>
          <p:cNvPr id="832" name="Google Shape;832;p57"/>
          <p:cNvSpPr/>
          <p:nvPr/>
        </p:nvSpPr>
        <p:spPr>
          <a:xfrm>
            <a:off x="4678160" y="4009259"/>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Déployer automatiquement l’infrastructure</a:t>
            </a:r>
            <a:endParaRPr sz="900"/>
          </a:p>
        </p:txBody>
      </p:sp>
      <p:sp>
        <p:nvSpPr>
          <p:cNvPr id="833" name="Google Shape;833;p57"/>
          <p:cNvSpPr/>
          <p:nvPr/>
        </p:nvSpPr>
        <p:spPr>
          <a:xfrm>
            <a:off x="4678159" y="1520370"/>
            <a:ext cx="1517700" cy="3111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Traçabilité des évolutions, centralisé</a:t>
            </a:r>
            <a:endParaRPr sz="900"/>
          </a:p>
        </p:txBody>
      </p:sp>
      <p:sp>
        <p:nvSpPr>
          <p:cNvPr id="834" name="Google Shape;834;p57"/>
          <p:cNvSpPr/>
          <p:nvPr/>
        </p:nvSpPr>
        <p:spPr>
          <a:xfrm>
            <a:off x="1441600" y="1873015"/>
            <a:ext cx="1517700" cy="315000"/>
          </a:xfrm>
          <a:prstGeom prst="roundRect">
            <a:avLst>
              <a:gd fmla="val 0" name="adj"/>
            </a:avLst>
          </a:prstGeom>
          <a:solidFill>
            <a:schemeClr val="accent4"/>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IDE</a:t>
            </a:r>
            <a:endParaRPr b="0" i="0" sz="900" u="none" cap="none" strike="noStrike">
              <a:solidFill>
                <a:srgbClr val="000000"/>
              </a:solidFill>
              <a:latin typeface="Arial"/>
              <a:ea typeface="Arial"/>
              <a:cs typeface="Arial"/>
              <a:sym typeface="Arial"/>
            </a:endParaRPr>
          </a:p>
        </p:txBody>
      </p:sp>
      <p:sp>
        <p:nvSpPr>
          <p:cNvPr id="835" name="Google Shape;835;p57"/>
          <p:cNvSpPr/>
          <p:nvPr/>
        </p:nvSpPr>
        <p:spPr>
          <a:xfrm>
            <a:off x="1441600" y="2604596"/>
            <a:ext cx="1517700" cy="315000"/>
          </a:xfrm>
          <a:prstGeom prst="roundRect">
            <a:avLst>
              <a:gd fmla="val 0" name="adj"/>
            </a:avLst>
          </a:prstGeom>
          <a:solidFill>
            <a:schemeClr val="accent4"/>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Revue de code</a:t>
            </a:r>
            <a:endParaRPr b="0" i="0" sz="900" u="none" cap="none" strike="noStrike">
              <a:solidFill>
                <a:srgbClr val="000000"/>
              </a:solidFill>
              <a:latin typeface="Arial"/>
              <a:ea typeface="Arial"/>
              <a:cs typeface="Arial"/>
              <a:sym typeface="Arial"/>
            </a:endParaRPr>
          </a:p>
        </p:txBody>
      </p:sp>
      <p:sp>
        <p:nvSpPr>
          <p:cNvPr id="836" name="Google Shape;836;p57"/>
          <p:cNvSpPr/>
          <p:nvPr/>
        </p:nvSpPr>
        <p:spPr>
          <a:xfrm>
            <a:off x="1441600" y="3326953"/>
            <a:ext cx="1517700" cy="311100"/>
          </a:xfrm>
          <a:prstGeom prst="roundRect">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Repository d’a</a:t>
            </a:r>
            <a:r>
              <a:rPr b="0" i="0" lang="fr" sz="900" u="none" cap="none" strike="noStrike">
                <a:solidFill>
                  <a:srgbClr val="000000"/>
                </a:solidFill>
                <a:latin typeface="Arial"/>
                <a:ea typeface="Arial"/>
                <a:cs typeface="Arial"/>
                <a:sym typeface="Arial"/>
              </a:rPr>
              <a:t>rtefacts</a:t>
            </a:r>
            <a:endParaRPr b="0" i="0" sz="900" u="none" cap="none" strike="noStrike">
              <a:solidFill>
                <a:srgbClr val="000000"/>
              </a:solidFill>
              <a:latin typeface="Arial"/>
              <a:ea typeface="Arial"/>
              <a:cs typeface="Arial"/>
              <a:sym typeface="Arial"/>
            </a:endParaRPr>
          </a:p>
        </p:txBody>
      </p:sp>
      <p:sp>
        <p:nvSpPr>
          <p:cNvPr id="837" name="Google Shape;837;p57"/>
          <p:cNvSpPr/>
          <p:nvPr/>
        </p:nvSpPr>
        <p:spPr>
          <a:xfrm>
            <a:off x="1441600" y="2967648"/>
            <a:ext cx="1517700" cy="311100"/>
          </a:xfrm>
          <a:prstGeom prst="roundRect">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Orchestrer des activités et outils au sein d’une chaîne.</a:t>
            </a:r>
            <a:endParaRPr b="0" i="0" sz="900" u="none" cap="none" strike="noStrike">
              <a:solidFill>
                <a:srgbClr val="000000"/>
              </a:solidFill>
              <a:latin typeface="Arial"/>
              <a:ea typeface="Arial"/>
              <a:cs typeface="Arial"/>
              <a:sym typeface="Arial"/>
            </a:endParaRPr>
          </a:p>
        </p:txBody>
      </p:sp>
      <p:sp>
        <p:nvSpPr>
          <p:cNvPr id="838" name="Google Shape;838;p57"/>
          <p:cNvSpPr/>
          <p:nvPr/>
        </p:nvSpPr>
        <p:spPr>
          <a:xfrm>
            <a:off x="6283168" y="1881279"/>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chemeClr val="dk2"/>
              </a:buClr>
              <a:buSzPts val="1100"/>
              <a:buFont typeface="Arial"/>
              <a:buNone/>
            </a:pPr>
            <a:r>
              <a:rPr lang="fr" sz="900"/>
              <a:t>Anonymisation des bases de recettes</a:t>
            </a:r>
            <a:endParaRPr sz="900"/>
          </a:p>
        </p:txBody>
      </p:sp>
      <p:sp>
        <p:nvSpPr>
          <p:cNvPr id="839" name="Google Shape;839;p57"/>
          <p:cNvSpPr/>
          <p:nvPr/>
        </p:nvSpPr>
        <p:spPr>
          <a:xfrm>
            <a:off x="6283169" y="1533465"/>
            <a:ext cx="1517700" cy="311100"/>
          </a:xfrm>
          <a:prstGeom prst="roundRect">
            <a:avLst>
              <a:gd fmla="val 0" name="adj"/>
            </a:avLst>
          </a:prstGeom>
          <a:solidFill>
            <a:schemeClr val="accent5"/>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Centralisation de la documentation : interfaces, CI-CD, carto.</a:t>
            </a:r>
            <a:endParaRPr b="0" i="0" sz="900" u="none" cap="none" strike="noStrike">
              <a:solidFill>
                <a:srgbClr val="000000"/>
              </a:solidFill>
              <a:latin typeface="Arial"/>
              <a:ea typeface="Arial"/>
              <a:cs typeface="Arial"/>
              <a:sym typeface="Arial"/>
            </a:endParaRPr>
          </a:p>
        </p:txBody>
      </p:sp>
      <p:sp>
        <p:nvSpPr>
          <p:cNvPr id="840" name="Google Shape;840;p57"/>
          <p:cNvSpPr/>
          <p:nvPr/>
        </p:nvSpPr>
        <p:spPr>
          <a:xfrm>
            <a:off x="4678160" y="3646208"/>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Déployer automatiquement les middlewares</a:t>
            </a:r>
            <a:endParaRPr sz="900"/>
          </a:p>
        </p:txBody>
      </p:sp>
      <p:sp>
        <p:nvSpPr>
          <p:cNvPr id="841" name="Google Shape;841;p57"/>
          <p:cNvSpPr/>
          <p:nvPr/>
        </p:nvSpPr>
        <p:spPr>
          <a:xfrm>
            <a:off x="4678159" y="4372295"/>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Inscription </a:t>
            </a:r>
            <a:r>
              <a:rPr lang="fr" sz="900"/>
              <a:t>supervision</a:t>
            </a:r>
            <a:endParaRPr b="0" i="0" sz="900" u="none" cap="none" strike="noStrike">
              <a:solidFill>
                <a:srgbClr val="000000"/>
              </a:solidFill>
              <a:latin typeface="Arial"/>
              <a:ea typeface="Arial"/>
              <a:cs typeface="Arial"/>
              <a:sym typeface="Arial"/>
            </a:endParaRPr>
          </a:p>
        </p:txBody>
      </p:sp>
      <p:sp>
        <p:nvSpPr>
          <p:cNvPr id="842" name="Google Shape;842;p57"/>
          <p:cNvSpPr/>
          <p:nvPr/>
        </p:nvSpPr>
        <p:spPr>
          <a:xfrm>
            <a:off x="3073163" y="2242198"/>
            <a:ext cx="1517700" cy="315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Orchestrateur pour lancer des builds de livrable automatisé (lié à PR)</a:t>
            </a:r>
            <a:endParaRPr b="0" i="0" sz="900" u="none" cap="none" strike="noStrike">
              <a:solidFill>
                <a:srgbClr val="000000"/>
              </a:solidFill>
              <a:latin typeface="Arial"/>
              <a:ea typeface="Arial"/>
              <a:cs typeface="Arial"/>
              <a:sym typeface="Arial"/>
            </a:endParaRPr>
          </a:p>
        </p:txBody>
      </p:sp>
      <p:sp>
        <p:nvSpPr>
          <p:cNvPr id="843" name="Google Shape;843;p57"/>
          <p:cNvSpPr/>
          <p:nvPr/>
        </p:nvSpPr>
        <p:spPr>
          <a:xfrm>
            <a:off x="1441600" y="2241547"/>
            <a:ext cx="1517700" cy="315000"/>
          </a:xfrm>
          <a:prstGeom prst="roundRect">
            <a:avLst>
              <a:gd fmla="val 0" name="adj"/>
            </a:avLst>
          </a:prstGeom>
          <a:solidFill>
            <a:schemeClr val="accent4"/>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Gest. de sources: partage, tag et version</a:t>
            </a:r>
            <a:endParaRPr b="0" i="0" sz="900" u="none" cap="none" strike="noStrike">
              <a:solidFill>
                <a:srgbClr val="000000"/>
              </a:solidFill>
              <a:latin typeface="Arial"/>
              <a:ea typeface="Arial"/>
              <a:cs typeface="Arial"/>
              <a:sym typeface="Arial"/>
            </a:endParaRPr>
          </a:p>
        </p:txBody>
      </p:sp>
      <p:sp>
        <p:nvSpPr>
          <p:cNvPr id="844" name="Google Shape;844;p57"/>
          <p:cNvSpPr/>
          <p:nvPr/>
        </p:nvSpPr>
        <p:spPr>
          <a:xfrm>
            <a:off x="3073174" y="3302233"/>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Tests de non régression</a:t>
            </a:r>
            <a:endParaRPr b="0" i="0" sz="900" u="none" cap="none" strike="noStrike">
              <a:solidFill>
                <a:srgbClr val="000000"/>
              </a:solidFill>
              <a:latin typeface="Arial"/>
              <a:ea typeface="Arial"/>
              <a:cs typeface="Arial"/>
              <a:sym typeface="Arial"/>
            </a:endParaRPr>
          </a:p>
        </p:txBody>
      </p:sp>
      <p:sp>
        <p:nvSpPr>
          <p:cNvPr id="845" name="Google Shape;845;p57"/>
          <p:cNvSpPr/>
          <p:nvPr/>
        </p:nvSpPr>
        <p:spPr>
          <a:xfrm>
            <a:off x="3073163" y="1881279"/>
            <a:ext cx="1517700" cy="311100"/>
          </a:xfrm>
          <a:prstGeom prst="roundRect">
            <a:avLst>
              <a:gd fmla="val 0" name="adj"/>
            </a:avLst>
          </a:prstGeom>
          <a:solidFill>
            <a:schemeClr val="accent5"/>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chemeClr val="dk2"/>
              </a:buClr>
              <a:buSzPts val="1100"/>
              <a:buFont typeface="Arial"/>
              <a:buNone/>
            </a:pPr>
            <a:r>
              <a:rPr lang="fr" sz="900"/>
              <a:t>Dashboard d’utilisation de l’usine</a:t>
            </a:r>
            <a:endParaRPr sz="900"/>
          </a:p>
        </p:txBody>
      </p:sp>
      <p:sp>
        <p:nvSpPr>
          <p:cNvPr id="846" name="Google Shape;846;p57"/>
          <p:cNvSpPr/>
          <p:nvPr/>
        </p:nvSpPr>
        <p:spPr>
          <a:xfrm>
            <a:off x="4678167" y="1873015"/>
            <a:ext cx="1517700" cy="3111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Expression des besoins</a:t>
            </a:r>
            <a:endParaRPr sz="900"/>
          </a:p>
        </p:txBody>
      </p:sp>
      <p:sp>
        <p:nvSpPr>
          <p:cNvPr id="847" name="Google Shape;847;p57"/>
          <p:cNvSpPr/>
          <p:nvPr/>
        </p:nvSpPr>
        <p:spPr>
          <a:xfrm>
            <a:off x="4678160" y="2241547"/>
            <a:ext cx="1517700" cy="315000"/>
          </a:xfrm>
          <a:prstGeom prst="roundRect">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Modélisation de la conception logicielle</a:t>
            </a:r>
            <a:endParaRPr b="0" i="0" sz="900" u="none" cap="none" strike="noStrike">
              <a:solidFill>
                <a:srgbClr val="000000"/>
              </a:solidFill>
              <a:latin typeface="Arial"/>
              <a:ea typeface="Arial"/>
              <a:cs typeface="Arial"/>
              <a:sym typeface="Arial"/>
            </a:endParaRPr>
          </a:p>
        </p:txBody>
      </p:sp>
      <p:sp>
        <p:nvSpPr>
          <p:cNvPr id="848" name="Google Shape;848;p57"/>
          <p:cNvSpPr/>
          <p:nvPr/>
        </p:nvSpPr>
        <p:spPr>
          <a:xfrm>
            <a:off x="6283168" y="2579162"/>
            <a:ext cx="1517700" cy="3093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Tests de charge, sauvegarde, load balancing</a:t>
            </a:r>
            <a:endParaRPr b="0" i="0" sz="900" u="none" cap="none" strike="noStrike">
              <a:solidFill>
                <a:srgbClr val="000000"/>
              </a:solidFill>
              <a:latin typeface="Arial"/>
              <a:ea typeface="Arial"/>
              <a:cs typeface="Arial"/>
              <a:sym typeface="Arial"/>
            </a:endParaRPr>
          </a:p>
        </p:txBody>
      </p:sp>
      <p:sp>
        <p:nvSpPr>
          <p:cNvPr id="849" name="Google Shape;849;p57"/>
          <p:cNvSpPr/>
          <p:nvPr/>
        </p:nvSpPr>
        <p:spPr>
          <a:xfrm>
            <a:off x="3073161" y="3653727"/>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Inscription Change</a:t>
            </a:r>
            <a:endParaRPr b="0" i="0" sz="900" u="none" cap="none" strike="noStrike">
              <a:solidFill>
                <a:srgbClr val="000000"/>
              </a:solidFill>
              <a:latin typeface="Arial"/>
              <a:ea typeface="Arial"/>
              <a:cs typeface="Arial"/>
              <a:sym typeface="Arial"/>
            </a:endParaRPr>
          </a:p>
        </p:txBody>
      </p:sp>
      <p:sp>
        <p:nvSpPr>
          <p:cNvPr id="850" name="Google Shape;850;p57"/>
          <p:cNvSpPr/>
          <p:nvPr/>
        </p:nvSpPr>
        <p:spPr>
          <a:xfrm>
            <a:off x="3073172" y="1112900"/>
            <a:ext cx="1517700" cy="3207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rgbClr val="FFFFFF"/>
                </a:solidFill>
              </a:rPr>
              <a:t>P1</a:t>
            </a:r>
            <a:endParaRPr b="0" i="0" sz="1200" u="none" cap="none" strike="noStrike">
              <a:solidFill>
                <a:srgbClr val="FFFFFF"/>
              </a:solidFill>
              <a:latin typeface="Arial"/>
              <a:ea typeface="Arial"/>
              <a:cs typeface="Arial"/>
              <a:sym typeface="Arial"/>
            </a:endParaRPr>
          </a:p>
        </p:txBody>
      </p:sp>
      <p:sp>
        <p:nvSpPr>
          <p:cNvPr id="851" name="Google Shape;851;p57"/>
          <p:cNvSpPr/>
          <p:nvPr/>
        </p:nvSpPr>
        <p:spPr>
          <a:xfrm>
            <a:off x="1441610" y="1112900"/>
            <a:ext cx="1517700" cy="3207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P0</a:t>
            </a:r>
            <a:endParaRPr b="0" i="0" sz="1200" u="none" cap="none" strike="noStrike">
              <a:solidFill>
                <a:srgbClr val="FFFFFF"/>
              </a:solidFill>
              <a:latin typeface="Arial"/>
              <a:ea typeface="Arial"/>
              <a:cs typeface="Arial"/>
              <a:sym typeface="Arial"/>
            </a:endParaRPr>
          </a:p>
        </p:txBody>
      </p:sp>
      <p:sp>
        <p:nvSpPr>
          <p:cNvPr id="852" name="Google Shape;852;p57"/>
          <p:cNvSpPr/>
          <p:nvPr/>
        </p:nvSpPr>
        <p:spPr>
          <a:xfrm>
            <a:off x="4678170" y="1112900"/>
            <a:ext cx="1517700" cy="3207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P2</a:t>
            </a:r>
            <a:endParaRPr sz="1200">
              <a:solidFill>
                <a:srgbClr val="FFFFFF"/>
              </a:solidFill>
            </a:endParaRPr>
          </a:p>
        </p:txBody>
      </p:sp>
      <p:sp>
        <p:nvSpPr>
          <p:cNvPr id="853" name="Google Shape;853;p57"/>
          <p:cNvSpPr/>
          <p:nvPr/>
        </p:nvSpPr>
        <p:spPr>
          <a:xfrm>
            <a:off x="6283177" y="1112900"/>
            <a:ext cx="1517700" cy="320700"/>
          </a:xfrm>
          <a:prstGeom prst="roundRect">
            <a:avLst>
              <a:gd fmla="val 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100"/>
              <a:buFont typeface="Arial"/>
              <a:buNone/>
            </a:pPr>
            <a:r>
              <a:rPr lang="fr" sz="1200">
                <a:solidFill>
                  <a:srgbClr val="FFFFFF"/>
                </a:solidFill>
              </a:rPr>
              <a:t>P3</a:t>
            </a:r>
            <a:endParaRPr sz="1200">
              <a:solidFill>
                <a:srgbClr val="FFFFFF"/>
              </a:solidFill>
            </a:endParaRPr>
          </a:p>
        </p:txBody>
      </p:sp>
      <p:sp>
        <p:nvSpPr>
          <p:cNvPr id="854" name="Google Shape;854;p57"/>
          <p:cNvSpPr txBox="1"/>
          <p:nvPr>
            <p:ph type="title"/>
          </p:nvPr>
        </p:nvSpPr>
        <p:spPr>
          <a:xfrm>
            <a:off x="250825" y="98175"/>
            <a:ext cx="8712300" cy="426000"/>
          </a:xfrm>
          <a:prstGeom prst="rect">
            <a:avLst/>
          </a:prstGeom>
          <a:noFill/>
          <a:ln>
            <a:noFill/>
          </a:ln>
        </p:spPr>
        <p:txBody>
          <a:bodyPr anchorCtr="0" anchor="t" bIns="0" lIns="36000" spcFirstLastPara="1" rIns="0" wrap="square" tIns="36000">
            <a:noAutofit/>
          </a:bodyPr>
          <a:lstStyle/>
          <a:p>
            <a:pPr indent="0" lvl="0" marL="0" rtl="0" algn="l">
              <a:spcBef>
                <a:spcPts val="0"/>
              </a:spcBef>
              <a:spcAft>
                <a:spcPts val="0"/>
              </a:spcAft>
              <a:buClr>
                <a:schemeClr val="dk2"/>
              </a:buClr>
              <a:buSzPts val="1100"/>
              <a:buFont typeface="Arial"/>
              <a:buNone/>
            </a:pPr>
            <a:r>
              <a:rPr lang="fr"/>
              <a:t>Priorisation des fonctionnalités (Reco D2SI)</a:t>
            </a:r>
            <a:endParaRPr/>
          </a:p>
        </p:txBody>
      </p:sp>
      <p:sp>
        <p:nvSpPr>
          <p:cNvPr id="855" name="Google Shape;855;p57"/>
          <p:cNvSpPr/>
          <p:nvPr/>
        </p:nvSpPr>
        <p:spPr>
          <a:xfrm>
            <a:off x="3073161" y="4379836"/>
            <a:ext cx="1517700" cy="3129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Gestion des secrets</a:t>
            </a:r>
            <a:endParaRPr b="0" i="0" sz="900" u="none" cap="none" strike="noStrike">
              <a:solidFill>
                <a:srgbClr val="000000"/>
              </a:solidFill>
              <a:latin typeface="Arial"/>
              <a:ea typeface="Arial"/>
              <a:cs typeface="Arial"/>
              <a:sym typeface="Arial"/>
            </a:endParaRPr>
          </a:p>
        </p:txBody>
      </p:sp>
      <p:sp>
        <p:nvSpPr>
          <p:cNvPr id="856" name="Google Shape;856;p57"/>
          <p:cNvSpPr txBox="1"/>
          <p:nvPr/>
        </p:nvSpPr>
        <p:spPr>
          <a:xfrm>
            <a:off x="8042300" y="1004738"/>
            <a:ext cx="1001400" cy="207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800" u="none" cap="none" strike="noStrike">
                <a:solidFill>
                  <a:schemeClr val="dk2"/>
                </a:solidFill>
                <a:latin typeface="Arial"/>
                <a:ea typeface="Arial"/>
                <a:cs typeface="Arial"/>
                <a:sym typeface="Arial"/>
              </a:rPr>
              <a:t>Déploiement</a:t>
            </a:r>
            <a:endParaRPr b="0" i="0" sz="800" u="none" cap="none" strike="noStrike">
              <a:solidFill>
                <a:schemeClr val="dk2"/>
              </a:solidFill>
              <a:latin typeface="Arial"/>
              <a:ea typeface="Arial"/>
              <a:cs typeface="Arial"/>
              <a:sym typeface="Arial"/>
            </a:endParaRPr>
          </a:p>
        </p:txBody>
      </p:sp>
      <p:sp>
        <p:nvSpPr>
          <p:cNvPr id="857" name="Google Shape;857;p57"/>
          <p:cNvSpPr txBox="1"/>
          <p:nvPr/>
        </p:nvSpPr>
        <p:spPr>
          <a:xfrm>
            <a:off x="8042300" y="317213"/>
            <a:ext cx="1001400" cy="207000"/>
          </a:xfrm>
          <a:prstGeom prst="rect">
            <a:avLst/>
          </a:prstGeom>
          <a:solidFill>
            <a:schemeClr val="accent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800" u="none" cap="none" strike="noStrike">
                <a:solidFill>
                  <a:schemeClr val="dk2"/>
                </a:solidFill>
                <a:latin typeface="Arial"/>
                <a:ea typeface="Arial"/>
                <a:cs typeface="Arial"/>
                <a:sym typeface="Arial"/>
              </a:rPr>
              <a:t>Management</a:t>
            </a:r>
            <a:endParaRPr b="0" i="0" sz="800" u="none" cap="none" strike="noStrike">
              <a:solidFill>
                <a:schemeClr val="dk2"/>
              </a:solidFill>
              <a:latin typeface="Arial"/>
              <a:ea typeface="Arial"/>
              <a:cs typeface="Arial"/>
              <a:sym typeface="Arial"/>
            </a:endParaRPr>
          </a:p>
        </p:txBody>
      </p:sp>
      <p:sp>
        <p:nvSpPr>
          <p:cNvPr id="858" name="Google Shape;858;p57"/>
          <p:cNvSpPr txBox="1"/>
          <p:nvPr/>
        </p:nvSpPr>
        <p:spPr>
          <a:xfrm>
            <a:off x="8042302" y="541538"/>
            <a:ext cx="1001400" cy="207000"/>
          </a:xfrm>
          <a:prstGeom prst="rect">
            <a:avLst/>
          </a:prstGeom>
          <a:solidFill>
            <a:schemeClr val="accent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800" u="none" cap="none" strike="noStrike">
                <a:solidFill>
                  <a:schemeClr val="dk2"/>
                </a:solidFill>
                <a:latin typeface="Arial"/>
                <a:ea typeface="Arial"/>
                <a:cs typeface="Arial"/>
                <a:sym typeface="Arial"/>
              </a:rPr>
              <a:t>Développement</a:t>
            </a:r>
            <a:endParaRPr b="0" i="0" sz="800" u="none" cap="none" strike="noStrike">
              <a:solidFill>
                <a:schemeClr val="dk2"/>
              </a:solidFill>
              <a:latin typeface="Arial"/>
              <a:ea typeface="Arial"/>
              <a:cs typeface="Arial"/>
              <a:sym typeface="Arial"/>
            </a:endParaRPr>
          </a:p>
        </p:txBody>
      </p:sp>
      <p:sp>
        <p:nvSpPr>
          <p:cNvPr id="859" name="Google Shape;859;p57"/>
          <p:cNvSpPr txBox="1"/>
          <p:nvPr/>
        </p:nvSpPr>
        <p:spPr>
          <a:xfrm>
            <a:off x="8042300" y="765851"/>
            <a:ext cx="1001400" cy="207000"/>
          </a:xfrm>
          <a:prstGeom prst="rect">
            <a:avLst/>
          </a:prstGeom>
          <a:solidFill>
            <a:schemeClr val="accent6"/>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800" u="none" cap="none" strike="noStrike">
                <a:solidFill>
                  <a:schemeClr val="dk2"/>
                </a:solidFill>
                <a:latin typeface="Arial"/>
                <a:ea typeface="Arial"/>
                <a:cs typeface="Arial"/>
                <a:sym typeface="Arial"/>
              </a:rPr>
              <a:t>Tests</a:t>
            </a:r>
            <a:endParaRPr b="0" i="0" sz="800" u="none" cap="none" strike="noStrike">
              <a:solidFill>
                <a:schemeClr val="dk2"/>
              </a:solidFill>
              <a:latin typeface="Arial"/>
              <a:ea typeface="Arial"/>
              <a:cs typeface="Arial"/>
              <a:sym typeface="Arial"/>
            </a:endParaRPr>
          </a:p>
        </p:txBody>
      </p:sp>
      <p:sp>
        <p:nvSpPr>
          <p:cNvPr id="860" name="Google Shape;860;p57"/>
          <p:cNvSpPr txBox="1"/>
          <p:nvPr/>
        </p:nvSpPr>
        <p:spPr>
          <a:xfrm>
            <a:off x="1441600" y="617075"/>
            <a:ext cx="63291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t>Indépendamment de l’existant, D2SI préconise de prioriser la mise à disposition des fonctions attendues de l’usine logicielle dans l’ordre suivant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58"/>
          <p:cNvSpPr txBox="1"/>
          <p:nvPr>
            <p:ph type="title"/>
          </p:nvPr>
        </p:nvSpPr>
        <p:spPr>
          <a:xfrm>
            <a:off x="250825" y="98175"/>
            <a:ext cx="7750200" cy="577800"/>
          </a:xfrm>
          <a:prstGeom prst="rect">
            <a:avLst/>
          </a:prstGeom>
          <a:noFill/>
          <a:ln>
            <a:noFill/>
          </a:ln>
        </p:spPr>
        <p:txBody>
          <a:bodyPr anchorCtr="0" anchor="t" bIns="0" lIns="36000" spcFirstLastPara="1" rIns="0" wrap="square" tIns="36000">
            <a:noAutofit/>
          </a:bodyPr>
          <a:lstStyle/>
          <a:p>
            <a:pPr indent="0" lvl="0" marL="0" rtl="0" algn="l">
              <a:spcBef>
                <a:spcPts val="0"/>
              </a:spcBef>
              <a:spcAft>
                <a:spcPts val="0"/>
              </a:spcAft>
              <a:buClr>
                <a:schemeClr val="dk2"/>
              </a:buClr>
              <a:buSzPts val="1100"/>
              <a:buFont typeface="Arial"/>
              <a:buNone/>
            </a:pPr>
            <a:r>
              <a:rPr lang="fr"/>
              <a:t>Charges séquencées du projet CI-CD par scénario de choix d’outillage cible et priorités</a:t>
            </a:r>
            <a:endParaRPr/>
          </a:p>
        </p:txBody>
      </p:sp>
      <p:pic>
        <p:nvPicPr>
          <p:cNvPr id="866" name="Google Shape;866;p58" title="Points scored"/>
          <p:cNvPicPr preferRelativeResize="0"/>
          <p:nvPr/>
        </p:nvPicPr>
        <p:blipFill>
          <a:blip r:embed="rId3">
            <a:alphaModFix/>
          </a:blip>
          <a:stretch>
            <a:fillRect/>
          </a:stretch>
        </p:blipFill>
        <p:spPr>
          <a:xfrm>
            <a:off x="457200" y="1143000"/>
            <a:ext cx="8305800" cy="396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59"/>
          <p:cNvSpPr/>
          <p:nvPr/>
        </p:nvSpPr>
        <p:spPr>
          <a:xfrm>
            <a:off x="4654438" y="2907050"/>
            <a:ext cx="38166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Plateforme Cloud interne</a:t>
            </a:r>
            <a:endParaRPr b="0" i="0" sz="1800" u="none" cap="none" strike="noStrike">
              <a:solidFill>
                <a:srgbClr val="515151"/>
              </a:solidFill>
              <a:latin typeface="Arial"/>
              <a:ea typeface="Arial"/>
              <a:cs typeface="Arial"/>
              <a:sym typeface="Arial"/>
            </a:endParaRPr>
          </a:p>
        </p:txBody>
      </p:sp>
      <p:sp>
        <p:nvSpPr>
          <p:cNvPr id="872" name="Google Shape;872;p59"/>
          <p:cNvSpPr/>
          <p:nvPr/>
        </p:nvSpPr>
        <p:spPr>
          <a:xfrm>
            <a:off x="4654438" y="1132900"/>
            <a:ext cx="38166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Plateforme AWS</a:t>
            </a:r>
            <a:endParaRPr b="0" i="0" sz="1800" u="none" cap="none" strike="noStrike">
              <a:solidFill>
                <a:srgbClr val="515151"/>
              </a:solidFill>
              <a:latin typeface="Arial"/>
              <a:ea typeface="Arial"/>
              <a:cs typeface="Arial"/>
              <a:sym typeface="Arial"/>
            </a:endParaRPr>
          </a:p>
        </p:txBody>
      </p:sp>
      <p:sp>
        <p:nvSpPr>
          <p:cNvPr id="873" name="Google Shape;873;p59"/>
          <p:cNvSpPr/>
          <p:nvPr/>
        </p:nvSpPr>
        <p:spPr>
          <a:xfrm>
            <a:off x="428388" y="2907200"/>
            <a:ext cx="38166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Datacenter SwissLife</a:t>
            </a:r>
            <a:endParaRPr b="0" i="0" sz="1800" u="none" cap="none" strike="noStrike">
              <a:solidFill>
                <a:srgbClr val="515151"/>
              </a:solidFill>
              <a:latin typeface="Arial"/>
              <a:ea typeface="Arial"/>
              <a:cs typeface="Arial"/>
              <a:sym typeface="Arial"/>
            </a:endParaRPr>
          </a:p>
        </p:txBody>
      </p:sp>
      <p:sp>
        <p:nvSpPr>
          <p:cNvPr id="874" name="Google Shape;874;p59"/>
          <p:cNvSpPr/>
          <p:nvPr/>
        </p:nvSpPr>
        <p:spPr>
          <a:xfrm>
            <a:off x="428434" y="1132900"/>
            <a:ext cx="38166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SAAS ATLASSIAN</a:t>
            </a:r>
            <a:endParaRPr b="0" i="0" sz="1800" u="none" cap="none" strike="noStrike">
              <a:solidFill>
                <a:srgbClr val="515151"/>
              </a:solidFill>
              <a:latin typeface="Arial"/>
              <a:ea typeface="Arial"/>
              <a:cs typeface="Arial"/>
              <a:sym typeface="Arial"/>
            </a:endParaRPr>
          </a:p>
        </p:txBody>
      </p:sp>
      <p:sp>
        <p:nvSpPr>
          <p:cNvPr id="875" name="Google Shape;875;p59"/>
          <p:cNvSpPr txBox="1"/>
          <p:nvPr>
            <p:ph type="title"/>
          </p:nvPr>
        </p:nvSpPr>
        <p:spPr>
          <a:xfrm>
            <a:off x="628650" y="274013"/>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S1 - Atlassian SaaS</a:t>
            </a:r>
            <a:endParaRPr/>
          </a:p>
        </p:txBody>
      </p:sp>
      <p:sp>
        <p:nvSpPr>
          <p:cNvPr id="876" name="Google Shape;876;p59"/>
          <p:cNvSpPr/>
          <p:nvPr/>
        </p:nvSpPr>
        <p:spPr>
          <a:xfrm>
            <a:off x="2752388" y="1666350"/>
            <a:ext cx="879000" cy="9237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id="877" name="Google Shape;877;p59"/>
          <p:cNvPicPr preferRelativeResize="0"/>
          <p:nvPr/>
        </p:nvPicPr>
        <p:blipFill>
          <a:blip r:embed="rId3">
            <a:alphaModFix/>
          </a:blip>
          <a:stretch>
            <a:fillRect/>
          </a:stretch>
        </p:blipFill>
        <p:spPr>
          <a:xfrm>
            <a:off x="1022006" y="3591645"/>
            <a:ext cx="458896" cy="458900"/>
          </a:xfrm>
          <a:prstGeom prst="rect">
            <a:avLst/>
          </a:prstGeom>
          <a:noFill/>
          <a:ln>
            <a:noFill/>
          </a:ln>
        </p:spPr>
      </p:pic>
      <p:sp>
        <p:nvSpPr>
          <p:cNvPr id="878" name="Google Shape;878;p59"/>
          <p:cNvSpPr txBox="1"/>
          <p:nvPr/>
        </p:nvSpPr>
        <p:spPr>
          <a:xfrm>
            <a:off x="937520" y="4086639"/>
            <a:ext cx="7128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DEV</a:t>
            </a:r>
            <a:endParaRPr b="0" i="0" sz="800" u="none" cap="none" strike="noStrike">
              <a:solidFill>
                <a:srgbClr val="000000"/>
              </a:solidFill>
              <a:latin typeface="Arial"/>
              <a:ea typeface="Arial"/>
              <a:cs typeface="Arial"/>
              <a:sym typeface="Arial"/>
            </a:endParaRPr>
          </a:p>
        </p:txBody>
      </p:sp>
      <p:pic>
        <p:nvPicPr>
          <p:cNvPr descr="Résultat de recherche d'images pour &quot;sonarqube logo png&quot;" id="879" name="Google Shape;879;p59"/>
          <p:cNvPicPr preferRelativeResize="0"/>
          <p:nvPr/>
        </p:nvPicPr>
        <p:blipFill rotWithShape="1">
          <a:blip r:embed="rId4">
            <a:alphaModFix/>
          </a:blip>
          <a:srcRect b="37040" l="0" r="0" t="34835"/>
          <a:stretch/>
        </p:blipFill>
        <p:spPr>
          <a:xfrm>
            <a:off x="2833435" y="1915642"/>
            <a:ext cx="670717" cy="188639"/>
          </a:xfrm>
          <a:prstGeom prst="rect">
            <a:avLst/>
          </a:prstGeom>
          <a:noFill/>
          <a:ln>
            <a:noFill/>
          </a:ln>
        </p:spPr>
      </p:pic>
      <p:pic>
        <p:nvPicPr>
          <p:cNvPr id="880" name="Google Shape;880;p59"/>
          <p:cNvPicPr preferRelativeResize="0"/>
          <p:nvPr/>
        </p:nvPicPr>
        <p:blipFill rotWithShape="1">
          <a:blip r:embed="rId5">
            <a:alphaModFix/>
          </a:blip>
          <a:srcRect b="0" l="0" r="0" t="0"/>
          <a:stretch/>
        </p:blipFill>
        <p:spPr>
          <a:xfrm>
            <a:off x="2824456" y="1768806"/>
            <a:ext cx="688673" cy="157115"/>
          </a:xfrm>
          <a:prstGeom prst="rect">
            <a:avLst/>
          </a:prstGeom>
          <a:noFill/>
          <a:ln>
            <a:noFill/>
          </a:ln>
        </p:spPr>
      </p:pic>
      <p:pic>
        <p:nvPicPr>
          <p:cNvPr id="881" name="Google Shape;881;p59"/>
          <p:cNvPicPr preferRelativeResize="0"/>
          <p:nvPr/>
        </p:nvPicPr>
        <p:blipFill>
          <a:blip r:embed="rId6">
            <a:alphaModFix/>
          </a:blip>
          <a:stretch>
            <a:fillRect/>
          </a:stretch>
        </p:blipFill>
        <p:spPr>
          <a:xfrm>
            <a:off x="2899127" y="2132493"/>
            <a:ext cx="550172" cy="184326"/>
          </a:xfrm>
          <a:prstGeom prst="rect">
            <a:avLst/>
          </a:prstGeom>
          <a:noFill/>
          <a:ln>
            <a:noFill/>
          </a:ln>
        </p:spPr>
      </p:pic>
      <p:pic>
        <p:nvPicPr>
          <p:cNvPr id="882" name="Google Shape;882;p59"/>
          <p:cNvPicPr preferRelativeResize="0"/>
          <p:nvPr/>
        </p:nvPicPr>
        <p:blipFill>
          <a:blip r:embed="rId7">
            <a:alphaModFix/>
          </a:blip>
          <a:stretch>
            <a:fillRect/>
          </a:stretch>
        </p:blipFill>
        <p:spPr>
          <a:xfrm>
            <a:off x="2918593" y="2291759"/>
            <a:ext cx="511282" cy="173653"/>
          </a:xfrm>
          <a:prstGeom prst="rect">
            <a:avLst/>
          </a:prstGeom>
          <a:noFill/>
          <a:ln>
            <a:noFill/>
          </a:ln>
        </p:spPr>
      </p:pic>
      <p:sp>
        <p:nvSpPr>
          <p:cNvPr id="883" name="Google Shape;883;p59"/>
          <p:cNvSpPr txBox="1"/>
          <p:nvPr/>
        </p:nvSpPr>
        <p:spPr>
          <a:xfrm>
            <a:off x="804487" y="2590000"/>
            <a:ext cx="8790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Bitbucket</a:t>
            </a:r>
            <a:endParaRPr b="0" i="0" sz="1200" u="none" cap="none" strike="noStrike">
              <a:solidFill>
                <a:srgbClr val="000000"/>
              </a:solidFill>
              <a:latin typeface="Arial"/>
              <a:ea typeface="Arial"/>
              <a:cs typeface="Arial"/>
              <a:sym typeface="Arial"/>
            </a:endParaRPr>
          </a:p>
        </p:txBody>
      </p:sp>
      <p:pic>
        <p:nvPicPr>
          <p:cNvPr id="884" name="Google Shape;884;p59"/>
          <p:cNvPicPr preferRelativeResize="0"/>
          <p:nvPr/>
        </p:nvPicPr>
        <p:blipFill>
          <a:blip r:embed="rId8">
            <a:alphaModFix/>
          </a:blip>
          <a:stretch>
            <a:fillRect/>
          </a:stretch>
        </p:blipFill>
        <p:spPr>
          <a:xfrm>
            <a:off x="1063988" y="2155350"/>
            <a:ext cx="360000" cy="360000"/>
          </a:xfrm>
          <a:prstGeom prst="rect">
            <a:avLst/>
          </a:prstGeom>
          <a:noFill/>
          <a:ln>
            <a:noFill/>
          </a:ln>
        </p:spPr>
      </p:pic>
      <p:pic>
        <p:nvPicPr>
          <p:cNvPr id="885" name="Google Shape;885;p59"/>
          <p:cNvPicPr preferRelativeResize="0"/>
          <p:nvPr/>
        </p:nvPicPr>
        <p:blipFill rotWithShape="1">
          <a:blip r:embed="rId9">
            <a:alphaModFix/>
          </a:blip>
          <a:srcRect b="31333" l="0" r="0" t="25971"/>
          <a:stretch/>
        </p:blipFill>
        <p:spPr>
          <a:xfrm>
            <a:off x="853937" y="1701225"/>
            <a:ext cx="360000" cy="153700"/>
          </a:xfrm>
          <a:prstGeom prst="rect">
            <a:avLst/>
          </a:prstGeom>
          <a:noFill/>
          <a:ln>
            <a:noFill/>
          </a:ln>
        </p:spPr>
      </p:pic>
      <p:pic>
        <p:nvPicPr>
          <p:cNvPr id="886" name="Google Shape;886;p59"/>
          <p:cNvPicPr preferRelativeResize="0"/>
          <p:nvPr/>
        </p:nvPicPr>
        <p:blipFill>
          <a:blip r:embed="rId10">
            <a:alphaModFix/>
          </a:blip>
          <a:stretch>
            <a:fillRect/>
          </a:stretch>
        </p:blipFill>
        <p:spPr>
          <a:xfrm>
            <a:off x="1354612" y="1710875"/>
            <a:ext cx="1013788" cy="153700"/>
          </a:xfrm>
          <a:prstGeom prst="rect">
            <a:avLst/>
          </a:prstGeom>
          <a:noFill/>
          <a:ln>
            <a:noFill/>
          </a:ln>
        </p:spPr>
      </p:pic>
      <p:pic>
        <p:nvPicPr>
          <p:cNvPr descr="Résultat de recherche d'images pour &quot;sonarqube logo png&quot;" id="887" name="Google Shape;887;p59"/>
          <p:cNvPicPr preferRelativeResize="0"/>
          <p:nvPr/>
        </p:nvPicPr>
        <p:blipFill rotWithShape="1">
          <a:blip r:embed="rId4">
            <a:alphaModFix/>
          </a:blip>
          <a:srcRect b="37040" l="0" r="0" t="34835"/>
          <a:stretch/>
        </p:blipFill>
        <p:spPr>
          <a:xfrm>
            <a:off x="1786763" y="3885350"/>
            <a:ext cx="879000" cy="247197"/>
          </a:xfrm>
          <a:prstGeom prst="rect">
            <a:avLst/>
          </a:prstGeom>
          <a:noFill/>
          <a:ln>
            <a:noFill/>
          </a:ln>
        </p:spPr>
      </p:pic>
      <p:pic>
        <p:nvPicPr>
          <p:cNvPr id="888" name="Google Shape;888;p59"/>
          <p:cNvPicPr preferRelativeResize="0"/>
          <p:nvPr/>
        </p:nvPicPr>
        <p:blipFill rotWithShape="1">
          <a:blip r:embed="rId11">
            <a:alphaModFix/>
          </a:blip>
          <a:srcRect b="38105" l="8145" r="8908" t="36872"/>
          <a:stretch/>
        </p:blipFill>
        <p:spPr>
          <a:xfrm>
            <a:off x="2665762" y="3885350"/>
            <a:ext cx="1003673" cy="227075"/>
          </a:xfrm>
          <a:prstGeom prst="rect">
            <a:avLst/>
          </a:prstGeom>
          <a:noFill/>
          <a:ln>
            <a:noFill/>
          </a:ln>
        </p:spPr>
      </p:pic>
      <p:pic>
        <p:nvPicPr>
          <p:cNvPr id="889" name="Google Shape;889;p59"/>
          <p:cNvPicPr preferRelativeResize="0"/>
          <p:nvPr/>
        </p:nvPicPr>
        <p:blipFill>
          <a:blip r:embed="rId12">
            <a:alphaModFix/>
          </a:blip>
          <a:stretch>
            <a:fillRect/>
          </a:stretch>
        </p:blipFill>
        <p:spPr>
          <a:xfrm>
            <a:off x="3720087" y="3885350"/>
            <a:ext cx="511275" cy="237771"/>
          </a:xfrm>
          <a:prstGeom prst="rect">
            <a:avLst/>
          </a:prstGeom>
          <a:noFill/>
          <a:ln>
            <a:noFill/>
          </a:ln>
        </p:spPr>
      </p:pic>
      <p:pic>
        <p:nvPicPr>
          <p:cNvPr id="890" name="Google Shape;890;p59"/>
          <p:cNvPicPr preferRelativeResize="0"/>
          <p:nvPr/>
        </p:nvPicPr>
        <p:blipFill rotWithShape="1">
          <a:blip r:embed="rId13">
            <a:alphaModFix/>
          </a:blip>
          <a:srcRect b="24807" l="3587" r="2998" t="25257"/>
          <a:stretch/>
        </p:blipFill>
        <p:spPr>
          <a:xfrm>
            <a:off x="1910413" y="4243850"/>
            <a:ext cx="670725" cy="227080"/>
          </a:xfrm>
          <a:prstGeom prst="rect">
            <a:avLst/>
          </a:prstGeom>
          <a:noFill/>
          <a:ln>
            <a:noFill/>
          </a:ln>
        </p:spPr>
      </p:pic>
      <p:sp>
        <p:nvSpPr>
          <p:cNvPr id="891" name="Google Shape;891;p59"/>
          <p:cNvSpPr txBox="1"/>
          <p:nvPr/>
        </p:nvSpPr>
        <p:spPr>
          <a:xfrm>
            <a:off x="2538763" y="2623450"/>
            <a:ext cx="13914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Bitbucket pipeline</a:t>
            </a:r>
            <a:endParaRPr b="0" i="0" sz="1200" u="none" cap="none" strike="noStrike">
              <a:solidFill>
                <a:srgbClr val="000000"/>
              </a:solidFill>
              <a:latin typeface="Arial"/>
              <a:ea typeface="Arial"/>
              <a:cs typeface="Arial"/>
              <a:sym typeface="Arial"/>
            </a:endParaRPr>
          </a:p>
        </p:txBody>
      </p:sp>
      <p:cxnSp>
        <p:nvCxnSpPr>
          <p:cNvPr id="892" name="Google Shape;892;p59"/>
          <p:cNvCxnSpPr>
            <a:stCxn id="877" idx="0"/>
            <a:endCxn id="883" idx="2"/>
          </p:cNvCxnSpPr>
          <p:nvPr/>
        </p:nvCxnSpPr>
        <p:spPr>
          <a:xfrm rot="10800000">
            <a:off x="1243954" y="2747145"/>
            <a:ext cx="7500" cy="844500"/>
          </a:xfrm>
          <a:prstGeom prst="straightConnector1">
            <a:avLst/>
          </a:prstGeom>
          <a:noFill/>
          <a:ln cap="flat" cmpd="sng" w="9525">
            <a:solidFill>
              <a:srgbClr val="FF9900"/>
            </a:solidFill>
            <a:prstDash val="solid"/>
            <a:round/>
            <a:headEnd len="med" w="med" type="none"/>
            <a:tailEnd len="med" w="med" type="triangle"/>
          </a:ln>
        </p:spPr>
      </p:cxnSp>
      <p:cxnSp>
        <p:nvCxnSpPr>
          <p:cNvPr id="893" name="Google Shape;893;p59"/>
          <p:cNvCxnSpPr>
            <a:stCxn id="884" idx="0"/>
            <a:endCxn id="885" idx="2"/>
          </p:cNvCxnSpPr>
          <p:nvPr/>
        </p:nvCxnSpPr>
        <p:spPr>
          <a:xfrm rot="10800000">
            <a:off x="1033988" y="1855050"/>
            <a:ext cx="210000" cy="300300"/>
          </a:xfrm>
          <a:prstGeom prst="straightConnector1">
            <a:avLst/>
          </a:prstGeom>
          <a:noFill/>
          <a:ln cap="flat" cmpd="sng" w="9525">
            <a:solidFill>
              <a:srgbClr val="FF9900"/>
            </a:solidFill>
            <a:prstDash val="solid"/>
            <a:round/>
            <a:headEnd len="med" w="med" type="triangle"/>
            <a:tailEnd len="med" w="med" type="triangle"/>
          </a:ln>
        </p:spPr>
      </p:cxnSp>
      <p:cxnSp>
        <p:nvCxnSpPr>
          <p:cNvPr id="894" name="Google Shape;894;p59"/>
          <p:cNvCxnSpPr>
            <a:stCxn id="884" idx="0"/>
            <a:endCxn id="886" idx="2"/>
          </p:cNvCxnSpPr>
          <p:nvPr/>
        </p:nvCxnSpPr>
        <p:spPr>
          <a:xfrm flipH="1" rot="10800000">
            <a:off x="1243988" y="1864650"/>
            <a:ext cx="617400" cy="290700"/>
          </a:xfrm>
          <a:prstGeom prst="straightConnector1">
            <a:avLst/>
          </a:prstGeom>
          <a:noFill/>
          <a:ln cap="flat" cmpd="sng" w="9525">
            <a:solidFill>
              <a:srgbClr val="FF9900"/>
            </a:solidFill>
            <a:prstDash val="solid"/>
            <a:round/>
            <a:headEnd len="med" w="med" type="triangle"/>
            <a:tailEnd len="med" w="med" type="triangle"/>
          </a:ln>
        </p:spPr>
      </p:cxnSp>
      <p:cxnSp>
        <p:nvCxnSpPr>
          <p:cNvPr id="895" name="Google Shape;895;p59"/>
          <p:cNvCxnSpPr>
            <a:stCxn id="884" idx="3"/>
            <a:endCxn id="876" idx="1"/>
          </p:cNvCxnSpPr>
          <p:nvPr/>
        </p:nvCxnSpPr>
        <p:spPr>
          <a:xfrm flipH="1" rot="10800000">
            <a:off x="1423988" y="2128350"/>
            <a:ext cx="1328400" cy="207000"/>
          </a:xfrm>
          <a:prstGeom prst="straightConnector1">
            <a:avLst/>
          </a:prstGeom>
          <a:noFill/>
          <a:ln cap="flat" cmpd="sng" w="9525">
            <a:solidFill>
              <a:srgbClr val="FF9900"/>
            </a:solidFill>
            <a:prstDash val="solid"/>
            <a:round/>
            <a:headEnd len="med" w="med" type="triangle"/>
            <a:tailEnd len="med" w="med" type="triangle"/>
          </a:ln>
        </p:spPr>
      </p:cxnSp>
      <p:cxnSp>
        <p:nvCxnSpPr>
          <p:cNvPr id="896" name="Google Shape;896;p59"/>
          <p:cNvCxnSpPr>
            <a:stCxn id="891" idx="2"/>
            <a:endCxn id="887" idx="0"/>
          </p:cNvCxnSpPr>
          <p:nvPr/>
        </p:nvCxnSpPr>
        <p:spPr>
          <a:xfrm flipH="1">
            <a:off x="2226163" y="2780650"/>
            <a:ext cx="1008300" cy="1104600"/>
          </a:xfrm>
          <a:prstGeom prst="straightConnector1">
            <a:avLst/>
          </a:prstGeom>
          <a:noFill/>
          <a:ln cap="flat" cmpd="sng" w="9525">
            <a:solidFill>
              <a:srgbClr val="FF9900"/>
            </a:solidFill>
            <a:prstDash val="solid"/>
            <a:round/>
            <a:headEnd len="med" w="med" type="none"/>
            <a:tailEnd len="med" w="med" type="triangle"/>
          </a:ln>
        </p:spPr>
      </p:cxnSp>
      <p:cxnSp>
        <p:nvCxnSpPr>
          <p:cNvPr id="897" name="Google Shape;897;p59"/>
          <p:cNvCxnSpPr>
            <a:stCxn id="891" idx="2"/>
            <a:endCxn id="888" idx="0"/>
          </p:cNvCxnSpPr>
          <p:nvPr/>
        </p:nvCxnSpPr>
        <p:spPr>
          <a:xfrm flipH="1">
            <a:off x="3167563" y="2780650"/>
            <a:ext cx="66900" cy="1104600"/>
          </a:xfrm>
          <a:prstGeom prst="straightConnector1">
            <a:avLst/>
          </a:prstGeom>
          <a:noFill/>
          <a:ln cap="flat" cmpd="sng" w="9525">
            <a:solidFill>
              <a:srgbClr val="FF9900"/>
            </a:solidFill>
            <a:prstDash val="solid"/>
            <a:round/>
            <a:headEnd len="med" w="med" type="none"/>
            <a:tailEnd len="med" w="med" type="triangle"/>
          </a:ln>
        </p:spPr>
      </p:cxnSp>
      <p:cxnSp>
        <p:nvCxnSpPr>
          <p:cNvPr id="898" name="Google Shape;898;p59"/>
          <p:cNvCxnSpPr>
            <a:stCxn id="891" idx="2"/>
            <a:endCxn id="889" idx="0"/>
          </p:cNvCxnSpPr>
          <p:nvPr/>
        </p:nvCxnSpPr>
        <p:spPr>
          <a:xfrm>
            <a:off x="3234463" y="2780650"/>
            <a:ext cx="741300" cy="1104600"/>
          </a:xfrm>
          <a:prstGeom prst="straightConnector1">
            <a:avLst/>
          </a:prstGeom>
          <a:noFill/>
          <a:ln cap="flat" cmpd="sng" w="9525">
            <a:solidFill>
              <a:srgbClr val="FF9900"/>
            </a:solidFill>
            <a:prstDash val="solid"/>
            <a:round/>
            <a:headEnd len="med" w="med" type="none"/>
            <a:tailEnd len="med" w="med" type="triangle"/>
          </a:ln>
        </p:spPr>
      </p:cxnSp>
      <p:cxnSp>
        <p:nvCxnSpPr>
          <p:cNvPr id="899" name="Google Shape;899;p59"/>
          <p:cNvCxnSpPr>
            <a:stCxn id="876" idx="3"/>
            <a:endCxn id="900" idx="1"/>
          </p:cNvCxnSpPr>
          <p:nvPr/>
        </p:nvCxnSpPr>
        <p:spPr>
          <a:xfrm>
            <a:off x="3631388" y="2128200"/>
            <a:ext cx="1578000" cy="1618500"/>
          </a:xfrm>
          <a:prstGeom prst="straightConnector1">
            <a:avLst/>
          </a:prstGeom>
          <a:noFill/>
          <a:ln cap="flat" cmpd="sng" w="9525">
            <a:solidFill>
              <a:srgbClr val="FF9900"/>
            </a:solidFill>
            <a:prstDash val="solid"/>
            <a:round/>
            <a:headEnd len="med" w="med" type="none"/>
            <a:tailEnd len="med" w="med" type="triangle"/>
          </a:ln>
        </p:spPr>
      </p:cxnSp>
      <p:cxnSp>
        <p:nvCxnSpPr>
          <p:cNvPr id="901" name="Google Shape;901;p59"/>
          <p:cNvCxnSpPr>
            <a:stCxn id="876" idx="3"/>
            <a:endCxn id="902" idx="1"/>
          </p:cNvCxnSpPr>
          <p:nvPr/>
        </p:nvCxnSpPr>
        <p:spPr>
          <a:xfrm flipH="1" rot="10800000">
            <a:off x="3631388" y="1972500"/>
            <a:ext cx="1700700" cy="155700"/>
          </a:xfrm>
          <a:prstGeom prst="straightConnector1">
            <a:avLst/>
          </a:prstGeom>
          <a:noFill/>
          <a:ln cap="flat" cmpd="sng" w="9525">
            <a:solidFill>
              <a:srgbClr val="FF9900"/>
            </a:solidFill>
            <a:prstDash val="solid"/>
            <a:round/>
            <a:headEnd len="med" w="med" type="none"/>
            <a:tailEnd len="med" w="med" type="triangle"/>
          </a:ln>
        </p:spPr>
      </p:cxnSp>
      <p:pic>
        <p:nvPicPr>
          <p:cNvPr id="902" name="Google Shape;902;p59"/>
          <p:cNvPicPr preferRelativeResize="0"/>
          <p:nvPr/>
        </p:nvPicPr>
        <p:blipFill rotWithShape="1">
          <a:blip r:embed="rId14">
            <a:alphaModFix/>
          </a:blip>
          <a:srcRect b="0" l="0" r="0" t="0"/>
          <a:stretch/>
        </p:blipFill>
        <p:spPr>
          <a:xfrm>
            <a:off x="5332015" y="1792446"/>
            <a:ext cx="291600" cy="360000"/>
          </a:xfrm>
          <a:prstGeom prst="rect">
            <a:avLst/>
          </a:prstGeom>
          <a:noFill/>
          <a:ln>
            <a:noFill/>
          </a:ln>
        </p:spPr>
      </p:pic>
      <p:sp>
        <p:nvSpPr>
          <p:cNvPr id="903" name="Google Shape;903;p59"/>
          <p:cNvSpPr txBox="1"/>
          <p:nvPr/>
        </p:nvSpPr>
        <p:spPr>
          <a:xfrm>
            <a:off x="4974857" y="2228967"/>
            <a:ext cx="1005900" cy="155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latin typeface="Arial"/>
                <a:ea typeface="Arial"/>
                <a:cs typeface="Arial"/>
                <a:sym typeface="Arial"/>
              </a:rPr>
              <a:t>AWS</a:t>
            </a:r>
            <a:br>
              <a:rPr b="1" lang="fr" sz="1000">
                <a:solidFill>
                  <a:srgbClr val="474746"/>
                </a:solidFill>
                <a:latin typeface="Arial"/>
                <a:ea typeface="Arial"/>
                <a:cs typeface="Arial"/>
                <a:sym typeface="Arial"/>
              </a:rPr>
            </a:br>
            <a:r>
              <a:rPr b="1" lang="fr" sz="1000">
                <a:solidFill>
                  <a:srgbClr val="474746"/>
                </a:solidFill>
                <a:latin typeface="Arial"/>
                <a:ea typeface="Arial"/>
                <a:cs typeface="Arial"/>
                <a:sym typeface="Arial"/>
              </a:rPr>
              <a:t>CloudFormation</a:t>
            </a:r>
            <a:endParaRPr b="1" sz="1000">
              <a:solidFill>
                <a:srgbClr val="474746"/>
              </a:solidFill>
              <a:latin typeface="Arial"/>
              <a:ea typeface="Arial"/>
              <a:cs typeface="Arial"/>
              <a:sym typeface="Arial"/>
            </a:endParaRPr>
          </a:p>
        </p:txBody>
      </p:sp>
      <p:pic>
        <p:nvPicPr>
          <p:cNvPr id="900" name="Google Shape;900;p59"/>
          <p:cNvPicPr preferRelativeResize="0"/>
          <p:nvPr/>
        </p:nvPicPr>
        <p:blipFill>
          <a:blip r:embed="rId15">
            <a:alphaModFix/>
          </a:blip>
          <a:stretch>
            <a:fillRect/>
          </a:stretch>
        </p:blipFill>
        <p:spPr>
          <a:xfrm>
            <a:off x="5209513" y="3591869"/>
            <a:ext cx="550150" cy="309459"/>
          </a:xfrm>
          <a:prstGeom prst="rect">
            <a:avLst/>
          </a:prstGeom>
          <a:noFill/>
          <a:ln>
            <a:noFill/>
          </a:ln>
        </p:spPr>
      </p:pic>
      <p:sp>
        <p:nvSpPr>
          <p:cNvPr id="904" name="Google Shape;904;p59"/>
          <p:cNvSpPr txBox="1"/>
          <p:nvPr/>
        </p:nvSpPr>
        <p:spPr>
          <a:xfrm>
            <a:off x="4974857" y="3931242"/>
            <a:ext cx="1005900" cy="155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rPr>
              <a:t>VMware</a:t>
            </a:r>
            <a:endParaRPr b="1" sz="1000">
              <a:solidFill>
                <a:srgbClr val="474746"/>
              </a:solidFill>
            </a:endParaRPr>
          </a:p>
          <a:p>
            <a:pPr indent="0" lvl="0" marL="0" marR="0" rtl="0" algn="ctr">
              <a:spcBef>
                <a:spcPts val="0"/>
              </a:spcBef>
              <a:spcAft>
                <a:spcPts val="0"/>
              </a:spcAft>
              <a:buNone/>
            </a:pPr>
            <a:r>
              <a:rPr b="1" lang="fr" sz="1000">
                <a:solidFill>
                  <a:srgbClr val="474746"/>
                </a:solidFill>
              </a:rPr>
              <a:t>VRO/VRA</a:t>
            </a:r>
            <a:endParaRPr b="1" sz="1000">
              <a:solidFill>
                <a:srgbClr val="474746"/>
              </a:solidFill>
            </a:endParaRPr>
          </a:p>
        </p:txBody>
      </p:sp>
      <p:grpSp>
        <p:nvGrpSpPr>
          <p:cNvPr id="905" name="Google Shape;905;p59"/>
          <p:cNvGrpSpPr/>
          <p:nvPr/>
        </p:nvGrpSpPr>
        <p:grpSpPr>
          <a:xfrm>
            <a:off x="7324224" y="1138651"/>
            <a:ext cx="1391400" cy="852600"/>
            <a:chOff x="7513761" y="1138651"/>
            <a:chExt cx="1391400" cy="852600"/>
          </a:xfrm>
        </p:grpSpPr>
        <p:sp>
          <p:nvSpPr>
            <p:cNvPr id="906" name="Google Shape;906;p59"/>
            <p:cNvSpPr/>
            <p:nvPr/>
          </p:nvSpPr>
          <p:spPr>
            <a:xfrm>
              <a:off x="7513761" y="1138651"/>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HORS-PROD</a:t>
              </a:r>
              <a:endParaRPr b="0" i="0" sz="1200" u="none" cap="none" strike="noStrike">
                <a:solidFill>
                  <a:srgbClr val="515151"/>
                </a:solidFill>
                <a:latin typeface="Arial"/>
                <a:ea typeface="Arial"/>
                <a:cs typeface="Arial"/>
                <a:sym typeface="Arial"/>
              </a:endParaRPr>
            </a:p>
          </p:txBody>
        </p:sp>
        <p:pic>
          <p:nvPicPr>
            <p:cNvPr id="907" name="Google Shape;907;p59"/>
            <p:cNvPicPr preferRelativeResize="0"/>
            <p:nvPr/>
          </p:nvPicPr>
          <p:blipFill rotWithShape="1">
            <a:blip r:embed="rId16">
              <a:alphaModFix/>
            </a:blip>
            <a:srcRect b="0" l="0" r="0" t="0"/>
            <a:stretch/>
          </p:blipFill>
          <p:spPr>
            <a:xfrm>
              <a:off x="7653974" y="1503735"/>
              <a:ext cx="360000" cy="360000"/>
            </a:xfrm>
            <a:prstGeom prst="rect">
              <a:avLst/>
            </a:prstGeom>
            <a:noFill/>
            <a:ln>
              <a:noFill/>
            </a:ln>
          </p:spPr>
        </p:pic>
        <p:sp>
          <p:nvSpPr>
            <p:cNvPr id="908" name="Google Shape;908;p59"/>
            <p:cNvSpPr txBox="1"/>
            <p:nvPr/>
          </p:nvSpPr>
          <p:spPr>
            <a:xfrm>
              <a:off x="7982980" y="1508228"/>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grpSp>
        <p:nvGrpSpPr>
          <p:cNvPr id="909" name="Google Shape;909;p59"/>
          <p:cNvGrpSpPr/>
          <p:nvPr/>
        </p:nvGrpSpPr>
        <p:grpSpPr>
          <a:xfrm>
            <a:off x="7324224" y="1873428"/>
            <a:ext cx="1391400" cy="852600"/>
            <a:chOff x="7580057" y="1873428"/>
            <a:chExt cx="1391400" cy="852600"/>
          </a:xfrm>
        </p:grpSpPr>
        <p:sp>
          <p:nvSpPr>
            <p:cNvPr id="910" name="Google Shape;910;p59"/>
            <p:cNvSpPr/>
            <p:nvPr/>
          </p:nvSpPr>
          <p:spPr>
            <a:xfrm>
              <a:off x="7580057" y="1873428"/>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PROD</a:t>
              </a:r>
              <a:endParaRPr b="0" i="0" sz="1200" u="none" cap="none" strike="noStrike">
                <a:solidFill>
                  <a:srgbClr val="515151"/>
                </a:solidFill>
                <a:latin typeface="Arial"/>
                <a:ea typeface="Arial"/>
                <a:cs typeface="Arial"/>
                <a:sym typeface="Arial"/>
              </a:endParaRPr>
            </a:p>
          </p:txBody>
        </p:sp>
        <p:pic>
          <p:nvPicPr>
            <p:cNvPr id="911" name="Google Shape;911;p59"/>
            <p:cNvPicPr preferRelativeResize="0"/>
            <p:nvPr/>
          </p:nvPicPr>
          <p:blipFill rotWithShape="1">
            <a:blip r:embed="rId16">
              <a:alphaModFix/>
            </a:blip>
            <a:srcRect b="0" l="0" r="0" t="0"/>
            <a:stretch/>
          </p:blipFill>
          <p:spPr>
            <a:xfrm>
              <a:off x="7668994" y="2238477"/>
              <a:ext cx="351113" cy="421339"/>
            </a:xfrm>
            <a:prstGeom prst="rect">
              <a:avLst/>
            </a:prstGeom>
            <a:noFill/>
            <a:ln>
              <a:noFill/>
            </a:ln>
          </p:spPr>
        </p:pic>
        <p:sp>
          <p:nvSpPr>
            <p:cNvPr id="912" name="Google Shape;912;p59"/>
            <p:cNvSpPr txBox="1"/>
            <p:nvPr/>
          </p:nvSpPr>
          <p:spPr>
            <a:xfrm>
              <a:off x="8020113" y="2243004"/>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grpSp>
        <p:nvGrpSpPr>
          <p:cNvPr id="913" name="Google Shape;913;p59"/>
          <p:cNvGrpSpPr/>
          <p:nvPr/>
        </p:nvGrpSpPr>
        <p:grpSpPr>
          <a:xfrm>
            <a:off x="7324224" y="2952914"/>
            <a:ext cx="1391400" cy="852600"/>
            <a:chOff x="7513761" y="1138651"/>
            <a:chExt cx="1391400" cy="852600"/>
          </a:xfrm>
        </p:grpSpPr>
        <p:sp>
          <p:nvSpPr>
            <p:cNvPr id="914" name="Google Shape;914;p59"/>
            <p:cNvSpPr/>
            <p:nvPr/>
          </p:nvSpPr>
          <p:spPr>
            <a:xfrm>
              <a:off x="7513761" y="1138651"/>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HORS-PROD</a:t>
              </a:r>
              <a:endParaRPr b="0" i="0" sz="1200" u="none" cap="none" strike="noStrike">
                <a:solidFill>
                  <a:srgbClr val="515151"/>
                </a:solidFill>
                <a:latin typeface="Arial"/>
                <a:ea typeface="Arial"/>
                <a:cs typeface="Arial"/>
                <a:sym typeface="Arial"/>
              </a:endParaRPr>
            </a:p>
          </p:txBody>
        </p:sp>
        <p:pic>
          <p:nvPicPr>
            <p:cNvPr id="915" name="Google Shape;915;p59"/>
            <p:cNvPicPr preferRelativeResize="0"/>
            <p:nvPr/>
          </p:nvPicPr>
          <p:blipFill rotWithShape="1">
            <a:blip r:embed="rId16">
              <a:alphaModFix/>
            </a:blip>
            <a:srcRect b="0" l="0" r="0" t="0"/>
            <a:stretch/>
          </p:blipFill>
          <p:spPr>
            <a:xfrm>
              <a:off x="7653974" y="1503735"/>
              <a:ext cx="360000" cy="360000"/>
            </a:xfrm>
            <a:prstGeom prst="rect">
              <a:avLst/>
            </a:prstGeom>
            <a:noFill/>
            <a:ln>
              <a:noFill/>
            </a:ln>
          </p:spPr>
        </p:pic>
        <p:sp>
          <p:nvSpPr>
            <p:cNvPr id="916" name="Google Shape;916;p59"/>
            <p:cNvSpPr txBox="1"/>
            <p:nvPr/>
          </p:nvSpPr>
          <p:spPr>
            <a:xfrm>
              <a:off x="7982980" y="1508228"/>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grpSp>
        <p:nvGrpSpPr>
          <p:cNvPr id="917" name="Google Shape;917;p59"/>
          <p:cNvGrpSpPr/>
          <p:nvPr/>
        </p:nvGrpSpPr>
        <p:grpSpPr>
          <a:xfrm>
            <a:off x="7324224" y="3687691"/>
            <a:ext cx="1391400" cy="852600"/>
            <a:chOff x="7580057" y="1873428"/>
            <a:chExt cx="1391400" cy="852600"/>
          </a:xfrm>
        </p:grpSpPr>
        <p:sp>
          <p:nvSpPr>
            <p:cNvPr id="918" name="Google Shape;918;p59"/>
            <p:cNvSpPr/>
            <p:nvPr/>
          </p:nvSpPr>
          <p:spPr>
            <a:xfrm>
              <a:off x="7580057" y="1873428"/>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PROD</a:t>
              </a:r>
              <a:endParaRPr b="0" i="0" sz="1200" u="none" cap="none" strike="noStrike">
                <a:solidFill>
                  <a:srgbClr val="515151"/>
                </a:solidFill>
                <a:latin typeface="Arial"/>
                <a:ea typeface="Arial"/>
                <a:cs typeface="Arial"/>
                <a:sym typeface="Arial"/>
              </a:endParaRPr>
            </a:p>
          </p:txBody>
        </p:sp>
        <p:pic>
          <p:nvPicPr>
            <p:cNvPr id="919" name="Google Shape;919;p59"/>
            <p:cNvPicPr preferRelativeResize="0"/>
            <p:nvPr/>
          </p:nvPicPr>
          <p:blipFill rotWithShape="1">
            <a:blip r:embed="rId16">
              <a:alphaModFix/>
            </a:blip>
            <a:srcRect b="0" l="0" r="0" t="0"/>
            <a:stretch/>
          </p:blipFill>
          <p:spPr>
            <a:xfrm>
              <a:off x="7668994" y="2238477"/>
              <a:ext cx="351113" cy="421339"/>
            </a:xfrm>
            <a:prstGeom prst="rect">
              <a:avLst/>
            </a:prstGeom>
            <a:noFill/>
            <a:ln>
              <a:noFill/>
            </a:ln>
          </p:spPr>
        </p:pic>
        <p:sp>
          <p:nvSpPr>
            <p:cNvPr id="920" name="Google Shape;920;p59"/>
            <p:cNvSpPr txBox="1"/>
            <p:nvPr/>
          </p:nvSpPr>
          <p:spPr>
            <a:xfrm>
              <a:off x="8020113" y="2243004"/>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60"/>
          <p:cNvSpPr/>
          <p:nvPr/>
        </p:nvSpPr>
        <p:spPr>
          <a:xfrm>
            <a:off x="2926150" y="1132900"/>
            <a:ext cx="1483800" cy="15150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Gitlab</a:t>
            </a:r>
            <a:endParaRPr b="0" i="0" sz="1800" u="none" cap="none" strike="noStrike">
              <a:solidFill>
                <a:srgbClr val="515151"/>
              </a:solidFill>
              <a:latin typeface="Arial"/>
              <a:ea typeface="Arial"/>
              <a:cs typeface="Arial"/>
              <a:sym typeface="Arial"/>
            </a:endParaRPr>
          </a:p>
        </p:txBody>
      </p:sp>
      <p:sp>
        <p:nvSpPr>
          <p:cNvPr id="926" name="Google Shape;926;p60"/>
          <p:cNvSpPr/>
          <p:nvPr/>
        </p:nvSpPr>
        <p:spPr>
          <a:xfrm>
            <a:off x="4574150" y="2907050"/>
            <a:ext cx="38541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Plateforme Cloud interne</a:t>
            </a:r>
            <a:endParaRPr b="0" i="0" sz="1800" u="none" cap="none" strike="noStrike">
              <a:solidFill>
                <a:srgbClr val="515151"/>
              </a:solidFill>
              <a:latin typeface="Arial"/>
              <a:ea typeface="Arial"/>
              <a:cs typeface="Arial"/>
              <a:sym typeface="Arial"/>
            </a:endParaRPr>
          </a:p>
        </p:txBody>
      </p:sp>
      <p:sp>
        <p:nvSpPr>
          <p:cNvPr id="927" name="Google Shape;927;p60"/>
          <p:cNvSpPr/>
          <p:nvPr/>
        </p:nvSpPr>
        <p:spPr>
          <a:xfrm>
            <a:off x="4574195" y="1132900"/>
            <a:ext cx="38541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Plateforme AWS</a:t>
            </a:r>
            <a:endParaRPr b="0" i="0" sz="1800" u="none" cap="none" strike="noStrike">
              <a:solidFill>
                <a:srgbClr val="515151"/>
              </a:solidFill>
              <a:latin typeface="Arial"/>
              <a:ea typeface="Arial"/>
              <a:cs typeface="Arial"/>
              <a:sym typeface="Arial"/>
            </a:endParaRPr>
          </a:p>
        </p:txBody>
      </p:sp>
      <p:sp>
        <p:nvSpPr>
          <p:cNvPr id="928" name="Google Shape;928;p60"/>
          <p:cNvSpPr/>
          <p:nvPr/>
        </p:nvSpPr>
        <p:spPr>
          <a:xfrm>
            <a:off x="490600" y="2901775"/>
            <a:ext cx="38541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Datacenter SwissLife</a:t>
            </a:r>
            <a:endParaRPr b="0" i="0" sz="1800" u="none" cap="none" strike="noStrike">
              <a:solidFill>
                <a:srgbClr val="515151"/>
              </a:solidFill>
              <a:latin typeface="Arial"/>
              <a:ea typeface="Arial"/>
              <a:cs typeface="Arial"/>
              <a:sym typeface="Arial"/>
            </a:endParaRPr>
          </a:p>
        </p:txBody>
      </p:sp>
      <p:sp>
        <p:nvSpPr>
          <p:cNvPr id="929" name="Google Shape;929;p60"/>
          <p:cNvSpPr/>
          <p:nvPr/>
        </p:nvSpPr>
        <p:spPr>
          <a:xfrm>
            <a:off x="490600" y="1145475"/>
            <a:ext cx="2271300" cy="15150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SAAS ATLASSIAN</a:t>
            </a:r>
            <a:endParaRPr b="0" i="0" sz="1800" u="none" cap="none" strike="noStrike">
              <a:solidFill>
                <a:srgbClr val="515151"/>
              </a:solidFill>
              <a:latin typeface="Arial"/>
              <a:ea typeface="Arial"/>
              <a:cs typeface="Arial"/>
              <a:sym typeface="Arial"/>
            </a:endParaRPr>
          </a:p>
        </p:txBody>
      </p:sp>
      <p:sp>
        <p:nvSpPr>
          <p:cNvPr id="930" name="Google Shape;930;p60"/>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S2 - GitLab SaaS</a:t>
            </a:r>
            <a:endParaRPr/>
          </a:p>
        </p:txBody>
      </p:sp>
      <p:sp>
        <p:nvSpPr>
          <p:cNvPr id="931" name="Google Shape;931;p60"/>
          <p:cNvSpPr/>
          <p:nvPr/>
        </p:nvSpPr>
        <p:spPr>
          <a:xfrm>
            <a:off x="4695350" y="3441503"/>
            <a:ext cx="879000" cy="9237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id="932" name="Google Shape;932;p60"/>
          <p:cNvPicPr preferRelativeResize="0"/>
          <p:nvPr/>
        </p:nvPicPr>
        <p:blipFill>
          <a:blip r:embed="rId3">
            <a:alphaModFix/>
          </a:blip>
          <a:stretch>
            <a:fillRect/>
          </a:stretch>
        </p:blipFill>
        <p:spPr>
          <a:xfrm>
            <a:off x="1172261" y="3354620"/>
            <a:ext cx="458896" cy="458900"/>
          </a:xfrm>
          <a:prstGeom prst="rect">
            <a:avLst/>
          </a:prstGeom>
          <a:noFill/>
          <a:ln>
            <a:noFill/>
          </a:ln>
        </p:spPr>
      </p:pic>
      <p:sp>
        <p:nvSpPr>
          <p:cNvPr id="933" name="Google Shape;933;p60"/>
          <p:cNvSpPr txBox="1"/>
          <p:nvPr/>
        </p:nvSpPr>
        <p:spPr>
          <a:xfrm>
            <a:off x="1087775" y="3849614"/>
            <a:ext cx="7128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DEV</a:t>
            </a:r>
            <a:endParaRPr b="0" i="0" sz="800" u="none" cap="none" strike="noStrike">
              <a:solidFill>
                <a:srgbClr val="000000"/>
              </a:solidFill>
              <a:latin typeface="Arial"/>
              <a:ea typeface="Arial"/>
              <a:cs typeface="Arial"/>
              <a:sym typeface="Arial"/>
            </a:endParaRPr>
          </a:p>
        </p:txBody>
      </p:sp>
      <p:pic>
        <p:nvPicPr>
          <p:cNvPr descr="Résultat de recherche d'images pour &quot;sonarqube logo png&quot;" id="934" name="Google Shape;934;p60"/>
          <p:cNvPicPr preferRelativeResize="0"/>
          <p:nvPr/>
        </p:nvPicPr>
        <p:blipFill rotWithShape="1">
          <a:blip r:embed="rId4">
            <a:alphaModFix/>
          </a:blip>
          <a:srcRect b="37040" l="0" r="0" t="34835"/>
          <a:stretch/>
        </p:blipFill>
        <p:spPr>
          <a:xfrm>
            <a:off x="4776398" y="3690794"/>
            <a:ext cx="670717" cy="188639"/>
          </a:xfrm>
          <a:prstGeom prst="rect">
            <a:avLst/>
          </a:prstGeom>
          <a:noFill/>
          <a:ln>
            <a:noFill/>
          </a:ln>
        </p:spPr>
      </p:pic>
      <p:pic>
        <p:nvPicPr>
          <p:cNvPr id="935" name="Google Shape;935;p60"/>
          <p:cNvPicPr preferRelativeResize="0"/>
          <p:nvPr/>
        </p:nvPicPr>
        <p:blipFill rotWithShape="1">
          <a:blip r:embed="rId5">
            <a:alphaModFix/>
          </a:blip>
          <a:srcRect b="0" l="0" r="0" t="0"/>
          <a:stretch/>
        </p:blipFill>
        <p:spPr>
          <a:xfrm>
            <a:off x="4767418" y="3543958"/>
            <a:ext cx="688673" cy="157115"/>
          </a:xfrm>
          <a:prstGeom prst="rect">
            <a:avLst/>
          </a:prstGeom>
          <a:noFill/>
          <a:ln>
            <a:noFill/>
          </a:ln>
        </p:spPr>
      </p:pic>
      <p:pic>
        <p:nvPicPr>
          <p:cNvPr id="936" name="Google Shape;936;p60"/>
          <p:cNvPicPr preferRelativeResize="0"/>
          <p:nvPr/>
        </p:nvPicPr>
        <p:blipFill>
          <a:blip r:embed="rId6">
            <a:alphaModFix/>
          </a:blip>
          <a:stretch>
            <a:fillRect/>
          </a:stretch>
        </p:blipFill>
        <p:spPr>
          <a:xfrm>
            <a:off x="4842089" y="3907646"/>
            <a:ext cx="550172" cy="184326"/>
          </a:xfrm>
          <a:prstGeom prst="rect">
            <a:avLst/>
          </a:prstGeom>
          <a:noFill/>
          <a:ln>
            <a:noFill/>
          </a:ln>
        </p:spPr>
      </p:pic>
      <p:pic>
        <p:nvPicPr>
          <p:cNvPr id="937" name="Google Shape;937;p60"/>
          <p:cNvPicPr preferRelativeResize="0"/>
          <p:nvPr/>
        </p:nvPicPr>
        <p:blipFill>
          <a:blip r:embed="rId7">
            <a:alphaModFix/>
          </a:blip>
          <a:stretch>
            <a:fillRect/>
          </a:stretch>
        </p:blipFill>
        <p:spPr>
          <a:xfrm>
            <a:off x="4861555" y="4066911"/>
            <a:ext cx="511282" cy="173653"/>
          </a:xfrm>
          <a:prstGeom prst="rect">
            <a:avLst/>
          </a:prstGeom>
          <a:noFill/>
          <a:ln>
            <a:noFill/>
          </a:ln>
        </p:spPr>
      </p:pic>
      <p:grpSp>
        <p:nvGrpSpPr>
          <p:cNvPr id="938" name="Google Shape;938;p60"/>
          <p:cNvGrpSpPr/>
          <p:nvPr/>
        </p:nvGrpSpPr>
        <p:grpSpPr>
          <a:xfrm>
            <a:off x="7262011" y="1138651"/>
            <a:ext cx="1391400" cy="852600"/>
            <a:chOff x="7513761" y="1138651"/>
            <a:chExt cx="1391400" cy="852600"/>
          </a:xfrm>
        </p:grpSpPr>
        <p:sp>
          <p:nvSpPr>
            <p:cNvPr id="939" name="Google Shape;939;p60"/>
            <p:cNvSpPr/>
            <p:nvPr/>
          </p:nvSpPr>
          <p:spPr>
            <a:xfrm>
              <a:off x="7513761" y="1138651"/>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HORS-PROD</a:t>
              </a:r>
              <a:endParaRPr b="0" i="0" sz="1200" u="none" cap="none" strike="noStrike">
                <a:solidFill>
                  <a:srgbClr val="515151"/>
                </a:solidFill>
                <a:latin typeface="Arial"/>
                <a:ea typeface="Arial"/>
                <a:cs typeface="Arial"/>
                <a:sym typeface="Arial"/>
              </a:endParaRPr>
            </a:p>
          </p:txBody>
        </p:sp>
        <p:pic>
          <p:nvPicPr>
            <p:cNvPr id="940" name="Google Shape;940;p60"/>
            <p:cNvPicPr preferRelativeResize="0"/>
            <p:nvPr/>
          </p:nvPicPr>
          <p:blipFill rotWithShape="1">
            <a:blip r:embed="rId8">
              <a:alphaModFix/>
            </a:blip>
            <a:srcRect b="0" l="0" r="0" t="0"/>
            <a:stretch/>
          </p:blipFill>
          <p:spPr>
            <a:xfrm>
              <a:off x="7653974" y="1503735"/>
              <a:ext cx="360000" cy="360000"/>
            </a:xfrm>
            <a:prstGeom prst="rect">
              <a:avLst/>
            </a:prstGeom>
            <a:noFill/>
            <a:ln>
              <a:noFill/>
            </a:ln>
          </p:spPr>
        </p:pic>
        <p:sp>
          <p:nvSpPr>
            <p:cNvPr id="941" name="Google Shape;941;p60"/>
            <p:cNvSpPr txBox="1"/>
            <p:nvPr/>
          </p:nvSpPr>
          <p:spPr>
            <a:xfrm>
              <a:off x="7982980" y="1508228"/>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grpSp>
        <p:nvGrpSpPr>
          <p:cNvPr id="942" name="Google Shape;942;p60"/>
          <p:cNvGrpSpPr/>
          <p:nvPr/>
        </p:nvGrpSpPr>
        <p:grpSpPr>
          <a:xfrm>
            <a:off x="7262011" y="1873428"/>
            <a:ext cx="1391400" cy="852600"/>
            <a:chOff x="7580057" y="1873428"/>
            <a:chExt cx="1391400" cy="852600"/>
          </a:xfrm>
        </p:grpSpPr>
        <p:sp>
          <p:nvSpPr>
            <p:cNvPr id="943" name="Google Shape;943;p60"/>
            <p:cNvSpPr/>
            <p:nvPr/>
          </p:nvSpPr>
          <p:spPr>
            <a:xfrm>
              <a:off x="7580057" y="1873428"/>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PROD</a:t>
              </a:r>
              <a:endParaRPr b="0" i="0" sz="1200" u="none" cap="none" strike="noStrike">
                <a:solidFill>
                  <a:srgbClr val="515151"/>
                </a:solidFill>
                <a:latin typeface="Arial"/>
                <a:ea typeface="Arial"/>
                <a:cs typeface="Arial"/>
                <a:sym typeface="Arial"/>
              </a:endParaRPr>
            </a:p>
          </p:txBody>
        </p:sp>
        <p:pic>
          <p:nvPicPr>
            <p:cNvPr id="944" name="Google Shape;944;p60"/>
            <p:cNvPicPr preferRelativeResize="0"/>
            <p:nvPr/>
          </p:nvPicPr>
          <p:blipFill rotWithShape="1">
            <a:blip r:embed="rId8">
              <a:alphaModFix/>
            </a:blip>
            <a:srcRect b="0" l="0" r="0" t="0"/>
            <a:stretch/>
          </p:blipFill>
          <p:spPr>
            <a:xfrm>
              <a:off x="7668994" y="2238477"/>
              <a:ext cx="351113" cy="421339"/>
            </a:xfrm>
            <a:prstGeom prst="rect">
              <a:avLst/>
            </a:prstGeom>
            <a:noFill/>
            <a:ln>
              <a:noFill/>
            </a:ln>
          </p:spPr>
        </p:pic>
        <p:sp>
          <p:nvSpPr>
            <p:cNvPr id="945" name="Google Shape;945;p60"/>
            <p:cNvSpPr txBox="1"/>
            <p:nvPr/>
          </p:nvSpPr>
          <p:spPr>
            <a:xfrm>
              <a:off x="8020113" y="2243004"/>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pic>
        <p:nvPicPr>
          <p:cNvPr id="946" name="Google Shape;946;p60"/>
          <p:cNvPicPr preferRelativeResize="0"/>
          <p:nvPr/>
        </p:nvPicPr>
        <p:blipFill rotWithShape="1">
          <a:blip r:embed="rId9">
            <a:alphaModFix/>
          </a:blip>
          <a:srcRect b="31333" l="0" r="0" t="25971"/>
          <a:stretch/>
        </p:blipFill>
        <p:spPr>
          <a:xfrm>
            <a:off x="1476950" y="2200400"/>
            <a:ext cx="360000" cy="153700"/>
          </a:xfrm>
          <a:prstGeom prst="rect">
            <a:avLst/>
          </a:prstGeom>
          <a:noFill/>
          <a:ln>
            <a:noFill/>
          </a:ln>
        </p:spPr>
      </p:pic>
      <p:pic>
        <p:nvPicPr>
          <p:cNvPr id="947" name="Google Shape;947;p60"/>
          <p:cNvPicPr preferRelativeResize="0"/>
          <p:nvPr/>
        </p:nvPicPr>
        <p:blipFill>
          <a:blip r:embed="rId10">
            <a:alphaModFix/>
          </a:blip>
          <a:stretch>
            <a:fillRect/>
          </a:stretch>
        </p:blipFill>
        <p:spPr>
          <a:xfrm>
            <a:off x="1087775" y="1711725"/>
            <a:ext cx="1013788" cy="153700"/>
          </a:xfrm>
          <a:prstGeom prst="rect">
            <a:avLst/>
          </a:prstGeom>
          <a:noFill/>
          <a:ln>
            <a:noFill/>
          </a:ln>
        </p:spPr>
      </p:pic>
      <p:pic>
        <p:nvPicPr>
          <p:cNvPr descr="Résultat de recherche d'images pour &quot;sonarqube logo png&quot;" id="948" name="Google Shape;948;p60"/>
          <p:cNvPicPr preferRelativeResize="0"/>
          <p:nvPr/>
        </p:nvPicPr>
        <p:blipFill rotWithShape="1">
          <a:blip r:embed="rId4">
            <a:alphaModFix/>
          </a:blip>
          <a:srcRect b="37040" l="0" r="0" t="34835"/>
          <a:stretch/>
        </p:blipFill>
        <p:spPr>
          <a:xfrm>
            <a:off x="1848976" y="3986400"/>
            <a:ext cx="879000" cy="247197"/>
          </a:xfrm>
          <a:prstGeom prst="rect">
            <a:avLst/>
          </a:prstGeom>
          <a:noFill/>
          <a:ln>
            <a:noFill/>
          </a:ln>
        </p:spPr>
      </p:pic>
      <p:pic>
        <p:nvPicPr>
          <p:cNvPr id="949" name="Google Shape;949;p60"/>
          <p:cNvPicPr preferRelativeResize="0"/>
          <p:nvPr/>
        </p:nvPicPr>
        <p:blipFill rotWithShape="1">
          <a:blip r:embed="rId11">
            <a:alphaModFix/>
          </a:blip>
          <a:srcRect b="38105" l="8145" r="8908" t="36872"/>
          <a:stretch/>
        </p:blipFill>
        <p:spPr>
          <a:xfrm>
            <a:off x="2727975" y="3986400"/>
            <a:ext cx="1003673" cy="227075"/>
          </a:xfrm>
          <a:prstGeom prst="rect">
            <a:avLst/>
          </a:prstGeom>
          <a:noFill/>
          <a:ln>
            <a:noFill/>
          </a:ln>
        </p:spPr>
      </p:pic>
      <p:pic>
        <p:nvPicPr>
          <p:cNvPr id="950" name="Google Shape;950;p60"/>
          <p:cNvPicPr preferRelativeResize="0"/>
          <p:nvPr/>
        </p:nvPicPr>
        <p:blipFill>
          <a:blip r:embed="rId12">
            <a:alphaModFix/>
          </a:blip>
          <a:stretch>
            <a:fillRect/>
          </a:stretch>
        </p:blipFill>
        <p:spPr>
          <a:xfrm>
            <a:off x="3782300" y="3986400"/>
            <a:ext cx="511275" cy="237771"/>
          </a:xfrm>
          <a:prstGeom prst="rect">
            <a:avLst/>
          </a:prstGeom>
          <a:noFill/>
          <a:ln>
            <a:noFill/>
          </a:ln>
        </p:spPr>
      </p:pic>
      <p:pic>
        <p:nvPicPr>
          <p:cNvPr id="951" name="Google Shape;951;p60"/>
          <p:cNvPicPr preferRelativeResize="0"/>
          <p:nvPr/>
        </p:nvPicPr>
        <p:blipFill rotWithShape="1">
          <a:blip r:embed="rId13">
            <a:alphaModFix/>
          </a:blip>
          <a:srcRect b="24807" l="3587" r="2998" t="25257"/>
          <a:stretch/>
        </p:blipFill>
        <p:spPr>
          <a:xfrm>
            <a:off x="1015988" y="3986400"/>
            <a:ext cx="670725" cy="227080"/>
          </a:xfrm>
          <a:prstGeom prst="rect">
            <a:avLst/>
          </a:prstGeom>
          <a:noFill/>
          <a:ln>
            <a:noFill/>
          </a:ln>
        </p:spPr>
      </p:pic>
      <p:sp>
        <p:nvSpPr>
          <p:cNvPr id="952" name="Google Shape;952;p60"/>
          <p:cNvSpPr txBox="1"/>
          <p:nvPr/>
        </p:nvSpPr>
        <p:spPr>
          <a:xfrm>
            <a:off x="4450600" y="4365203"/>
            <a:ext cx="13914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Runner</a:t>
            </a:r>
            <a:endParaRPr b="0" i="0" sz="1200" u="none" cap="none" strike="noStrike">
              <a:solidFill>
                <a:srgbClr val="000000"/>
              </a:solidFill>
              <a:latin typeface="Arial"/>
              <a:ea typeface="Arial"/>
              <a:cs typeface="Arial"/>
              <a:sym typeface="Arial"/>
            </a:endParaRPr>
          </a:p>
        </p:txBody>
      </p:sp>
      <p:cxnSp>
        <p:nvCxnSpPr>
          <p:cNvPr id="953" name="Google Shape;953;p60"/>
          <p:cNvCxnSpPr>
            <a:stCxn id="932" idx="0"/>
            <a:endCxn id="954" idx="1"/>
          </p:cNvCxnSpPr>
          <p:nvPr/>
        </p:nvCxnSpPr>
        <p:spPr>
          <a:xfrm flipH="1" rot="10800000">
            <a:off x="1401709" y="2277320"/>
            <a:ext cx="1843800" cy="1077300"/>
          </a:xfrm>
          <a:prstGeom prst="straightConnector1">
            <a:avLst/>
          </a:prstGeom>
          <a:noFill/>
          <a:ln cap="flat" cmpd="sng" w="9525">
            <a:solidFill>
              <a:srgbClr val="FF9900"/>
            </a:solidFill>
            <a:prstDash val="solid"/>
            <a:round/>
            <a:headEnd len="med" w="med" type="none"/>
            <a:tailEnd len="med" w="med" type="triangle"/>
          </a:ln>
        </p:spPr>
      </p:cxnSp>
      <p:cxnSp>
        <p:nvCxnSpPr>
          <p:cNvPr id="955" name="Google Shape;955;p60"/>
          <p:cNvCxnSpPr>
            <a:stCxn id="954" idx="1"/>
            <a:endCxn id="946" idx="3"/>
          </p:cNvCxnSpPr>
          <p:nvPr/>
        </p:nvCxnSpPr>
        <p:spPr>
          <a:xfrm rot="10800000">
            <a:off x="1836913" y="2277250"/>
            <a:ext cx="1408500" cy="0"/>
          </a:xfrm>
          <a:prstGeom prst="straightConnector1">
            <a:avLst/>
          </a:prstGeom>
          <a:noFill/>
          <a:ln cap="flat" cmpd="sng" w="9525">
            <a:solidFill>
              <a:srgbClr val="FF9900"/>
            </a:solidFill>
            <a:prstDash val="solid"/>
            <a:round/>
            <a:headEnd len="med" w="med" type="triangle"/>
            <a:tailEnd len="med" w="med" type="triangle"/>
          </a:ln>
        </p:spPr>
      </p:cxnSp>
      <p:cxnSp>
        <p:nvCxnSpPr>
          <p:cNvPr id="956" name="Google Shape;956;p60"/>
          <p:cNvCxnSpPr>
            <a:stCxn id="954" idx="1"/>
            <a:endCxn id="947" idx="2"/>
          </p:cNvCxnSpPr>
          <p:nvPr/>
        </p:nvCxnSpPr>
        <p:spPr>
          <a:xfrm rot="10800000">
            <a:off x="1594813" y="1865350"/>
            <a:ext cx="1650600" cy="411900"/>
          </a:xfrm>
          <a:prstGeom prst="straightConnector1">
            <a:avLst/>
          </a:prstGeom>
          <a:noFill/>
          <a:ln cap="flat" cmpd="sng" w="9525">
            <a:solidFill>
              <a:srgbClr val="FF9900"/>
            </a:solidFill>
            <a:prstDash val="solid"/>
            <a:round/>
            <a:headEnd len="med" w="med" type="triangle"/>
            <a:tailEnd len="med" w="med" type="triangle"/>
          </a:ln>
        </p:spPr>
      </p:cxnSp>
      <p:cxnSp>
        <p:nvCxnSpPr>
          <p:cNvPr id="957" name="Google Shape;957;p60"/>
          <p:cNvCxnSpPr>
            <a:stCxn id="931" idx="1"/>
            <a:endCxn id="948" idx="0"/>
          </p:cNvCxnSpPr>
          <p:nvPr/>
        </p:nvCxnSpPr>
        <p:spPr>
          <a:xfrm flipH="1">
            <a:off x="2288450" y="3903353"/>
            <a:ext cx="2406900" cy="83100"/>
          </a:xfrm>
          <a:prstGeom prst="straightConnector1">
            <a:avLst/>
          </a:prstGeom>
          <a:noFill/>
          <a:ln cap="flat" cmpd="sng" w="9525">
            <a:solidFill>
              <a:srgbClr val="FF9900"/>
            </a:solidFill>
            <a:prstDash val="solid"/>
            <a:round/>
            <a:headEnd len="med" w="med" type="none"/>
            <a:tailEnd len="med" w="med" type="triangle"/>
          </a:ln>
        </p:spPr>
      </p:cxnSp>
      <p:cxnSp>
        <p:nvCxnSpPr>
          <p:cNvPr id="958" name="Google Shape;958;p60"/>
          <p:cNvCxnSpPr>
            <a:stCxn id="931" idx="1"/>
            <a:endCxn id="949" idx="0"/>
          </p:cNvCxnSpPr>
          <p:nvPr/>
        </p:nvCxnSpPr>
        <p:spPr>
          <a:xfrm flipH="1">
            <a:off x="3229850" y="3903353"/>
            <a:ext cx="1465500" cy="83100"/>
          </a:xfrm>
          <a:prstGeom prst="straightConnector1">
            <a:avLst/>
          </a:prstGeom>
          <a:noFill/>
          <a:ln cap="flat" cmpd="sng" w="9525">
            <a:solidFill>
              <a:srgbClr val="FF9900"/>
            </a:solidFill>
            <a:prstDash val="solid"/>
            <a:round/>
            <a:headEnd len="med" w="med" type="none"/>
            <a:tailEnd len="med" w="med" type="triangle"/>
          </a:ln>
        </p:spPr>
      </p:cxnSp>
      <p:cxnSp>
        <p:nvCxnSpPr>
          <p:cNvPr id="959" name="Google Shape;959;p60"/>
          <p:cNvCxnSpPr>
            <a:stCxn id="931" idx="1"/>
            <a:endCxn id="950" idx="0"/>
          </p:cNvCxnSpPr>
          <p:nvPr/>
        </p:nvCxnSpPr>
        <p:spPr>
          <a:xfrm flipH="1">
            <a:off x="4038050" y="3903353"/>
            <a:ext cx="657300" cy="83100"/>
          </a:xfrm>
          <a:prstGeom prst="straightConnector1">
            <a:avLst/>
          </a:prstGeom>
          <a:noFill/>
          <a:ln cap="flat" cmpd="sng" w="9525">
            <a:solidFill>
              <a:srgbClr val="FF9900"/>
            </a:solidFill>
            <a:prstDash val="solid"/>
            <a:round/>
            <a:headEnd len="med" w="med" type="none"/>
            <a:tailEnd len="med" w="med" type="triangle"/>
          </a:ln>
        </p:spPr>
      </p:cxnSp>
      <p:cxnSp>
        <p:nvCxnSpPr>
          <p:cNvPr id="960" name="Google Shape;960;p60"/>
          <p:cNvCxnSpPr>
            <a:stCxn id="931" idx="3"/>
            <a:endCxn id="961" idx="1"/>
          </p:cNvCxnSpPr>
          <p:nvPr/>
        </p:nvCxnSpPr>
        <p:spPr>
          <a:xfrm flipH="1" rot="10800000">
            <a:off x="5574350" y="3746453"/>
            <a:ext cx="326400" cy="156900"/>
          </a:xfrm>
          <a:prstGeom prst="straightConnector1">
            <a:avLst/>
          </a:prstGeom>
          <a:noFill/>
          <a:ln cap="flat" cmpd="sng" w="9525">
            <a:solidFill>
              <a:srgbClr val="FF9900"/>
            </a:solidFill>
            <a:prstDash val="solid"/>
            <a:round/>
            <a:headEnd len="med" w="med" type="none"/>
            <a:tailEnd len="med" w="med" type="triangle"/>
          </a:ln>
        </p:spPr>
      </p:cxnSp>
      <p:pic>
        <p:nvPicPr>
          <p:cNvPr id="962" name="Google Shape;962;p60"/>
          <p:cNvPicPr preferRelativeResize="0"/>
          <p:nvPr/>
        </p:nvPicPr>
        <p:blipFill rotWithShape="1">
          <a:blip r:embed="rId14">
            <a:alphaModFix/>
          </a:blip>
          <a:srcRect b="0" l="0" r="0" t="0"/>
          <a:stretch/>
        </p:blipFill>
        <p:spPr>
          <a:xfrm>
            <a:off x="5947165" y="1792446"/>
            <a:ext cx="291600" cy="360000"/>
          </a:xfrm>
          <a:prstGeom prst="rect">
            <a:avLst/>
          </a:prstGeom>
          <a:noFill/>
          <a:ln>
            <a:noFill/>
          </a:ln>
        </p:spPr>
      </p:pic>
      <p:sp>
        <p:nvSpPr>
          <p:cNvPr id="963" name="Google Shape;963;p60"/>
          <p:cNvSpPr txBox="1"/>
          <p:nvPr/>
        </p:nvSpPr>
        <p:spPr>
          <a:xfrm>
            <a:off x="5590007" y="2228967"/>
            <a:ext cx="1005900" cy="155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latin typeface="Arial"/>
                <a:ea typeface="Arial"/>
                <a:cs typeface="Arial"/>
                <a:sym typeface="Arial"/>
              </a:rPr>
              <a:t>AWS</a:t>
            </a:r>
            <a:br>
              <a:rPr b="1" lang="fr" sz="1000">
                <a:solidFill>
                  <a:srgbClr val="474746"/>
                </a:solidFill>
                <a:latin typeface="Arial"/>
                <a:ea typeface="Arial"/>
                <a:cs typeface="Arial"/>
                <a:sym typeface="Arial"/>
              </a:rPr>
            </a:br>
            <a:r>
              <a:rPr b="1" lang="fr" sz="1000">
                <a:solidFill>
                  <a:srgbClr val="474746"/>
                </a:solidFill>
                <a:latin typeface="Arial"/>
                <a:ea typeface="Arial"/>
                <a:cs typeface="Arial"/>
                <a:sym typeface="Arial"/>
              </a:rPr>
              <a:t>CloudFormation</a:t>
            </a:r>
            <a:endParaRPr b="1" sz="1000">
              <a:solidFill>
                <a:srgbClr val="474746"/>
              </a:solidFill>
              <a:latin typeface="Arial"/>
              <a:ea typeface="Arial"/>
              <a:cs typeface="Arial"/>
              <a:sym typeface="Arial"/>
            </a:endParaRPr>
          </a:p>
        </p:txBody>
      </p:sp>
      <p:pic>
        <p:nvPicPr>
          <p:cNvPr id="961" name="Google Shape;961;p60"/>
          <p:cNvPicPr preferRelativeResize="0"/>
          <p:nvPr/>
        </p:nvPicPr>
        <p:blipFill>
          <a:blip r:embed="rId15">
            <a:alphaModFix/>
          </a:blip>
          <a:stretch>
            <a:fillRect/>
          </a:stretch>
        </p:blipFill>
        <p:spPr>
          <a:xfrm>
            <a:off x="5900863" y="3591869"/>
            <a:ext cx="550150" cy="309459"/>
          </a:xfrm>
          <a:prstGeom prst="rect">
            <a:avLst/>
          </a:prstGeom>
          <a:noFill/>
          <a:ln>
            <a:noFill/>
          </a:ln>
        </p:spPr>
      </p:pic>
      <p:sp>
        <p:nvSpPr>
          <p:cNvPr id="964" name="Google Shape;964;p60"/>
          <p:cNvSpPr txBox="1"/>
          <p:nvPr/>
        </p:nvSpPr>
        <p:spPr>
          <a:xfrm>
            <a:off x="5666207" y="3931242"/>
            <a:ext cx="1005900" cy="155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rPr>
              <a:t>VMware</a:t>
            </a:r>
            <a:endParaRPr b="1" sz="1000">
              <a:solidFill>
                <a:srgbClr val="474746"/>
              </a:solidFill>
            </a:endParaRPr>
          </a:p>
          <a:p>
            <a:pPr indent="0" lvl="0" marL="0" marR="0" rtl="0" algn="ctr">
              <a:spcBef>
                <a:spcPts val="0"/>
              </a:spcBef>
              <a:spcAft>
                <a:spcPts val="0"/>
              </a:spcAft>
              <a:buNone/>
            </a:pPr>
            <a:r>
              <a:rPr b="1" lang="fr" sz="1000">
                <a:solidFill>
                  <a:srgbClr val="474746"/>
                </a:solidFill>
              </a:rPr>
              <a:t>VRO/VRA</a:t>
            </a:r>
            <a:endParaRPr b="1" sz="1000">
              <a:solidFill>
                <a:srgbClr val="474746"/>
              </a:solidFill>
            </a:endParaRPr>
          </a:p>
        </p:txBody>
      </p:sp>
      <p:pic>
        <p:nvPicPr>
          <p:cNvPr id="954" name="Google Shape;954;p60"/>
          <p:cNvPicPr preferRelativeResize="0"/>
          <p:nvPr/>
        </p:nvPicPr>
        <p:blipFill rotWithShape="1">
          <a:blip r:embed="rId16">
            <a:alphaModFix/>
          </a:blip>
          <a:srcRect b="20329" l="7718" r="8571" t="19596"/>
          <a:stretch/>
        </p:blipFill>
        <p:spPr>
          <a:xfrm>
            <a:off x="3245413" y="2127100"/>
            <a:ext cx="949286" cy="300300"/>
          </a:xfrm>
          <a:prstGeom prst="rect">
            <a:avLst/>
          </a:prstGeom>
          <a:noFill/>
          <a:ln>
            <a:noFill/>
          </a:ln>
        </p:spPr>
      </p:pic>
      <p:sp>
        <p:nvSpPr>
          <p:cNvPr id="965" name="Google Shape;965;p60"/>
          <p:cNvSpPr/>
          <p:nvPr/>
        </p:nvSpPr>
        <p:spPr>
          <a:xfrm>
            <a:off x="4713663" y="1625953"/>
            <a:ext cx="879000" cy="9237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descr="Résultat de recherche d'images pour &quot;sonarqube logo png&quot;" id="966" name="Google Shape;966;p60"/>
          <p:cNvPicPr preferRelativeResize="0"/>
          <p:nvPr/>
        </p:nvPicPr>
        <p:blipFill rotWithShape="1">
          <a:blip r:embed="rId4">
            <a:alphaModFix/>
          </a:blip>
          <a:srcRect b="37040" l="0" r="0" t="34835"/>
          <a:stretch/>
        </p:blipFill>
        <p:spPr>
          <a:xfrm>
            <a:off x="4794710" y="1875244"/>
            <a:ext cx="670717" cy="188639"/>
          </a:xfrm>
          <a:prstGeom prst="rect">
            <a:avLst/>
          </a:prstGeom>
          <a:noFill/>
          <a:ln>
            <a:noFill/>
          </a:ln>
        </p:spPr>
      </p:pic>
      <p:pic>
        <p:nvPicPr>
          <p:cNvPr id="967" name="Google Shape;967;p60"/>
          <p:cNvPicPr preferRelativeResize="0"/>
          <p:nvPr/>
        </p:nvPicPr>
        <p:blipFill rotWithShape="1">
          <a:blip r:embed="rId5">
            <a:alphaModFix/>
          </a:blip>
          <a:srcRect b="0" l="0" r="0" t="0"/>
          <a:stretch/>
        </p:blipFill>
        <p:spPr>
          <a:xfrm>
            <a:off x="4785731" y="1728408"/>
            <a:ext cx="688673" cy="157115"/>
          </a:xfrm>
          <a:prstGeom prst="rect">
            <a:avLst/>
          </a:prstGeom>
          <a:noFill/>
          <a:ln>
            <a:noFill/>
          </a:ln>
        </p:spPr>
      </p:pic>
      <p:pic>
        <p:nvPicPr>
          <p:cNvPr id="968" name="Google Shape;968;p60"/>
          <p:cNvPicPr preferRelativeResize="0"/>
          <p:nvPr/>
        </p:nvPicPr>
        <p:blipFill>
          <a:blip r:embed="rId6">
            <a:alphaModFix/>
          </a:blip>
          <a:stretch>
            <a:fillRect/>
          </a:stretch>
        </p:blipFill>
        <p:spPr>
          <a:xfrm>
            <a:off x="4860402" y="2092096"/>
            <a:ext cx="550172" cy="184326"/>
          </a:xfrm>
          <a:prstGeom prst="rect">
            <a:avLst/>
          </a:prstGeom>
          <a:noFill/>
          <a:ln>
            <a:noFill/>
          </a:ln>
        </p:spPr>
      </p:pic>
      <p:pic>
        <p:nvPicPr>
          <p:cNvPr id="969" name="Google Shape;969;p60"/>
          <p:cNvPicPr preferRelativeResize="0"/>
          <p:nvPr/>
        </p:nvPicPr>
        <p:blipFill>
          <a:blip r:embed="rId7">
            <a:alphaModFix/>
          </a:blip>
          <a:stretch>
            <a:fillRect/>
          </a:stretch>
        </p:blipFill>
        <p:spPr>
          <a:xfrm>
            <a:off x="4879868" y="2251361"/>
            <a:ext cx="511282" cy="173653"/>
          </a:xfrm>
          <a:prstGeom prst="rect">
            <a:avLst/>
          </a:prstGeom>
          <a:noFill/>
          <a:ln>
            <a:noFill/>
          </a:ln>
        </p:spPr>
      </p:pic>
      <p:cxnSp>
        <p:nvCxnSpPr>
          <p:cNvPr id="970" name="Google Shape;970;p60"/>
          <p:cNvCxnSpPr>
            <a:stCxn id="965" idx="1"/>
            <a:endCxn id="948" idx="0"/>
          </p:cNvCxnSpPr>
          <p:nvPr/>
        </p:nvCxnSpPr>
        <p:spPr>
          <a:xfrm flipH="1">
            <a:off x="2288463" y="2087803"/>
            <a:ext cx="2425200" cy="1898700"/>
          </a:xfrm>
          <a:prstGeom prst="straightConnector1">
            <a:avLst/>
          </a:prstGeom>
          <a:noFill/>
          <a:ln cap="flat" cmpd="sng" w="9525">
            <a:solidFill>
              <a:srgbClr val="FF9900"/>
            </a:solidFill>
            <a:prstDash val="solid"/>
            <a:round/>
            <a:headEnd len="med" w="med" type="none"/>
            <a:tailEnd len="med" w="med" type="triangle"/>
          </a:ln>
        </p:spPr>
      </p:cxnSp>
      <p:cxnSp>
        <p:nvCxnSpPr>
          <p:cNvPr id="971" name="Google Shape;971;p60"/>
          <p:cNvCxnSpPr>
            <a:stCxn id="965" idx="1"/>
            <a:endCxn id="949" idx="0"/>
          </p:cNvCxnSpPr>
          <p:nvPr/>
        </p:nvCxnSpPr>
        <p:spPr>
          <a:xfrm flipH="1">
            <a:off x="3229863" y="2087803"/>
            <a:ext cx="1483800" cy="1898700"/>
          </a:xfrm>
          <a:prstGeom prst="straightConnector1">
            <a:avLst/>
          </a:prstGeom>
          <a:noFill/>
          <a:ln cap="flat" cmpd="sng" w="9525">
            <a:solidFill>
              <a:srgbClr val="FF9900"/>
            </a:solidFill>
            <a:prstDash val="solid"/>
            <a:round/>
            <a:headEnd len="med" w="med" type="none"/>
            <a:tailEnd len="med" w="med" type="triangle"/>
          </a:ln>
        </p:spPr>
      </p:cxnSp>
      <p:cxnSp>
        <p:nvCxnSpPr>
          <p:cNvPr id="972" name="Google Shape;972;p60"/>
          <p:cNvCxnSpPr>
            <a:stCxn id="965" idx="1"/>
            <a:endCxn id="950" idx="0"/>
          </p:cNvCxnSpPr>
          <p:nvPr/>
        </p:nvCxnSpPr>
        <p:spPr>
          <a:xfrm flipH="1">
            <a:off x="4038063" y="2087803"/>
            <a:ext cx="675600" cy="1898700"/>
          </a:xfrm>
          <a:prstGeom prst="straightConnector1">
            <a:avLst/>
          </a:prstGeom>
          <a:noFill/>
          <a:ln cap="flat" cmpd="sng" w="9525">
            <a:solidFill>
              <a:srgbClr val="FF9900"/>
            </a:solidFill>
            <a:prstDash val="solid"/>
            <a:round/>
            <a:headEnd len="med" w="med" type="none"/>
            <a:tailEnd len="med" w="med" type="triangle"/>
          </a:ln>
        </p:spPr>
      </p:cxnSp>
      <p:cxnSp>
        <p:nvCxnSpPr>
          <p:cNvPr id="973" name="Google Shape;973;p60"/>
          <p:cNvCxnSpPr/>
          <p:nvPr/>
        </p:nvCxnSpPr>
        <p:spPr>
          <a:xfrm flipH="1" rot="10800000">
            <a:off x="5606725" y="1972453"/>
            <a:ext cx="326400" cy="156900"/>
          </a:xfrm>
          <a:prstGeom prst="straightConnector1">
            <a:avLst/>
          </a:prstGeom>
          <a:noFill/>
          <a:ln cap="flat" cmpd="sng" w="9525">
            <a:solidFill>
              <a:srgbClr val="FF9900"/>
            </a:solidFill>
            <a:prstDash val="solid"/>
            <a:round/>
            <a:headEnd len="med" w="med" type="none"/>
            <a:tailEnd len="med" w="med" type="triangle"/>
          </a:ln>
        </p:spPr>
      </p:cxnSp>
      <p:pic>
        <p:nvPicPr>
          <p:cNvPr id="974" name="Google Shape;974;p60"/>
          <p:cNvPicPr preferRelativeResize="0"/>
          <p:nvPr/>
        </p:nvPicPr>
        <p:blipFill>
          <a:blip r:embed="rId17">
            <a:alphaModFix/>
          </a:blip>
          <a:stretch>
            <a:fillRect/>
          </a:stretch>
        </p:blipFill>
        <p:spPr>
          <a:xfrm>
            <a:off x="5076325" y="1534075"/>
            <a:ext cx="153700" cy="153700"/>
          </a:xfrm>
          <a:prstGeom prst="rect">
            <a:avLst/>
          </a:prstGeom>
          <a:noFill/>
          <a:ln>
            <a:noFill/>
          </a:ln>
        </p:spPr>
      </p:pic>
      <p:pic>
        <p:nvPicPr>
          <p:cNvPr id="975" name="Google Shape;975;p60"/>
          <p:cNvPicPr preferRelativeResize="0"/>
          <p:nvPr/>
        </p:nvPicPr>
        <p:blipFill>
          <a:blip r:embed="rId17">
            <a:alphaModFix/>
          </a:blip>
          <a:stretch>
            <a:fillRect/>
          </a:stretch>
        </p:blipFill>
        <p:spPr>
          <a:xfrm>
            <a:off x="5053213" y="3362600"/>
            <a:ext cx="153700" cy="153700"/>
          </a:xfrm>
          <a:prstGeom prst="rect">
            <a:avLst/>
          </a:prstGeom>
          <a:noFill/>
          <a:ln>
            <a:noFill/>
          </a:ln>
        </p:spPr>
      </p:pic>
      <p:grpSp>
        <p:nvGrpSpPr>
          <p:cNvPr id="976" name="Google Shape;976;p60"/>
          <p:cNvGrpSpPr/>
          <p:nvPr/>
        </p:nvGrpSpPr>
        <p:grpSpPr>
          <a:xfrm>
            <a:off x="7262011" y="2952914"/>
            <a:ext cx="1391400" cy="852600"/>
            <a:chOff x="7513761" y="1138651"/>
            <a:chExt cx="1391400" cy="852600"/>
          </a:xfrm>
        </p:grpSpPr>
        <p:sp>
          <p:nvSpPr>
            <p:cNvPr id="977" name="Google Shape;977;p60"/>
            <p:cNvSpPr/>
            <p:nvPr/>
          </p:nvSpPr>
          <p:spPr>
            <a:xfrm>
              <a:off x="7513761" y="1138651"/>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HORS-PROD</a:t>
              </a:r>
              <a:endParaRPr b="0" i="0" sz="1200" u="none" cap="none" strike="noStrike">
                <a:solidFill>
                  <a:srgbClr val="515151"/>
                </a:solidFill>
                <a:latin typeface="Arial"/>
                <a:ea typeface="Arial"/>
                <a:cs typeface="Arial"/>
                <a:sym typeface="Arial"/>
              </a:endParaRPr>
            </a:p>
          </p:txBody>
        </p:sp>
        <p:pic>
          <p:nvPicPr>
            <p:cNvPr id="978" name="Google Shape;978;p60"/>
            <p:cNvPicPr preferRelativeResize="0"/>
            <p:nvPr/>
          </p:nvPicPr>
          <p:blipFill rotWithShape="1">
            <a:blip r:embed="rId8">
              <a:alphaModFix/>
            </a:blip>
            <a:srcRect b="0" l="0" r="0" t="0"/>
            <a:stretch/>
          </p:blipFill>
          <p:spPr>
            <a:xfrm>
              <a:off x="7653974" y="1503735"/>
              <a:ext cx="360000" cy="360000"/>
            </a:xfrm>
            <a:prstGeom prst="rect">
              <a:avLst/>
            </a:prstGeom>
            <a:noFill/>
            <a:ln>
              <a:noFill/>
            </a:ln>
          </p:spPr>
        </p:pic>
        <p:sp>
          <p:nvSpPr>
            <p:cNvPr id="979" name="Google Shape;979;p60"/>
            <p:cNvSpPr txBox="1"/>
            <p:nvPr/>
          </p:nvSpPr>
          <p:spPr>
            <a:xfrm>
              <a:off x="7982980" y="1508228"/>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grpSp>
        <p:nvGrpSpPr>
          <p:cNvPr id="980" name="Google Shape;980;p60"/>
          <p:cNvGrpSpPr/>
          <p:nvPr/>
        </p:nvGrpSpPr>
        <p:grpSpPr>
          <a:xfrm>
            <a:off x="7262011" y="3687691"/>
            <a:ext cx="1391400" cy="852600"/>
            <a:chOff x="7580057" y="1873428"/>
            <a:chExt cx="1391400" cy="852600"/>
          </a:xfrm>
        </p:grpSpPr>
        <p:sp>
          <p:nvSpPr>
            <p:cNvPr id="981" name="Google Shape;981;p60"/>
            <p:cNvSpPr/>
            <p:nvPr/>
          </p:nvSpPr>
          <p:spPr>
            <a:xfrm>
              <a:off x="7580057" y="1873428"/>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PROD</a:t>
              </a:r>
              <a:endParaRPr b="0" i="0" sz="1200" u="none" cap="none" strike="noStrike">
                <a:solidFill>
                  <a:srgbClr val="515151"/>
                </a:solidFill>
                <a:latin typeface="Arial"/>
                <a:ea typeface="Arial"/>
                <a:cs typeface="Arial"/>
                <a:sym typeface="Arial"/>
              </a:endParaRPr>
            </a:p>
          </p:txBody>
        </p:sp>
        <p:pic>
          <p:nvPicPr>
            <p:cNvPr id="982" name="Google Shape;982;p60"/>
            <p:cNvPicPr preferRelativeResize="0"/>
            <p:nvPr/>
          </p:nvPicPr>
          <p:blipFill rotWithShape="1">
            <a:blip r:embed="rId8">
              <a:alphaModFix/>
            </a:blip>
            <a:srcRect b="0" l="0" r="0" t="0"/>
            <a:stretch/>
          </p:blipFill>
          <p:spPr>
            <a:xfrm>
              <a:off x="7668994" y="2238477"/>
              <a:ext cx="351113" cy="421339"/>
            </a:xfrm>
            <a:prstGeom prst="rect">
              <a:avLst/>
            </a:prstGeom>
            <a:noFill/>
            <a:ln>
              <a:noFill/>
            </a:ln>
          </p:spPr>
        </p:pic>
        <p:sp>
          <p:nvSpPr>
            <p:cNvPr id="983" name="Google Shape;983;p60"/>
            <p:cNvSpPr txBox="1"/>
            <p:nvPr/>
          </p:nvSpPr>
          <p:spPr>
            <a:xfrm>
              <a:off x="8020113" y="2243004"/>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sp>
        <p:nvSpPr>
          <p:cNvPr id="984" name="Google Shape;984;p60"/>
          <p:cNvSpPr txBox="1"/>
          <p:nvPr/>
        </p:nvSpPr>
        <p:spPr>
          <a:xfrm>
            <a:off x="4416050" y="2589328"/>
            <a:ext cx="13914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Runner</a:t>
            </a:r>
            <a:endParaRPr b="0" i="0" sz="1200" u="none" cap="none" strike="noStrike">
              <a:solidFill>
                <a:srgbClr val="000000"/>
              </a:solidFill>
              <a:latin typeface="Arial"/>
              <a:ea typeface="Arial"/>
              <a:cs typeface="Arial"/>
              <a:sym typeface="Arial"/>
            </a:endParaRPr>
          </a:p>
        </p:txBody>
      </p:sp>
      <p:cxnSp>
        <p:nvCxnSpPr>
          <p:cNvPr id="985" name="Google Shape;985;p60"/>
          <p:cNvCxnSpPr>
            <a:endCxn id="954" idx="3"/>
          </p:cNvCxnSpPr>
          <p:nvPr/>
        </p:nvCxnSpPr>
        <p:spPr>
          <a:xfrm flipH="1">
            <a:off x="4194698" y="2087950"/>
            <a:ext cx="519000" cy="189300"/>
          </a:xfrm>
          <a:prstGeom prst="straightConnector1">
            <a:avLst/>
          </a:prstGeom>
          <a:noFill/>
          <a:ln cap="flat" cmpd="sng" w="9525">
            <a:solidFill>
              <a:srgbClr val="FF9900"/>
            </a:solidFill>
            <a:prstDash val="solid"/>
            <a:round/>
            <a:headEnd len="med" w="med" type="triangle"/>
            <a:tailEnd len="med" w="med" type="triangle"/>
          </a:ln>
        </p:spPr>
      </p:cxnSp>
      <p:cxnSp>
        <p:nvCxnSpPr>
          <p:cNvPr id="986" name="Google Shape;986;p60"/>
          <p:cNvCxnSpPr>
            <a:stCxn id="931" idx="1"/>
            <a:endCxn id="954" idx="3"/>
          </p:cNvCxnSpPr>
          <p:nvPr/>
        </p:nvCxnSpPr>
        <p:spPr>
          <a:xfrm rot="10800000">
            <a:off x="4194650" y="2277353"/>
            <a:ext cx="500700" cy="1626000"/>
          </a:xfrm>
          <a:prstGeom prst="straightConnector1">
            <a:avLst/>
          </a:prstGeom>
          <a:noFill/>
          <a:ln cap="flat" cmpd="sng" w="9525">
            <a:solidFill>
              <a:srgbClr val="FF9900"/>
            </a:solidFill>
            <a:prstDash val="solid"/>
            <a:round/>
            <a:headEnd len="med" w="med" type="triangl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3"/>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Démarche d’identification de la roadmap CICD</a:t>
            </a:r>
            <a:endParaRPr/>
          </a:p>
        </p:txBody>
      </p:sp>
      <p:graphicFrame>
        <p:nvGraphicFramePr>
          <p:cNvPr id="230" name="Google Shape;230;p43"/>
          <p:cNvGraphicFramePr/>
          <p:nvPr/>
        </p:nvGraphicFramePr>
        <p:xfrm>
          <a:off x="628650" y="2341675"/>
          <a:ext cx="3000000" cy="3000000"/>
        </p:xfrm>
        <a:graphic>
          <a:graphicData uri="http://schemas.openxmlformats.org/drawingml/2006/table">
            <a:tbl>
              <a:tblPr>
                <a:noFill/>
                <a:tableStyleId>{92F47317-F710-4C4A-8CF7-5C184B90EFF1}</a:tableStyleId>
              </a:tblPr>
              <a:tblGrid>
                <a:gridCol w="1548800"/>
                <a:gridCol w="1548800"/>
                <a:gridCol w="1548800"/>
                <a:gridCol w="1548800"/>
                <a:gridCol w="1548800"/>
              </a:tblGrid>
              <a:tr h="131275">
                <a:tc>
                  <a:txBody>
                    <a:bodyPr/>
                    <a:lstStyle/>
                    <a:p>
                      <a:pPr indent="0" lvl="0" marL="0" rtl="0" algn="l">
                        <a:spcBef>
                          <a:spcPts val="0"/>
                        </a:spcBef>
                        <a:spcAft>
                          <a:spcPts val="0"/>
                        </a:spcAft>
                        <a:buNone/>
                      </a:pPr>
                      <a:r>
                        <a:rPr lang="fr" sz="800"/>
                        <a:t>Membre du groupe de travail</a:t>
                      </a:r>
                      <a:endParaRPr sz="800"/>
                    </a:p>
                  </a:txBody>
                  <a:tcPr marT="18000" marB="18000" marR="91425" marL="91425"/>
                </a:tc>
                <a:tc>
                  <a:txBody>
                    <a:bodyPr/>
                    <a:lstStyle/>
                    <a:p>
                      <a:pPr indent="0" lvl="0" marL="0" rtl="0" algn="ctr">
                        <a:spcBef>
                          <a:spcPts val="0"/>
                        </a:spcBef>
                        <a:spcAft>
                          <a:spcPts val="0"/>
                        </a:spcAft>
                        <a:buNone/>
                      </a:pPr>
                      <a:r>
                        <a:rPr lang="fr" sz="800"/>
                        <a:t>Domain</a:t>
                      </a:r>
                      <a:endParaRPr sz="800"/>
                    </a:p>
                  </a:txBody>
                  <a:tcPr marT="18000" marB="18000" marR="91425" marL="91425"/>
                </a:tc>
                <a:tc>
                  <a:txBody>
                    <a:bodyPr/>
                    <a:lstStyle/>
                    <a:p>
                      <a:pPr indent="0" lvl="0" marL="0" rtl="0" algn="ctr">
                        <a:spcBef>
                          <a:spcPts val="0"/>
                        </a:spcBef>
                        <a:spcAft>
                          <a:spcPts val="0"/>
                        </a:spcAft>
                        <a:buNone/>
                      </a:pPr>
                      <a:r>
                        <a:rPr lang="fr" sz="800"/>
                        <a:t>Atelier besoins &amp; existant CI/CD</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solidFill>
                            <a:schemeClr val="dk2"/>
                          </a:solidFill>
                        </a:rPr>
                        <a:t>Ateliers MySwissLife</a:t>
                      </a:r>
                      <a:endParaRPr sz="800">
                        <a:solidFill>
                          <a:schemeClr val="dk2"/>
                        </a:solidFill>
                      </a:endParaRPr>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fr" sz="800">
                          <a:solidFill>
                            <a:schemeClr val="dk2"/>
                          </a:solidFill>
                        </a:rPr>
                        <a:t>Partage de la trajectoire</a:t>
                      </a:r>
                      <a:r>
                        <a:rPr lang="fr" sz="800">
                          <a:solidFill>
                            <a:schemeClr val="dk2"/>
                          </a:solidFill>
                        </a:rPr>
                        <a:t> CI/CD</a:t>
                      </a:r>
                      <a:endParaRPr sz="800"/>
                    </a:p>
                  </a:txBody>
                  <a:tcPr marT="18000" marB="18000" marR="91425" marL="91425">
                    <a:lnL cap="flat" cmpd="sng" w="9525">
                      <a:solidFill>
                        <a:srgbClr val="9E9E9E"/>
                      </a:solidFill>
                      <a:prstDash val="solid"/>
                      <a:round/>
                      <a:headEnd len="sm" w="sm" type="none"/>
                      <a:tailEnd len="sm" w="sm" type="none"/>
                    </a:lnL>
                  </a:tcPr>
                </a:tc>
              </a:tr>
              <a:tr h="131275">
                <a:tc>
                  <a:txBody>
                    <a:bodyPr/>
                    <a:lstStyle/>
                    <a:p>
                      <a:pPr indent="0" lvl="0" marL="0" rtl="0" algn="l">
                        <a:spcBef>
                          <a:spcPts val="0"/>
                        </a:spcBef>
                        <a:spcAft>
                          <a:spcPts val="0"/>
                        </a:spcAft>
                        <a:buNone/>
                      </a:pPr>
                      <a:r>
                        <a:rPr lang="fr" sz="800"/>
                        <a:t>Christian PHAN TRONG</a:t>
                      </a:r>
                      <a:endParaRPr sz="800"/>
                    </a:p>
                  </a:txBody>
                  <a:tcPr marT="18000" marB="18000" marR="91425" marL="91425"/>
                </a:tc>
                <a:tc>
                  <a:txBody>
                    <a:bodyPr/>
                    <a:lstStyle/>
                    <a:p>
                      <a:pPr indent="0" lvl="0" marL="0" rtl="0" algn="ctr">
                        <a:spcBef>
                          <a:spcPts val="0"/>
                        </a:spcBef>
                        <a:spcAft>
                          <a:spcPts val="0"/>
                        </a:spcAft>
                        <a:buNone/>
                      </a:pPr>
                      <a:r>
                        <a:rPr lang="fr" sz="800"/>
                        <a:t>Architecture</a:t>
                      </a:r>
                      <a:endParaRPr sz="800"/>
                    </a:p>
                  </a:txBody>
                  <a:tcPr marT="18000" marB="18000" marR="91425" marL="91425"/>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tcPr>
                </a:tc>
              </a:tr>
              <a:tr h="131275">
                <a:tc>
                  <a:txBody>
                    <a:bodyPr/>
                    <a:lstStyle/>
                    <a:p>
                      <a:pPr indent="0" lvl="0" marL="0" rtl="0" algn="l">
                        <a:spcBef>
                          <a:spcPts val="0"/>
                        </a:spcBef>
                        <a:spcAft>
                          <a:spcPts val="0"/>
                        </a:spcAft>
                        <a:buNone/>
                      </a:pPr>
                      <a:r>
                        <a:rPr lang="fr" sz="800"/>
                        <a:t>Jean-Denis DEVINEAU </a:t>
                      </a:r>
                      <a:endParaRPr sz="800"/>
                    </a:p>
                  </a:txBody>
                  <a:tcPr marT="18000" marB="18000" marR="91425" marL="91425"/>
                </a:tc>
                <a:tc>
                  <a:txBody>
                    <a:bodyPr/>
                    <a:lstStyle/>
                    <a:p>
                      <a:pPr indent="0" lvl="0" marL="0" rtl="0" algn="ctr">
                        <a:spcBef>
                          <a:spcPts val="0"/>
                        </a:spcBef>
                        <a:spcAft>
                          <a:spcPts val="0"/>
                        </a:spcAft>
                        <a:buClr>
                          <a:schemeClr val="dk2"/>
                        </a:buClr>
                        <a:buSzPts val="1100"/>
                        <a:buFont typeface="Arial"/>
                        <a:buNone/>
                      </a:pPr>
                      <a:r>
                        <a:rPr lang="fr" sz="800">
                          <a:solidFill>
                            <a:schemeClr val="dk2"/>
                          </a:solidFill>
                        </a:rPr>
                        <a:t>Architecture</a:t>
                      </a:r>
                      <a:endParaRPr sz="800"/>
                    </a:p>
                  </a:txBody>
                  <a:tcPr marT="18000" marB="18000" marR="91425" marL="91425"/>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tcPr>
                </a:tc>
              </a:tr>
              <a:tr h="102575">
                <a:tc>
                  <a:txBody>
                    <a:bodyPr/>
                    <a:lstStyle/>
                    <a:p>
                      <a:pPr indent="0" lvl="0" marL="0" rtl="0" algn="l">
                        <a:spcBef>
                          <a:spcPts val="0"/>
                        </a:spcBef>
                        <a:spcAft>
                          <a:spcPts val="0"/>
                        </a:spcAft>
                        <a:buNone/>
                      </a:pPr>
                      <a:r>
                        <a:rPr lang="fr" sz="800"/>
                        <a:t>Eric LOPES</a:t>
                      </a:r>
                      <a:endParaRPr sz="800"/>
                    </a:p>
                  </a:txBody>
                  <a:tcPr marT="18000" marB="18000" marR="91425" marL="91425"/>
                </a:tc>
                <a:tc>
                  <a:txBody>
                    <a:bodyPr/>
                    <a:lstStyle/>
                    <a:p>
                      <a:pPr indent="0" lvl="0" marL="0" rtl="0" algn="ctr">
                        <a:spcBef>
                          <a:spcPts val="0"/>
                        </a:spcBef>
                        <a:spcAft>
                          <a:spcPts val="0"/>
                        </a:spcAft>
                        <a:buNone/>
                      </a:pPr>
                      <a:r>
                        <a:rPr lang="fr" sz="800"/>
                        <a:t>DDE</a:t>
                      </a:r>
                      <a:endParaRPr sz="800"/>
                    </a:p>
                  </a:txBody>
                  <a:tcPr marT="18000" marB="18000" marR="91425" marL="91425"/>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tcPr>
                </a:tc>
              </a:tr>
              <a:tr h="131275">
                <a:tc>
                  <a:txBody>
                    <a:bodyPr/>
                    <a:lstStyle/>
                    <a:p>
                      <a:pPr indent="0" lvl="0" marL="0" rtl="0" algn="l">
                        <a:spcBef>
                          <a:spcPts val="0"/>
                        </a:spcBef>
                        <a:spcAft>
                          <a:spcPts val="0"/>
                        </a:spcAft>
                        <a:buNone/>
                      </a:pPr>
                      <a:r>
                        <a:rPr lang="fr" sz="800"/>
                        <a:t>Ulrich VAN DENHEKKE</a:t>
                      </a:r>
                      <a:endParaRPr sz="800"/>
                    </a:p>
                  </a:txBody>
                  <a:tcPr marT="18000" marB="18000" marR="91425" marL="91425"/>
                </a:tc>
                <a:tc>
                  <a:txBody>
                    <a:bodyPr/>
                    <a:lstStyle/>
                    <a:p>
                      <a:pPr indent="0" lvl="0" marL="0" rtl="0" algn="ctr">
                        <a:spcBef>
                          <a:spcPts val="0"/>
                        </a:spcBef>
                        <a:spcAft>
                          <a:spcPts val="0"/>
                        </a:spcAft>
                        <a:buNone/>
                      </a:pPr>
                      <a:r>
                        <a:rPr lang="fr" sz="800"/>
                        <a:t>DDE</a:t>
                      </a:r>
                      <a:endParaRPr sz="800"/>
                    </a:p>
                  </a:txBody>
                  <a:tcPr marT="18000" marB="18000" marR="91425" marL="91425"/>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tcPr>
                </a:tc>
              </a:tr>
              <a:tr h="131275">
                <a:tc>
                  <a:txBody>
                    <a:bodyPr/>
                    <a:lstStyle/>
                    <a:p>
                      <a:pPr indent="0" lvl="0" marL="0" rtl="0" algn="l">
                        <a:spcBef>
                          <a:spcPts val="0"/>
                        </a:spcBef>
                        <a:spcAft>
                          <a:spcPts val="0"/>
                        </a:spcAft>
                        <a:buNone/>
                      </a:pPr>
                      <a:r>
                        <a:rPr lang="fr" sz="800"/>
                        <a:t>Guillaume FOVEAU</a:t>
                      </a:r>
                      <a:endParaRPr sz="800"/>
                    </a:p>
                  </a:txBody>
                  <a:tcPr marT="18000" marB="18000" marR="91425" marL="91425"/>
                </a:tc>
                <a:tc>
                  <a:txBody>
                    <a:bodyPr/>
                    <a:lstStyle/>
                    <a:p>
                      <a:pPr indent="0" lvl="0" marL="0" rtl="0" algn="ctr">
                        <a:spcBef>
                          <a:spcPts val="0"/>
                        </a:spcBef>
                        <a:spcAft>
                          <a:spcPts val="0"/>
                        </a:spcAft>
                        <a:buNone/>
                      </a:pPr>
                      <a:r>
                        <a:rPr lang="fr" sz="800"/>
                        <a:t>DDE</a:t>
                      </a:r>
                      <a:endParaRPr sz="800"/>
                    </a:p>
                  </a:txBody>
                  <a:tcPr marT="18000" marB="18000" marR="91425" marL="91425"/>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tcPr>
                </a:tc>
              </a:tr>
              <a:tr h="102575">
                <a:tc>
                  <a:txBody>
                    <a:bodyPr/>
                    <a:lstStyle/>
                    <a:p>
                      <a:pPr indent="0" lvl="0" marL="0" rtl="0" algn="l">
                        <a:spcBef>
                          <a:spcPts val="0"/>
                        </a:spcBef>
                        <a:spcAft>
                          <a:spcPts val="0"/>
                        </a:spcAft>
                        <a:buNone/>
                      </a:pPr>
                      <a:r>
                        <a:rPr lang="fr" sz="800"/>
                        <a:t>Stéphane MARCEZ</a:t>
                      </a:r>
                      <a:endParaRPr sz="800"/>
                    </a:p>
                  </a:txBody>
                  <a:tcPr marT="18000" marB="18000" marR="91425" marL="91425"/>
                </a:tc>
                <a:tc>
                  <a:txBody>
                    <a:bodyPr/>
                    <a:lstStyle/>
                    <a:p>
                      <a:pPr indent="0" lvl="0" marL="0" rtl="0" algn="ctr">
                        <a:spcBef>
                          <a:spcPts val="0"/>
                        </a:spcBef>
                        <a:spcAft>
                          <a:spcPts val="0"/>
                        </a:spcAft>
                        <a:buClr>
                          <a:schemeClr val="dk2"/>
                        </a:buClr>
                        <a:buSzPts val="1100"/>
                        <a:buFont typeface="Arial"/>
                        <a:buNone/>
                      </a:pPr>
                      <a:r>
                        <a:rPr lang="fr" sz="800">
                          <a:solidFill>
                            <a:schemeClr val="dk2"/>
                          </a:solidFill>
                        </a:rPr>
                        <a:t>DDE</a:t>
                      </a:r>
                      <a:endParaRPr sz="800"/>
                    </a:p>
                  </a:txBody>
                  <a:tcPr marT="18000" marB="18000" marR="91425" marL="91425"/>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tcPr>
                </a:tc>
              </a:tr>
              <a:tr h="131275">
                <a:tc>
                  <a:txBody>
                    <a:bodyPr/>
                    <a:lstStyle/>
                    <a:p>
                      <a:pPr indent="0" lvl="0" marL="0" rtl="0" algn="l">
                        <a:spcBef>
                          <a:spcPts val="0"/>
                        </a:spcBef>
                        <a:spcAft>
                          <a:spcPts val="0"/>
                        </a:spcAft>
                        <a:buNone/>
                      </a:pPr>
                      <a:r>
                        <a:rPr lang="fr" sz="800">
                          <a:solidFill>
                            <a:schemeClr val="dk2"/>
                          </a:solidFill>
                        </a:rPr>
                        <a:t>Christophe BLONDEL</a:t>
                      </a:r>
                      <a:r>
                        <a:rPr lang="fr" sz="800"/>
                        <a:t> </a:t>
                      </a:r>
                      <a:endParaRPr sz="800"/>
                    </a:p>
                  </a:txBody>
                  <a:tcPr marT="18000" marB="18000"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fr" sz="800">
                          <a:solidFill>
                            <a:schemeClr val="dk2"/>
                          </a:solidFill>
                        </a:rPr>
                        <a:t>DDE</a:t>
                      </a:r>
                      <a:endParaRPr sz="800"/>
                    </a:p>
                  </a:txBody>
                  <a:tcPr marT="18000" marB="18000"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tcPr>
                </a:tc>
              </a:tr>
              <a:tr h="131275">
                <a:tc>
                  <a:txBody>
                    <a:bodyPr/>
                    <a:lstStyle/>
                    <a:p>
                      <a:pPr indent="0" lvl="0" marL="0" rtl="0" algn="l">
                        <a:spcBef>
                          <a:spcPts val="0"/>
                        </a:spcBef>
                        <a:spcAft>
                          <a:spcPts val="0"/>
                        </a:spcAft>
                        <a:buNone/>
                      </a:pPr>
                      <a:r>
                        <a:rPr lang="fr" sz="800">
                          <a:solidFill>
                            <a:schemeClr val="dk2"/>
                          </a:solidFill>
                        </a:rPr>
                        <a:t>P</a:t>
                      </a:r>
                      <a:r>
                        <a:rPr lang="fr" sz="800">
                          <a:solidFill>
                            <a:schemeClr val="dk2"/>
                          </a:solidFill>
                        </a:rPr>
                        <a:t>ierre RIBERA</a:t>
                      </a:r>
                      <a:endParaRPr sz="800">
                        <a:solidFill>
                          <a:schemeClr val="dk2"/>
                        </a:solidFill>
                      </a:endParaRPr>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solidFill>
                            <a:schemeClr val="dk2"/>
                          </a:solidFill>
                        </a:rPr>
                        <a:t>DDE</a:t>
                      </a:r>
                      <a:endParaRPr sz="800">
                        <a:solidFill>
                          <a:schemeClr val="dk2"/>
                        </a:solidFill>
                      </a:endParaRPr>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tcPr>
                </a:tc>
              </a:tr>
              <a:tr h="131275">
                <a:tc>
                  <a:txBody>
                    <a:bodyPr/>
                    <a:lstStyle/>
                    <a:p>
                      <a:pPr indent="0" lvl="0" marL="0" rtl="0" algn="l">
                        <a:spcBef>
                          <a:spcPts val="0"/>
                        </a:spcBef>
                        <a:spcAft>
                          <a:spcPts val="0"/>
                        </a:spcAft>
                        <a:buNone/>
                      </a:pPr>
                      <a:r>
                        <a:rPr lang="fr" sz="800">
                          <a:solidFill>
                            <a:schemeClr val="dk2"/>
                          </a:solidFill>
                        </a:rPr>
                        <a:t>M</a:t>
                      </a:r>
                      <a:r>
                        <a:rPr lang="fr" sz="800">
                          <a:solidFill>
                            <a:schemeClr val="dk2"/>
                          </a:solidFill>
                        </a:rPr>
                        <a:t>ohamed BELHADJADDA</a:t>
                      </a:r>
                      <a:endParaRPr sz="800">
                        <a:solidFill>
                          <a:schemeClr val="dk2"/>
                        </a:solidFill>
                      </a:endParaRPr>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solidFill>
                            <a:schemeClr val="dk2"/>
                          </a:solidFill>
                        </a:rPr>
                        <a:t>DDE</a:t>
                      </a:r>
                      <a:endParaRPr sz="800">
                        <a:solidFill>
                          <a:schemeClr val="dk2"/>
                        </a:solidFill>
                      </a:endParaRPr>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tcPr>
                </a:tc>
              </a:tr>
              <a:tr h="102575">
                <a:tc>
                  <a:txBody>
                    <a:bodyPr/>
                    <a:lstStyle/>
                    <a:p>
                      <a:pPr indent="0" lvl="0" marL="0" rtl="0" algn="l">
                        <a:spcBef>
                          <a:spcPts val="0"/>
                        </a:spcBef>
                        <a:spcAft>
                          <a:spcPts val="0"/>
                        </a:spcAft>
                        <a:buNone/>
                      </a:pPr>
                      <a:r>
                        <a:rPr lang="fr" sz="800">
                          <a:solidFill>
                            <a:schemeClr val="dk2"/>
                          </a:solidFill>
                        </a:rPr>
                        <a:t>Pierre-Olivier JONERY</a:t>
                      </a:r>
                      <a:endParaRPr sz="800"/>
                    </a:p>
                  </a:txBody>
                  <a:tcPr marT="18000" marB="18000"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fr" sz="800"/>
                        <a:t>DOIT (Arch. Technique)</a:t>
                      </a:r>
                      <a:endParaRPr sz="800"/>
                    </a:p>
                  </a:txBody>
                  <a:tcPr marT="18000" marB="18000"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tcPr>
                </a:tc>
              </a:tr>
              <a:tr h="102575">
                <a:tc>
                  <a:txBody>
                    <a:bodyPr/>
                    <a:lstStyle/>
                    <a:p>
                      <a:pPr indent="0" lvl="0" marL="0" rtl="0" algn="l">
                        <a:spcBef>
                          <a:spcPts val="0"/>
                        </a:spcBef>
                        <a:spcAft>
                          <a:spcPts val="0"/>
                        </a:spcAft>
                        <a:buClr>
                          <a:schemeClr val="dk2"/>
                        </a:buClr>
                        <a:buSzPts val="1100"/>
                        <a:buFont typeface="Arial"/>
                        <a:buNone/>
                      </a:pPr>
                      <a:r>
                        <a:rPr lang="fr" sz="800">
                          <a:solidFill>
                            <a:schemeClr val="dk2"/>
                          </a:solidFill>
                        </a:rPr>
                        <a:t>Thomas LIEVENS</a:t>
                      </a:r>
                      <a:endParaRPr sz="800"/>
                    </a:p>
                  </a:txBody>
                  <a:tcPr marT="18000" marB="18000" marR="91425" marL="91425"/>
                </a:tc>
                <a:tc>
                  <a:txBody>
                    <a:bodyPr/>
                    <a:lstStyle/>
                    <a:p>
                      <a:pPr indent="0" lvl="0" marL="0" rtl="0" algn="ctr">
                        <a:spcBef>
                          <a:spcPts val="0"/>
                        </a:spcBef>
                        <a:spcAft>
                          <a:spcPts val="0"/>
                        </a:spcAft>
                        <a:buClr>
                          <a:schemeClr val="dk2"/>
                        </a:buClr>
                        <a:buSzPts val="1100"/>
                        <a:buFont typeface="Arial"/>
                        <a:buNone/>
                      </a:pPr>
                      <a:r>
                        <a:rPr lang="fr" sz="800">
                          <a:solidFill>
                            <a:schemeClr val="dk2"/>
                          </a:solidFill>
                        </a:rPr>
                        <a:t>DOIT (Intégration)</a:t>
                      </a:r>
                      <a:endParaRPr sz="800"/>
                    </a:p>
                  </a:txBody>
                  <a:tcPr marT="18000" marB="18000" marR="91425" marL="91425"/>
                </a:tc>
                <a:tc>
                  <a:txBody>
                    <a:bodyPr/>
                    <a:lstStyle/>
                    <a:p>
                      <a:pPr indent="0" lvl="0" marL="0" rtl="0" algn="ctr">
                        <a:spcBef>
                          <a:spcPts val="0"/>
                        </a:spcBef>
                        <a:spcAft>
                          <a:spcPts val="0"/>
                        </a:spcAft>
                        <a:buNone/>
                      </a:pPr>
                      <a:r>
                        <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tcPr>
                </a:tc>
              </a:tr>
              <a:tr h="102575">
                <a:tc>
                  <a:txBody>
                    <a:bodyPr/>
                    <a:lstStyle/>
                    <a:p>
                      <a:pPr indent="0" lvl="0" marL="0" rtl="0" algn="l">
                        <a:spcBef>
                          <a:spcPts val="0"/>
                        </a:spcBef>
                        <a:spcAft>
                          <a:spcPts val="0"/>
                        </a:spcAft>
                        <a:buNone/>
                      </a:pPr>
                      <a:r>
                        <a:rPr lang="fr" sz="800"/>
                        <a:t>Lahoucine HAMOULI</a:t>
                      </a:r>
                      <a:endParaRPr sz="800"/>
                    </a:p>
                  </a:txBody>
                  <a:tcPr marT="18000" marB="18000" marR="91425" marL="91425"/>
                </a:tc>
                <a:tc>
                  <a:txBody>
                    <a:bodyPr/>
                    <a:lstStyle/>
                    <a:p>
                      <a:pPr indent="0" lvl="0" marL="0" rtl="0" algn="ctr">
                        <a:spcBef>
                          <a:spcPts val="0"/>
                        </a:spcBef>
                        <a:spcAft>
                          <a:spcPts val="0"/>
                        </a:spcAft>
                        <a:buClr>
                          <a:schemeClr val="dk2"/>
                        </a:buClr>
                        <a:buSzPts val="1100"/>
                        <a:buFont typeface="Arial"/>
                        <a:buNone/>
                      </a:pPr>
                      <a:r>
                        <a:rPr lang="fr" sz="800">
                          <a:solidFill>
                            <a:schemeClr val="dk2"/>
                          </a:solidFill>
                        </a:rPr>
                        <a:t>DOIT (Intégration)</a:t>
                      </a:r>
                      <a:endParaRPr sz="800"/>
                    </a:p>
                  </a:txBody>
                  <a:tcPr marT="18000" marB="18000" marR="91425" marL="91425"/>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tcPr>
                </a:tc>
              </a:tr>
              <a:tr h="102575">
                <a:tc>
                  <a:txBody>
                    <a:bodyPr/>
                    <a:lstStyle/>
                    <a:p>
                      <a:pPr indent="0" lvl="0" marL="0" rtl="0" algn="l">
                        <a:spcBef>
                          <a:spcPts val="0"/>
                        </a:spcBef>
                        <a:spcAft>
                          <a:spcPts val="0"/>
                        </a:spcAft>
                        <a:buClr>
                          <a:schemeClr val="dk2"/>
                        </a:buClr>
                        <a:buSzPts val="1100"/>
                        <a:buFont typeface="Arial"/>
                        <a:buNone/>
                      </a:pPr>
                      <a:r>
                        <a:rPr lang="fr" sz="800">
                          <a:solidFill>
                            <a:schemeClr val="dk2"/>
                          </a:solidFill>
                        </a:rPr>
                        <a:t>Farouk OUAKSEL</a:t>
                      </a:r>
                      <a:endParaRPr sz="800"/>
                    </a:p>
                  </a:txBody>
                  <a:tcPr marT="18000" marB="18000" marR="91425" marL="91425"/>
                </a:tc>
                <a:tc>
                  <a:txBody>
                    <a:bodyPr/>
                    <a:lstStyle/>
                    <a:p>
                      <a:pPr indent="0" lvl="0" marL="0" rtl="0" algn="ctr">
                        <a:spcBef>
                          <a:spcPts val="0"/>
                        </a:spcBef>
                        <a:spcAft>
                          <a:spcPts val="0"/>
                        </a:spcAft>
                        <a:buClr>
                          <a:schemeClr val="dk2"/>
                        </a:buClr>
                        <a:buSzPts val="1100"/>
                        <a:buFont typeface="Arial"/>
                        <a:buNone/>
                      </a:pPr>
                      <a:r>
                        <a:rPr lang="fr" sz="800">
                          <a:solidFill>
                            <a:schemeClr val="dk2"/>
                          </a:solidFill>
                        </a:rPr>
                        <a:t>DOIT (SecOps)</a:t>
                      </a:r>
                      <a:endParaRPr sz="800"/>
                    </a:p>
                  </a:txBody>
                  <a:tcPr marT="18000" marB="18000" marR="91425" marL="91425"/>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tcPr>
                </a:tc>
              </a:tr>
              <a:tr h="102575">
                <a:tc>
                  <a:txBody>
                    <a:bodyPr/>
                    <a:lstStyle/>
                    <a:p>
                      <a:pPr indent="0" lvl="0" marL="0" rtl="0" algn="l">
                        <a:spcBef>
                          <a:spcPts val="0"/>
                        </a:spcBef>
                        <a:spcAft>
                          <a:spcPts val="0"/>
                        </a:spcAft>
                        <a:buNone/>
                      </a:pPr>
                      <a:r>
                        <a:rPr lang="fr" sz="800">
                          <a:solidFill>
                            <a:schemeClr val="dk2"/>
                          </a:solidFill>
                        </a:rPr>
                        <a:t>Brian </a:t>
                      </a:r>
                      <a:r>
                        <a:rPr lang="fr" sz="800">
                          <a:solidFill>
                            <a:schemeClr val="dk2"/>
                          </a:solidFill>
                        </a:rPr>
                        <a:t>FAKEERAH</a:t>
                      </a:r>
                      <a:endParaRPr sz="800">
                        <a:solidFill>
                          <a:schemeClr val="dk2"/>
                        </a:solidFill>
                      </a:endParaRPr>
                    </a:p>
                  </a:txBody>
                  <a:tcPr marT="18000" marB="18000" marR="91425" marL="91425"/>
                </a:tc>
                <a:tc>
                  <a:txBody>
                    <a:bodyPr/>
                    <a:lstStyle/>
                    <a:p>
                      <a:pPr indent="0" lvl="0" marL="0" rtl="0" algn="ctr">
                        <a:spcBef>
                          <a:spcPts val="0"/>
                        </a:spcBef>
                        <a:spcAft>
                          <a:spcPts val="0"/>
                        </a:spcAft>
                        <a:buClr>
                          <a:schemeClr val="dk2"/>
                        </a:buClr>
                        <a:buSzPts val="1100"/>
                        <a:buFont typeface="Arial"/>
                        <a:buNone/>
                      </a:pPr>
                      <a:r>
                        <a:rPr lang="fr" sz="800">
                          <a:solidFill>
                            <a:schemeClr val="dk2"/>
                          </a:solidFill>
                        </a:rPr>
                        <a:t>DOIT (SecOps)</a:t>
                      </a:r>
                      <a:endParaRPr sz="800">
                        <a:solidFill>
                          <a:schemeClr val="dk2"/>
                        </a:solidFill>
                      </a:endParaRPr>
                    </a:p>
                  </a:txBody>
                  <a:tcPr marT="18000" marB="18000" marR="91425" marL="91425"/>
                </a:tc>
                <a:tc>
                  <a:txBody>
                    <a:bodyPr/>
                    <a:lstStyle/>
                    <a:p>
                      <a:pPr indent="0" lvl="0" marL="0" rtl="0" algn="ctr">
                        <a:spcBef>
                          <a:spcPts val="0"/>
                        </a:spcBef>
                        <a:spcAft>
                          <a:spcPts val="0"/>
                        </a:spcAft>
                        <a:buNone/>
                      </a:pPr>
                      <a:r>
                        <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800"/>
                    </a:p>
                  </a:txBody>
                  <a:tcPr marT="18000" marB="18000" marR="91425" marL="91425">
                    <a:lnL cap="flat" cmpd="sng" w="9525">
                      <a:solidFill>
                        <a:srgbClr val="9E9E9E"/>
                      </a:solidFill>
                      <a:prstDash val="solid"/>
                      <a:round/>
                      <a:headEnd len="sm" w="sm" type="none"/>
                      <a:tailEnd len="sm" w="sm" type="none"/>
                    </a:lnL>
                  </a:tcPr>
                </a:tc>
              </a:tr>
              <a:tr h="102575">
                <a:tc>
                  <a:txBody>
                    <a:bodyPr/>
                    <a:lstStyle/>
                    <a:p>
                      <a:pPr indent="0" lvl="0" marL="0" rtl="0" algn="l">
                        <a:spcBef>
                          <a:spcPts val="0"/>
                        </a:spcBef>
                        <a:spcAft>
                          <a:spcPts val="0"/>
                        </a:spcAft>
                        <a:buNone/>
                      </a:pPr>
                      <a:r>
                        <a:rPr lang="fr" sz="800">
                          <a:solidFill>
                            <a:schemeClr val="dk2"/>
                          </a:solidFill>
                        </a:rPr>
                        <a:t>Adrien HOULLIER</a:t>
                      </a:r>
                      <a:endParaRPr sz="800">
                        <a:solidFill>
                          <a:schemeClr val="dk2"/>
                        </a:solidFill>
                      </a:endParaRPr>
                    </a:p>
                  </a:txBody>
                  <a:tcPr marT="18000" marB="18000" marR="91425" marL="91425"/>
                </a:tc>
                <a:tc>
                  <a:txBody>
                    <a:bodyPr/>
                    <a:lstStyle/>
                    <a:p>
                      <a:pPr indent="0" lvl="0" marL="0" rtl="0" algn="ctr">
                        <a:spcBef>
                          <a:spcPts val="0"/>
                        </a:spcBef>
                        <a:spcAft>
                          <a:spcPts val="0"/>
                        </a:spcAft>
                        <a:buNone/>
                      </a:pPr>
                      <a:r>
                        <a:rPr lang="fr" sz="800">
                          <a:solidFill>
                            <a:schemeClr val="dk2"/>
                          </a:solidFill>
                        </a:rPr>
                        <a:t>EXT (D2SI)</a:t>
                      </a:r>
                      <a:endParaRPr sz="800">
                        <a:solidFill>
                          <a:schemeClr val="dk2"/>
                        </a:solidFill>
                      </a:endParaRPr>
                    </a:p>
                  </a:txBody>
                  <a:tcPr marT="18000" marB="18000" marR="91425" marL="91425"/>
                </a:tc>
                <a:tc>
                  <a:txBody>
                    <a:bodyPr/>
                    <a:lstStyle/>
                    <a:p>
                      <a:pPr indent="0" lvl="0" marL="0" rtl="0" algn="ctr">
                        <a:spcBef>
                          <a:spcPts val="0"/>
                        </a:spcBef>
                        <a:spcAft>
                          <a:spcPts val="0"/>
                        </a:spcAft>
                        <a:buNone/>
                      </a:pPr>
                      <a:r>
                        <a:rPr lang="fr" sz="800"/>
                        <a:t>x</a:t>
                      </a:r>
                      <a:endParaRPr sz="800"/>
                    </a:p>
                  </a:txBody>
                  <a:tcPr marT="18000" marB="18000"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fr" sz="800"/>
                        <a:t>x</a:t>
                      </a:r>
                      <a:endParaRPr sz="800"/>
                    </a:p>
                  </a:txBody>
                  <a:tcPr marT="18000" marB="18000" marR="91425" marL="91425">
                    <a:lnL cap="flat" cmpd="sng" w="9525">
                      <a:solidFill>
                        <a:srgbClr val="9E9E9E"/>
                      </a:solidFill>
                      <a:prstDash val="solid"/>
                      <a:round/>
                      <a:headEnd len="sm" w="sm" type="none"/>
                      <a:tailEnd len="sm" w="sm" type="none"/>
                    </a:lnL>
                  </a:tcPr>
                </a:tc>
              </a:tr>
            </a:tbl>
          </a:graphicData>
        </a:graphic>
      </p:graphicFrame>
      <p:sp>
        <p:nvSpPr>
          <p:cNvPr id="231" name="Google Shape;231;p43"/>
          <p:cNvSpPr txBox="1"/>
          <p:nvPr/>
        </p:nvSpPr>
        <p:spPr>
          <a:xfrm>
            <a:off x="294150" y="1237200"/>
            <a:ext cx="85557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rPr>
              <a:t>La construction du document s’est effectuée </a:t>
            </a:r>
            <a:r>
              <a:rPr lang="fr" sz="1200">
                <a:solidFill>
                  <a:schemeClr val="dk2"/>
                </a:solidFill>
              </a:rPr>
              <a:t>en trois temps, </a:t>
            </a:r>
            <a:r>
              <a:rPr lang="fr" sz="1200">
                <a:solidFill>
                  <a:schemeClr val="dk2"/>
                </a:solidFill>
              </a:rPr>
              <a:t>avec un groupe de travail.</a:t>
            </a:r>
            <a:endParaRPr sz="1200">
              <a:solidFill>
                <a:schemeClr val="dk2"/>
              </a:solidFill>
            </a:endParaRPr>
          </a:p>
          <a:p>
            <a:pPr indent="-304800" lvl="0" marL="457200" rtl="0" algn="l">
              <a:spcBef>
                <a:spcPts val="0"/>
              </a:spcBef>
              <a:spcAft>
                <a:spcPts val="0"/>
              </a:spcAft>
              <a:buClr>
                <a:schemeClr val="dk2"/>
              </a:buClr>
              <a:buSzPts val="1200"/>
              <a:buChar char="●"/>
            </a:pPr>
            <a:r>
              <a:rPr lang="fr" sz="1200">
                <a:solidFill>
                  <a:schemeClr val="dk2"/>
                </a:solidFill>
              </a:rPr>
              <a:t>W49 - Réalisation d’un atelier en présentiel autour des besoins de la DSI et de l’existant pour embarquer le groupe</a:t>
            </a:r>
            <a:endParaRPr sz="1200">
              <a:solidFill>
                <a:schemeClr val="dk2"/>
              </a:solidFill>
            </a:endParaRPr>
          </a:p>
          <a:p>
            <a:pPr indent="-304800" lvl="0" marL="457200" rtl="0" algn="l">
              <a:spcBef>
                <a:spcPts val="0"/>
              </a:spcBef>
              <a:spcAft>
                <a:spcPts val="0"/>
              </a:spcAft>
              <a:buClr>
                <a:schemeClr val="dk2"/>
              </a:buClr>
              <a:buSzPts val="1200"/>
              <a:buChar char="●"/>
            </a:pPr>
            <a:r>
              <a:rPr lang="fr" sz="1200">
                <a:solidFill>
                  <a:schemeClr val="dk2"/>
                </a:solidFill>
              </a:rPr>
              <a:t>W50 - Deepdive sur le cas MySwissLife et proposition de </a:t>
            </a:r>
            <a:r>
              <a:rPr lang="fr" sz="1200">
                <a:solidFill>
                  <a:schemeClr val="dk2"/>
                </a:solidFill>
              </a:rPr>
              <a:t>scénarios</a:t>
            </a:r>
            <a:r>
              <a:rPr lang="fr" sz="1200">
                <a:solidFill>
                  <a:schemeClr val="dk2"/>
                </a:solidFill>
              </a:rPr>
              <a:t> par D2SI</a:t>
            </a:r>
            <a:endParaRPr sz="1200">
              <a:solidFill>
                <a:schemeClr val="dk2"/>
              </a:solidFill>
            </a:endParaRPr>
          </a:p>
          <a:p>
            <a:pPr indent="-304800" lvl="0" marL="457200" rtl="0" algn="l">
              <a:spcBef>
                <a:spcPts val="0"/>
              </a:spcBef>
              <a:spcAft>
                <a:spcPts val="0"/>
              </a:spcAft>
              <a:buClr>
                <a:schemeClr val="dk2"/>
              </a:buClr>
              <a:buSzPts val="1200"/>
              <a:buChar char="●"/>
            </a:pPr>
            <a:r>
              <a:rPr lang="fr" sz="1200">
                <a:solidFill>
                  <a:schemeClr val="dk2"/>
                </a:solidFill>
              </a:rPr>
              <a:t>W51 - Alignement du groupe de travail sur une trajectoire CICD</a:t>
            </a:r>
            <a:endParaRPr sz="12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61"/>
          <p:cNvSpPr/>
          <p:nvPr/>
        </p:nvSpPr>
        <p:spPr>
          <a:xfrm>
            <a:off x="4574150" y="2907050"/>
            <a:ext cx="38541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Plateforme Cloud interne</a:t>
            </a:r>
            <a:endParaRPr b="0" i="0" sz="1800" u="none" cap="none" strike="noStrike">
              <a:solidFill>
                <a:srgbClr val="515151"/>
              </a:solidFill>
              <a:latin typeface="Arial"/>
              <a:ea typeface="Arial"/>
              <a:cs typeface="Arial"/>
              <a:sym typeface="Arial"/>
            </a:endParaRPr>
          </a:p>
        </p:txBody>
      </p:sp>
      <p:sp>
        <p:nvSpPr>
          <p:cNvPr id="992" name="Google Shape;992;p61"/>
          <p:cNvSpPr/>
          <p:nvPr/>
        </p:nvSpPr>
        <p:spPr>
          <a:xfrm>
            <a:off x="2875577" y="1132900"/>
            <a:ext cx="55527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Plateforme AWS</a:t>
            </a:r>
            <a:endParaRPr b="0" i="0" sz="1800" u="none" cap="none" strike="noStrike">
              <a:solidFill>
                <a:srgbClr val="515151"/>
              </a:solidFill>
              <a:latin typeface="Arial"/>
              <a:ea typeface="Arial"/>
              <a:cs typeface="Arial"/>
              <a:sym typeface="Arial"/>
            </a:endParaRPr>
          </a:p>
        </p:txBody>
      </p:sp>
      <p:sp>
        <p:nvSpPr>
          <p:cNvPr id="993" name="Google Shape;993;p61"/>
          <p:cNvSpPr/>
          <p:nvPr/>
        </p:nvSpPr>
        <p:spPr>
          <a:xfrm>
            <a:off x="490600" y="2901775"/>
            <a:ext cx="38541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Datacenter SwissLife</a:t>
            </a:r>
            <a:endParaRPr b="0" i="0" sz="1800" u="none" cap="none" strike="noStrike">
              <a:solidFill>
                <a:srgbClr val="515151"/>
              </a:solidFill>
              <a:latin typeface="Arial"/>
              <a:ea typeface="Arial"/>
              <a:cs typeface="Arial"/>
              <a:sym typeface="Arial"/>
            </a:endParaRPr>
          </a:p>
        </p:txBody>
      </p:sp>
      <p:sp>
        <p:nvSpPr>
          <p:cNvPr id="994" name="Google Shape;994;p61"/>
          <p:cNvSpPr/>
          <p:nvPr/>
        </p:nvSpPr>
        <p:spPr>
          <a:xfrm>
            <a:off x="490600" y="1146722"/>
            <a:ext cx="2271300" cy="16653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SAAS ATLASSIAN</a:t>
            </a:r>
            <a:endParaRPr b="0" i="0" sz="1800" u="none" cap="none" strike="noStrike">
              <a:solidFill>
                <a:srgbClr val="515151"/>
              </a:solidFill>
              <a:latin typeface="Arial"/>
              <a:ea typeface="Arial"/>
              <a:cs typeface="Arial"/>
              <a:sym typeface="Arial"/>
            </a:endParaRPr>
          </a:p>
        </p:txBody>
      </p:sp>
      <p:sp>
        <p:nvSpPr>
          <p:cNvPr id="995" name="Google Shape;995;p61"/>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S3 - Jenkins</a:t>
            </a:r>
            <a:r>
              <a:rPr lang="fr"/>
              <a:t> AWS</a:t>
            </a:r>
            <a:endParaRPr/>
          </a:p>
        </p:txBody>
      </p:sp>
      <p:sp>
        <p:nvSpPr>
          <p:cNvPr id="996" name="Google Shape;996;p61"/>
          <p:cNvSpPr/>
          <p:nvPr/>
        </p:nvSpPr>
        <p:spPr>
          <a:xfrm>
            <a:off x="4695350" y="3441503"/>
            <a:ext cx="879000" cy="9237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id="997" name="Google Shape;997;p61"/>
          <p:cNvPicPr preferRelativeResize="0"/>
          <p:nvPr/>
        </p:nvPicPr>
        <p:blipFill>
          <a:blip r:embed="rId3">
            <a:alphaModFix/>
          </a:blip>
          <a:stretch>
            <a:fillRect/>
          </a:stretch>
        </p:blipFill>
        <p:spPr>
          <a:xfrm>
            <a:off x="972086" y="3402145"/>
            <a:ext cx="458896" cy="458900"/>
          </a:xfrm>
          <a:prstGeom prst="rect">
            <a:avLst/>
          </a:prstGeom>
          <a:noFill/>
          <a:ln>
            <a:noFill/>
          </a:ln>
        </p:spPr>
      </p:pic>
      <p:sp>
        <p:nvSpPr>
          <p:cNvPr id="998" name="Google Shape;998;p61"/>
          <p:cNvSpPr txBox="1"/>
          <p:nvPr/>
        </p:nvSpPr>
        <p:spPr>
          <a:xfrm>
            <a:off x="887600" y="3897139"/>
            <a:ext cx="7128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DEV</a:t>
            </a:r>
            <a:endParaRPr b="0" i="0" sz="800" u="none" cap="none" strike="noStrike">
              <a:solidFill>
                <a:srgbClr val="000000"/>
              </a:solidFill>
              <a:latin typeface="Arial"/>
              <a:ea typeface="Arial"/>
              <a:cs typeface="Arial"/>
              <a:sym typeface="Arial"/>
            </a:endParaRPr>
          </a:p>
        </p:txBody>
      </p:sp>
      <p:pic>
        <p:nvPicPr>
          <p:cNvPr descr="Résultat de recherche d'images pour &quot;sonarqube logo png&quot;" id="999" name="Google Shape;999;p61"/>
          <p:cNvPicPr preferRelativeResize="0"/>
          <p:nvPr/>
        </p:nvPicPr>
        <p:blipFill rotWithShape="1">
          <a:blip r:embed="rId4">
            <a:alphaModFix/>
          </a:blip>
          <a:srcRect b="37040" l="0" r="0" t="34835"/>
          <a:stretch/>
        </p:blipFill>
        <p:spPr>
          <a:xfrm>
            <a:off x="4776398" y="3690794"/>
            <a:ext cx="670717" cy="188639"/>
          </a:xfrm>
          <a:prstGeom prst="rect">
            <a:avLst/>
          </a:prstGeom>
          <a:noFill/>
          <a:ln>
            <a:noFill/>
          </a:ln>
        </p:spPr>
      </p:pic>
      <p:pic>
        <p:nvPicPr>
          <p:cNvPr id="1000" name="Google Shape;1000;p61"/>
          <p:cNvPicPr preferRelativeResize="0"/>
          <p:nvPr/>
        </p:nvPicPr>
        <p:blipFill rotWithShape="1">
          <a:blip r:embed="rId5">
            <a:alphaModFix/>
          </a:blip>
          <a:srcRect b="0" l="0" r="0" t="0"/>
          <a:stretch/>
        </p:blipFill>
        <p:spPr>
          <a:xfrm>
            <a:off x="4767418" y="3543958"/>
            <a:ext cx="688673" cy="157115"/>
          </a:xfrm>
          <a:prstGeom prst="rect">
            <a:avLst/>
          </a:prstGeom>
          <a:noFill/>
          <a:ln>
            <a:noFill/>
          </a:ln>
        </p:spPr>
      </p:pic>
      <p:pic>
        <p:nvPicPr>
          <p:cNvPr id="1001" name="Google Shape;1001;p61"/>
          <p:cNvPicPr preferRelativeResize="0"/>
          <p:nvPr/>
        </p:nvPicPr>
        <p:blipFill>
          <a:blip r:embed="rId6">
            <a:alphaModFix/>
          </a:blip>
          <a:stretch>
            <a:fillRect/>
          </a:stretch>
        </p:blipFill>
        <p:spPr>
          <a:xfrm>
            <a:off x="4842089" y="3907646"/>
            <a:ext cx="550172" cy="184326"/>
          </a:xfrm>
          <a:prstGeom prst="rect">
            <a:avLst/>
          </a:prstGeom>
          <a:noFill/>
          <a:ln>
            <a:noFill/>
          </a:ln>
        </p:spPr>
      </p:pic>
      <p:pic>
        <p:nvPicPr>
          <p:cNvPr id="1002" name="Google Shape;1002;p61"/>
          <p:cNvPicPr preferRelativeResize="0"/>
          <p:nvPr/>
        </p:nvPicPr>
        <p:blipFill>
          <a:blip r:embed="rId7">
            <a:alphaModFix/>
          </a:blip>
          <a:stretch>
            <a:fillRect/>
          </a:stretch>
        </p:blipFill>
        <p:spPr>
          <a:xfrm>
            <a:off x="4861555" y="4066911"/>
            <a:ext cx="511282" cy="173653"/>
          </a:xfrm>
          <a:prstGeom prst="rect">
            <a:avLst/>
          </a:prstGeom>
          <a:noFill/>
          <a:ln>
            <a:noFill/>
          </a:ln>
        </p:spPr>
      </p:pic>
      <p:grpSp>
        <p:nvGrpSpPr>
          <p:cNvPr id="1003" name="Google Shape;1003;p61"/>
          <p:cNvGrpSpPr/>
          <p:nvPr/>
        </p:nvGrpSpPr>
        <p:grpSpPr>
          <a:xfrm>
            <a:off x="7262011" y="1138651"/>
            <a:ext cx="1391400" cy="852600"/>
            <a:chOff x="7513761" y="1138651"/>
            <a:chExt cx="1391400" cy="852600"/>
          </a:xfrm>
        </p:grpSpPr>
        <p:sp>
          <p:nvSpPr>
            <p:cNvPr id="1004" name="Google Shape;1004;p61"/>
            <p:cNvSpPr/>
            <p:nvPr/>
          </p:nvSpPr>
          <p:spPr>
            <a:xfrm>
              <a:off x="7513761" y="1138651"/>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HORS-PROD</a:t>
              </a:r>
              <a:endParaRPr b="0" i="0" sz="1200" u="none" cap="none" strike="noStrike">
                <a:solidFill>
                  <a:srgbClr val="515151"/>
                </a:solidFill>
                <a:latin typeface="Arial"/>
                <a:ea typeface="Arial"/>
                <a:cs typeface="Arial"/>
                <a:sym typeface="Arial"/>
              </a:endParaRPr>
            </a:p>
          </p:txBody>
        </p:sp>
        <p:pic>
          <p:nvPicPr>
            <p:cNvPr id="1005" name="Google Shape;1005;p61"/>
            <p:cNvPicPr preferRelativeResize="0"/>
            <p:nvPr/>
          </p:nvPicPr>
          <p:blipFill rotWithShape="1">
            <a:blip r:embed="rId8">
              <a:alphaModFix/>
            </a:blip>
            <a:srcRect b="0" l="0" r="0" t="0"/>
            <a:stretch/>
          </p:blipFill>
          <p:spPr>
            <a:xfrm>
              <a:off x="7653974" y="1503735"/>
              <a:ext cx="360000" cy="360000"/>
            </a:xfrm>
            <a:prstGeom prst="rect">
              <a:avLst/>
            </a:prstGeom>
            <a:noFill/>
            <a:ln>
              <a:noFill/>
            </a:ln>
          </p:spPr>
        </p:pic>
        <p:sp>
          <p:nvSpPr>
            <p:cNvPr id="1006" name="Google Shape;1006;p61"/>
            <p:cNvSpPr txBox="1"/>
            <p:nvPr/>
          </p:nvSpPr>
          <p:spPr>
            <a:xfrm>
              <a:off x="7982980" y="1508228"/>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grpSp>
        <p:nvGrpSpPr>
          <p:cNvPr id="1007" name="Google Shape;1007;p61"/>
          <p:cNvGrpSpPr/>
          <p:nvPr/>
        </p:nvGrpSpPr>
        <p:grpSpPr>
          <a:xfrm>
            <a:off x="7262011" y="1873428"/>
            <a:ext cx="1391400" cy="852600"/>
            <a:chOff x="7580057" y="1873428"/>
            <a:chExt cx="1391400" cy="852600"/>
          </a:xfrm>
        </p:grpSpPr>
        <p:sp>
          <p:nvSpPr>
            <p:cNvPr id="1008" name="Google Shape;1008;p61"/>
            <p:cNvSpPr/>
            <p:nvPr/>
          </p:nvSpPr>
          <p:spPr>
            <a:xfrm>
              <a:off x="7580057" y="1873428"/>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PROD</a:t>
              </a:r>
              <a:endParaRPr b="0" i="0" sz="1200" u="none" cap="none" strike="noStrike">
                <a:solidFill>
                  <a:srgbClr val="515151"/>
                </a:solidFill>
                <a:latin typeface="Arial"/>
                <a:ea typeface="Arial"/>
                <a:cs typeface="Arial"/>
                <a:sym typeface="Arial"/>
              </a:endParaRPr>
            </a:p>
          </p:txBody>
        </p:sp>
        <p:pic>
          <p:nvPicPr>
            <p:cNvPr id="1009" name="Google Shape;1009;p61"/>
            <p:cNvPicPr preferRelativeResize="0"/>
            <p:nvPr/>
          </p:nvPicPr>
          <p:blipFill rotWithShape="1">
            <a:blip r:embed="rId8">
              <a:alphaModFix/>
            </a:blip>
            <a:srcRect b="0" l="0" r="0" t="0"/>
            <a:stretch/>
          </p:blipFill>
          <p:spPr>
            <a:xfrm>
              <a:off x="7668994" y="2238477"/>
              <a:ext cx="351113" cy="421339"/>
            </a:xfrm>
            <a:prstGeom prst="rect">
              <a:avLst/>
            </a:prstGeom>
            <a:noFill/>
            <a:ln>
              <a:noFill/>
            </a:ln>
          </p:spPr>
        </p:pic>
        <p:sp>
          <p:nvSpPr>
            <p:cNvPr id="1010" name="Google Shape;1010;p61"/>
            <p:cNvSpPr txBox="1"/>
            <p:nvPr/>
          </p:nvSpPr>
          <p:spPr>
            <a:xfrm>
              <a:off x="8020113" y="2243004"/>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pic>
        <p:nvPicPr>
          <p:cNvPr descr="Résultat de recherche d'images pour &quot;sonarqube logo png&quot;" id="1011" name="Google Shape;1011;p61"/>
          <p:cNvPicPr preferRelativeResize="0"/>
          <p:nvPr/>
        </p:nvPicPr>
        <p:blipFill rotWithShape="1">
          <a:blip r:embed="rId4">
            <a:alphaModFix/>
          </a:blip>
          <a:srcRect b="37040" l="0" r="0" t="34835"/>
          <a:stretch/>
        </p:blipFill>
        <p:spPr>
          <a:xfrm>
            <a:off x="1848976" y="4138800"/>
            <a:ext cx="879000" cy="247197"/>
          </a:xfrm>
          <a:prstGeom prst="rect">
            <a:avLst/>
          </a:prstGeom>
          <a:noFill/>
          <a:ln>
            <a:noFill/>
          </a:ln>
        </p:spPr>
      </p:pic>
      <p:pic>
        <p:nvPicPr>
          <p:cNvPr id="1012" name="Google Shape;1012;p61"/>
          <p:cNvPicPr preferRelativeResize="0"/>
          <p:nvPr/>
        </p:nvPicPr>
        <p:blipFill rotWithShape="1">
          <a:blip r:embed="rId9">
            <a:alphaModFix/>
          </a:blip>
          <a:srcRect b="38105" l="8145" r="8908" t="36872"/>
          <a:stretch/>
        </p:blipFill>
        <p:spPr>
          <a:xfrm>
            <a:off x="2727975" y="4138800"/>
            <a:ext cx="1003673" cy="227075"/>
          </a:xfrm>
          <a:prstGeom prst="rect">
            <a:avLst/>
          </a:prstGeom>
          <a:noFill/>
          <a:ln>
            <a:noFill/>
          </a:ln>
        </p:spPr>
      </p:pic>
      <p:pic>
        <p:nvPicPr>
          <p:cNvPr id="1013" name="Google Shape;1013;p61"/>
          <p:cNvPicPr preferRelativeResize="0"/>
          <p:nvPr/>
        </p:nvPicPr>
        <p:blipFill>
          <a:blip r:embed="rId10">
            <a:alphaModFix/>
          </a:blip>
          <a:stretch>
            <a:fillRect/>
          </a:stretch>
        </p:blipFill>
        <p:spPr>
          <a:xfrm>
            <a:off x="3782300" y="4138800"/>
            <a:ext cx="511275" cy="237771"/>
          </a:xfrm>
          <a:prstGeom prst="rect">
            <a:avLst/>
          </a:prstGeom>
          <a:noFill/>
          <a:ln>
            <a:noFill/>
          </a:ln>
        </p:spPr>
      </p:pic>
      <p:pic>
        <p:nvPicPr>
          <p:cNvPr id="1014" name="Google Shape;1014;p61"/>
          <p:cNvPicPr preferRelativeResize="0"/>
          <p:nvPr/>
        </p:nvPicPr>
        <p:blipFill rotWithShape="1">
          <a:blip r:embed="rId11">
            <a:alphaModFix/>
          </a:blip>
          <a:srcRect b="24807" l="3587" r="2998" t="25257"/>
          <a:stretch/>
        </p:blipFill>
        <p:spPr>
          <a:xfrm>
            <a:off x="806213" y="4042925"/>
            <a:ext cx="670725" cy="227080"/>
          </a:xfrm>
          <a:prstGeom prst="rect">
            <a:avLst/>
          </a:prstGeom>
          <a:noFill/>
          <a:ln>
            <a:noFill/>
          </a:ln>
        </p:spPr>
      </p:pic>
      <p:sp>
        <p:nvSpPr>
          <p:cNvPr id="1015" name="Google Shape;1015;p61"/>
          <p:cNvSpPr txBox="1"/>
          <p:nvPr/>
        </p:nvSpPr>
        <p:spPr>
          <a:xfrm>
            <a:off x="4450600" y="4365203"/>
            <a:ext cx="13914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Agent</a:t>
            </a:r>
            <a:endParaRPr b="0" i="0" sz="1200" u="none" cap="none" strike="noStrike">
              <a:solidFill>
                <a:srgbClr val="000000"/>
              </a:solidFill>
              <a:latin typeface="Arial"/>
              <a:ea typeface="Arial"/>
              <a:cs typeface="Arial"/>
              <a:sym typeface="Arial"/>
            </a:endParaRPr>
          </a:p>
        </p:txBody>
      </p:sp>
      <p:cxnSp>
        <p:nvCxnSpPr>
          <p:cNvPr id="1016" name="Google Shape;1016;p61"/>
          <p:cNvCxnSpPr>
            <a:stCxn id="997" idx="0"/>
            <a:endCxn id="1017" idx="2"/>
          </p:cNvCxnSpPr>
          <p:nvPr/>
        </p:nvCxnSpPr>
        <p:spPr>
          <a:xfrm flipH="1" rot="10800000">
            <a:off x="1201534" y="2747245"/>
            <a:ext cx="42600" cy="654900"/>
          </a:xfrm>
          <a:prstGeom prst="straightConnector1">
            <a:avLst/>
          </a:prstGeom>
          <a:noFill/>
          <a:ln cap="flat" cmpd="sng" w="9525">
            <a:solidFill>
              <a:srgbClr val="FF9900"/>
            </a:solidFill>
            <a:prstDash val="solid"/>
            <a:round/>
            <a:headEnd len="med" w="med" type="none"/>
            <a:tailEnd len="med" w="med" type="triangle"/>
          </a:ln>
        </p:spPr>
      </p:cxnSp>
      <p:cxnSp>
        <p:nvCxnSpPr>
          <p:cNvPr id="1018" name="Google Shape;1018;p61"/>
          <p:cNvCxnSpPr>
            <a:stCxn id="996" idx="1"/>
            <a:endCxn id="1011" idx="0"/>
          </p:cNvCxnSpPr>
          <p:nvPr/>
        </p:nvCxnSpPr>
        <p:spPr>
          <a:xfrm flipH="1">
            <a:off x="2288450" y="3903353"/>
            <a:ext cx="2406900" cy="235500"/>
          </a:xfrm>
          <a:prstGeom prst="straightConnector1">
            <a:avLst/>
          </a:prstGeom>
          <a:noFill/>
          <a:ln cap="flat" cmpd="sng" w="9525">
            <a:solidFill>
              <a:srgbClr val="FF9900"/>
            </a:solidFill>
            <a:prstDash val="solid"/>
            <a:round/>
            <a:headEnd len="med" w="med" type="none"/>
            <a:tailEnd len="med" w="med" type="triangle"/>
          </a:ln>
        </p:spPr>
      </p:cxnSp>
      <p:cxnSp>
        <p:nvCxnSpPr>
          <p:cNvPr id="1019" name="Google Shape;1019;p61"/>
          <p:cNvCxnSpPr>
            <a:stCxn id="996" idx="1"/>
            <a:endCxn id="1012" idx="0"/>
          </p:cNvCxnSpPr>
          <p:nvPr/>
        </p:nvCxnSpPr>
        <p:spPr>
          <a:xfrm flipH="1">
            <a:off x="3229850" y="3903353"/>
            <a:ext cx="1465500" cy="235500"/>
          </a:xfrm>
          <a:prstGeom prst="straightConnector1">
            <a:avLst/>
          </a:prstGeom>
          <a:noFill/>
          <a:ln cap="flat" cmpd="sng" w="9525">
            <a:solidFill>
              <a:srgbClr val="FF9900"/>
            </a:solidFill>
            <a:prstDash val="solid"/>
            <a:round/>
            <a:headEnd len="med" w="med" type="none"/>
            <a:tailEnd len="med" w="med" type="triangle"/>
          </a:ln>
        </p:spPr>
      </p:cxnSp>
      <p:cxnSp>
        <p:nvCxnSpPr>
          <p:cNvPr id="1020" name="Google Shape;1020;p61"/>
          <p:cNvCxnSpPr>
            <a:stCxn id="996" idx="1"/>
            <a:endCxn id="1013" idx="0"/>
          </p:cNvCxnSpPr>
          <p:nvPr/>
        </p:nvCxnSpPr>
        <p:spPr>
          <a:xfrm flipH="1">
            <a:off x="4038050" y="3903353"/>
            <a:ext cx="657300" cy="235500"/>
          </a:xfrm>
          <a:prstGeom prst="straightConnector1">
            <a:avLst/>
          </a:prstGeom>
          <a:noFill/>
          <a:ln cap="flat" cmpd="sng" w="9525">
            <a:solidFill>
              <a:srgbClr val="FF9900"/>
            </a:solidFill>
            <a:prstDash val="solid"/>
            <a:round/>
            <a:headEnd len="med" w="med" type="none"/>
            <a:tailEnd len="med" w="med" type="triangle"/>
          </a:ln>
        </p:spPr>
      </p:cxnSp>
      <p:cxnSp>
        <p:nvCxnSpPr>
          <p:cNvPr id="1021" name="Google Shape;1021;p61"/>
          <p:cNvCxnSpPr>
            <a:stCxn id="996" idx="3"/>
            <a:endCxn id="1022" idx="1"/>
          </p:cNvCxnSpPr>
          <p:nvPr/>
        </p:nvCxnSpPr>
        <p:spPr>
          <a:xfrm flipH="1" rot="10800000">
            <a:off x="5574350" y="3746453"/>
            <a:ext cx="326400" cy="156900"/>
          </a:xfrm>
          <a:prstGeom prst="straightConnector1">
            <a:avLst/>
          </a:prstGeom>
          <a:noFill/>
          <a:ln cap="flat" cmpd="sng" w="9525">
            <a:solidFill>
              <a:srgbClr val="FF9900"/>
            </a:solidFill>
            <a:prstDash val="solid"/>
            <a:round/>
            <a:headEnd len="med" w="med" type="none"/>
            <a:tailEnd len="med" w="med" type="triangle"/>
          </a:ln>
        </p:spPr>
      </p:cxnSp>
      <p:pic>
        <p:nvPicPr>
          <p:cNvPr id="1023" name="Google Shape;1023;p61"/>
          <p:cNvPicPr preferRelativeResize="0"/>
          <p:nvPr/>
        </p:nvPicPr>
        <p:blipFill rotWithShape="1">
          <a:blip r:embed="rId12">
            <a:alphaModFix/>
          </a:blip>
          <a:srcRect b="0" l="0" r="0" t="0"/>
          <a:stretch/>
        </p:blipFill>
        <p:spPr>
          <a:xfrm>
            <a:off x="5947165" y="1792446"/>
            <a:ext cx="291600" cy="360000"/>
          </a:xfrm>
          <a:prstGeom prst="rect">
            <a:avLst/>
          </a:prstGeom>
          <a:noFill/>
          <a:ln>
            <a:noFill/>
          </a:ln>
        </p:spPr>
      </p:pic>
      <p:sp>
        <p:nvSpPr>
          <p:cNvPr id="1024" name="Google Shape;1024;p61"/>
          <p:cNvSpPr txBox="1"/>
          <p:nvPr/>
        </p:nvSpPr>
        <p:spPr>
          <a:xfrm>
            <a:off x="5590007" y="2228967"/>
            <a:ext cx="1005900" cy="155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latin typeface="Arial"/>
                <a:ea typeface="Arial"/>
                <a:cs typeface="Arial"/>
                <a:sym typeface="Arial"/>
              </a:rPr>
              <a:t>AWS</a:t>
            </a:r>
            <a:br>
              <a:rPr b="1" lang="fr" sz="1000">
                <a:solidFill>
                  <a:srgbClr val="474746"/>
                </a:solidFill>
                <a:latin typeface="Arial"/>
                <a:ea typeface="Arial"/>
                <a:cs typeface="Arial"/>
                <a:sym typeface="Arial"/>
              </a:rPr>
            </a:br>
            <a:r>
              <a:rPr b="1" lang="fr" sz="1000">
                <a:solidFill>
                  <a:srgbClr val="474746"/>
                </a:solidFill>
                <a:latin typeface="Arial"/>
                <a:ea typeface="Arial"/>
                <a:cs typeface="Arial"/>
                <a:sym typeface="Arial"/>
              </a:rPr>
              <a:t>CloudFormation</a:t>
            </a:r>
            <a:endParaRPr b="1" sz="1000">
              <a:solidFill>
                <a:srgbClr val="474746"/>
              </a:solidFill>
              <a:latin typeface="Arial"/>
              <a:ea typeface="Arial"/>
              <a:cs typeface="Arial"/>
              <a:sym typeface="Arial"/>
            </a:endParaRPr>
          </a:p>
        </p:txBody>
      </p:sp>
      <p:pic>
        <p:nvPicPr>
          <p:cNvPr id="1022" name="Google Shape;1022;p61"/>
          <p:cNvPicPr preferRelativeResize="0"/>
          <p:nvPr/>
        </p:nvPicPr>
        <p:blipFill>
          <a:blip r:embed="rId13">
            <a:alphaModFix/>
          </a:blip>
          <a:stretch>
            <a:fillRect/>
          </a:stretch>
        </p:blipFill>
        <p:spPr>
          <a:xfrm>
            <a:off x="5900863" y="3591869"/>
            <a:ext cx="550150" cy="309459"/>
          </a:xfrm>
          <a:prstGeom prst="rect">
            <a:avLst/>
          </a:prstGeom>
          <a:noFill/>
          <a:ln>
            <a:noFill/>
          </a:ln>
        </p:spPr>
      </p:pic>
      <p:sp>
        <p:nvSpPr>
          <p:cNvPr id="1025" name="Google Shape;1025;p61"/>
          <p:cNvSpPr txBox="1"/>
          <p:nvPr/>
        </p:nvSpPr>
        <p:spPr>
          <a:xfrm>
            <a:off x="5666207" y="3931242"/>
            <a:ext cx="1005900" cy="155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rPr>
              <a:t>VMware</a:t>
            </a:r>
            <a:endParaRPr b="1" sz="1000">
              <a:solidFill>
                <a:srgbClr val="474746"/>
              </a:solidFill>
            </a:endParaRPr>
          </a:p>
          <a:p>
            <a:pPr indent="0" lvl="0" marL="0" marR="0" rtl="0" algn="ctr">
              <a:spcBef>
                <a:spcPts val="0"/>
              </a:spcBef>
              <a:spcAft>
                <a:spcPts val="0"/>
              </a:spcAft>
              <a:buNone/>
            </a:pPr>
            <a:r>
              <a:rPr b="1" lang="fr" sz="1000">
                <a:solidFill>
                  <a:srgbClr val="474746"/>
                </a:solidFill>
              </a:rPr>
              <a:t>VRO/VRA</a:t>
            </a:r>
            <a:endParaRPr b="1" sz="1000">
              <a:solidFill>
                <a:srgbClr val="474746"/>
              </a:solidFill>
            </a:endParaRPr>
          </a:p>
        </p:txBody>
      </p:sp>
      <p:sp>
        <p:nvSpPr>
          <p:cNvPr id="1026" name="Google Shape;1026;p61"/>
          <p:cNvSpPr/>
          <p:nvPr/>
        </p:nvSpPr>
        <p:spPr>
          <a:xfrm>
            <a:off x="4713663" y="1625953"/>
            <a:ext cx="879000" cy="9237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descr="Résultat de recherche d'images pour &quot;sonarqube logo png&quot;" id="1027" name="Google Shape;1027;p61"/>
          <p:cNvPicPr preferRelativeResize="0"/>
          <p:nvPr/>
        </p:nvPicPr>
        <p:blipFill rotWithShape="1">
          <a:blip r:embed="rId4">
            <a:alphaModFix/>
          </a:blip>
          <a:srcRect b="37040" l="0" r="0" t="34835"/>
          <a:stretch/>
        </p:blipFill>
        <p:spPr>
          <a:xfrm>
            <a:off x="4794710" y="1875244"/>
            <a:ext cx="670717" cy="188639"/>
          </a:xfrm>
          <a:prstGeom prst="rect">
            <a:avLst/>
          </a:prstGeom>
          <a:noFill/>
          <a:ln>
            <a:noFill/>
          </a:ln>
        </p:spPr>
      </p:pic>
      <p:pic>
        <p:nvPicPr>
          <p:cNvPr id="1028" name="Google Shape;1028;p61"/>
          <p:cNvPicPr preferRelativeResize="0"/>
          <p:nvPr/>
        </p:nvPicPr>
        <p:blipFill rotWithShape="1">
          <a:blip r:embed="rId5">
            <a:alphaModFix/>
          </a:blip>
          <a:srcRect b="0" l="0" r="0" t="0"/>
          <a:stretch/>
        </p:blipFill>
        <p:spPr>
          <a:xfrm>
            <a:off x="4785731" y="1728408"/>
            <a:ext cx="688673" cy="157115"/>
          </a:xfrm>
          <a:prstGeom prst="rect">
            <a:avLst/>
          </a:prstGeom>
          <a:noFill/>
          <a:ln>
            <a:noFill/>
          </a:ln>
        </p:spPr>
      </p:pic>
      <p:pic>
        <p:nvPicPr>
          <p:cNvPr id="1029" name="Google Shape;1029;p61"/>
          <p:cNvPicPr preferRelativeResize="0"/>
          <p:nvPr/>
        </p:nvPicPr>
        <p:blipFill>
          <a:blip r:embed="rId6">
            <a:alphaModFix/>
          </a:blip>
          <a:stretch>
            <a:fillRect/>
          </a:stretch>
        </p:blipFill>
        <p:spPr>
          <a:xfrm>
            <a:off x="4860402" y="2092096"/>
            <a:ext cx="550172" cy="184326"/>
          </a:xfrm>
          <a:prstGeom prst="rect">
            <a:avLst/>
          </a:prstGeom>
          <a:noFill/>
          <a:ln>
            <a:noFill/>
          </a:ln>
        </p:spPr>
      </p:pic>
      <p:pic>
        <p:nvPicPr>
          <p:cNvPr id="1030" name="Google Shape;1030;p61"/>
          <p:cNvPicPr preferRelativeResize="0"/>
          <p:nvPr/>
        </p:nvPicPr>
        <p:blipFill>
          <a:blip r:embed="rId7">
            <a:alphaModFix/>
          </a:blip>
          <a:stretch>
            <a:fillRect/>
          </a:stretch>
        </p:blipFill>
        <p:spPr>
          <a:xfrm>
            <a:off x="4879868" y="2251361"/>
            <a:ext cx="511282" cy="173653"/>
          </a:xfrm>
          <a:prstGeom prst="rect">
            <a:avLst/>
          </a:prstGeom>
          <a:noFill/>
          <a:ln>
            <a:noFill/>
          </a:ln>
        </p:spPr>
      </p:pic>
      <p:cxnSp>
        <p:nvCxnSpPr>
          <p:cNvPr id="1031" name="Google Shape;1031;p61"/>
          <p:cNvCxnSpPr>
            <a:stCxn id="1026" idx="1"/>
            <a:endCxn id="1011" idx="0"/>
          </p:cNvCxnSpPr>
          <p:nvPr/>
        </p:nvCxnSpPr>
        <p:spPr>
          <a:xfrm flipH="1">
            <a:off x="2288463" y="2087803"/>
            <a:ext cx="2425200" cy="2051100"/>
          </a:xfrm>
          <a:prstGeom prst="straightConnector1">
            <a:avLst/>
          </a:prstGeom>
          <a:noFill/>
          <a:ln cap="flat" cmpd="sng" w="9525">
            <a:solidFill>
              <a:srgbClr val="FF9900"/>
            </a:solidFill>
            <a:prstDash val="solid"/>
            <a:round/>
            <a:headEnd len="med" w="med" type="none"/>
            <a:tailEnd len="med" w="med" type="triangle"/>
          </a:ln>
        </p:spPr>
      </p:cxnSp>
      <p:cxnSp>
        <p:nvCxnSpPr>
          <p:cNvPr id="1032" name="Google Shape;1032;p61"/>
          <p:cNvCxnSpPr>
            <a:stCxn id="1026" idx="1"/>
            <a:endCxn id="1012" idx="0"/>
          </p:cNvCxnSpPr>
          <p:nvPr/>
        </p:nvCxnSpPr>
        <p:spPr>
          <a:xfrm flipH="1">
            <a:off x="3229863" y="2087803"/>
            <a:ext cx="1483800" cy="2051100"/>
          </a:xfrm>
          <a:prstGeom prst="straightConnector1">
            <a:avLst/>
          </a:prstGeom>
          <a:noFill/>
          <a:ln cap="flat" cmpd="sng" w="9525">
            <a:solidFill>
              <a:srgbClr val="FF9900"/>
            </a:solidFill>
            <a:prstDash val="solid"/>
            <a:round/>
            <a:headEnd len="med" w="med" type="none"/>
            <a:tailEnd len="med" w="med" type="triangle"/>
          </a:ln>
        </p:spPr>
      </p:cxnSp>
      <p:cxnSp>
        <p:nvCxnSpPr>
          <p:cNvPr id="1033" name="Google Shape;1033;p61"/>
          <p:cNvCxnSpPr>
            <a:stCxn id="1026" idx="1"/>
            <a:endCxn id="1013" idx="0"/>
          </p:cNvCxnSpPr>
          <p:nvPr/>
        </p:nvCxnSpPr>
        <p:spPr>
          <a:xfrm flipH="1">
            <a:off x="4038063" y="2087803"/>
            <a:ext cx="675600" cy="2051100"/>
          </a:xfrm>
          <a:prstGeom prst="straightConnector1">
            <a:avLst/>
          </a:prstGeom>
          <a:noFill/>
          <a:ln cap="flat" cmpd="sng" w="9525">
            <a:solidFill>
              <a:srgbClr val="FF9900"/>
            </a:solidFill>
            <a:prstDash val="solid"/>
            <a:round/>
            <a:headEnd len="med" w="med" type="none"/>
            <a:tailEnd len="med" w="med" type="triangle"/>
          </a:ln>
        </p:spPr>
      </p:cxnSp>
      <p:cxnSp>
        <p:nvCxnSpPr>
          <p:cNvPr id="1034" name="Google Shape;1034;p61"/>
          <p:cNvCxnSpPr/>
          <p:nvPr/>
        </p:nvCxnSpPr>
        <p:spPr>
          <a:xfrm flipH="1" rot="10800000">
            <a:off x="5606725" y="1972453"/>
            <a:ext cx="326400" cy="156900"/>
          </a:xfrm>
          <a:prstGeom prst="straightConnector1">
            <a:avLst/>
          </a:prstGeom>
          <a:noFill/>
          <a:ln cap="flat" cmpd="sng" w="9525">
            <a:solidFill>
              <a:srgbClr val="FF9900"/>
            </a:solidFill>
            <a:prstDash val="solid"/>
            <a:round/>
            <a:headEnd len="med" w="med" type="none"/>
            <a:tailEnd len="med" w="med" type="triangle"/>
          </a:ln>
        </p:spPr>
      </p:cxnSp>
      <p:grpSp>
        <p:nvGrpSpPr>
          <p:cNvPr id="1035" name="Google Shape;1035;p61"/>
          <p:cNvGrpSpPr/>
          <p:nvPr/>
        </p:nvGrpSpPr>
        <p:grpSpPr>
          <a:xfrm>
            <a:off x="7262011" y="2952914"/>
            <a:ext cx="1391400" cy="852600"/>
            <a:chOff x="7513761" y="1138651"/>
            <a:chExt cx="1391400" cy="852600"/>
          </a:xfrm>
        </p:grpSpPr>
        <p:sp>
          <p:nvSpPr>
            <p:cNvPr id="1036" name="Google Shape;1036;p61"/>
            <p:cNvSpPr/>
            <p:nvPr/>
          </p:nvSpPr>
          <p:spPr>
            <a:xfrm>
              <a:off x="7513761" y="1138651"/>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HORS-PROD</a:t>
              </a:r>
              <a:endParaRPr b="0" i="0" sz="1200" u="none" cap="none" strike="noStrike">
                <a:solidFill>
                  <a:srgbClr val="515151"/>
                </a:solidFill>
                <a:latin typeface="Arial"/>
                <a:ea typeface="Arial"/>
                <a:cs typeface="Arial"/>
                <a:sym typeface="Arial"/>
              </a:endParaRPr>
            </a:p>
          </p:txBody>
        </p:sp>
        <p:pic>
          <p:nvPicPr>
            <p:cNvPr id="1037" name="Google Shape;1037;p61"/>
            <p:cNvPicPr preferRelativeResize="0"/>
            <p:nvPr/>
          </p:nvPicPr>
          <p:blipFill rotWithShape="1">
            <a:blip r:embed="rId8">
              <a:alphaModFix/>
            </a:blip>
            <a:srcRect b="0" l="0" r="0" t="0"/>
            <a:stretch/>
          </p:blipFill>
          <p:spPr>
            <a:xfrm>
              <a:off x="7653974" y="1503735"/>
              <a:ext cx="360000" cy="360000"/>
            </a:xfrm>
            <a:prstGeom prst="rect">
              <a:avLst/>
            </a:prstGeom>
            <a:noFill/>
            <a:ln>
              <a:noFill/>
            </a:ln>
          </p:spPr>
        </p:pic>
        <p:sp>
          <p:nvSpPr>
            <p:cNvPr id="1038" name="Google Shape;1038;p61"/>
            <p:cNvSpPr txBox="1"/>
            <p:nvPr/>
          </p:nvSpPr>
          <p:spPr>
            <a:xfrm>
              <a:off x="7982980" y="1508228"/>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grpSp>
        <p:nvGrpSpPr>
          <p:cNvPr id="1039" name="Google Shape;1039;p61"/>
          <p:cNvGrpSpPr/>
          <p:nvPr/>
        </p:nvGrpSpPr>
        <p:grpSpPr>
          <a:xfrm>
            <a:off x="7262011" y="3687691"/>
            <a:ext cx="1391400" cy="852600"/>
            <a:chOff x="7580057" y="1873428"/>
            <a:chExt cx="1391400" cy="852600"/>
          </a:xfrm>
        </p:grpSpPr>
        <p:sp>
          <p:nvSpPr>
            <p:cNvPr id="1040" name="Google Shape;1040;p61"/>
            <p:cNvSpPr/>
            <p:nvPr/>
          </p:nvSpPr>
          <p:spPr>
            <a:xfrm>
              <a:off x="7580057" y="1873428"/>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PROD</a:t>
              </a:r>
              <a:endParaRPr b="0" i="0" sz="1200" u="none" cap="none" strike="noStrike">
                <a:solidFill>
                  <a:srgbClr val="515151"/>
                </a:solidFill>
                <a:latin typeface="Arial"/>
                <a:ea typeface="Arial"/>
                <a:cs typeface="Arial"/>
                <a:sym typeface="Arial"/>
              </a:endParaRPr>
            </a:p>
          </p:txBody>
        </p:sp>
        <p:pic>
          <p:nvPicPr>
            <p:cNvPr id="1041" name="Google Shape;1041;p61"/>
            <p:cNvPicPr preferRelativeResize="0"/>
            <p:nvPr/>
          </p:nvPicPr>
          <p:blipFill rotWithShape="1">
            <a:blip r:embed="rId8">
              <a:alphaModFix/>
            </a:blip>
            <a:srcRect b="0" l="0" r="0" t="0"/>
            <a:stretch/>
          </p:blipFill>
          <p:spPr>
            <a:xfrm>
              <a:off x="7668994" y="2238477"/>
              <a:ext cx="351113" cy="421339"/>
            </a:xfrm>
            <a:prstGeom prst="rect">
              <a:avLst/>
            </a:prstGeom>
            <a:noFill/>
            <a:ln>
              <a:noFill/>
            </a:ln>
          </p:spPr>
        </p:pic>
        <p:sp>
          <p:nvSpPr>
            <p:cNvPr id="1042" name="Google Shape;1042;p61"/>
            <p:cNvSpPr txBox="1"/>
            <p:nvPr/>
          </p:nvSpPr>
          <p:spPr>
            <a:xfrm>
              <a:off x="8020113" y="2243004"/>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pic>
        <p:nvPicPr>
          <p:cNvPr id="1043" name="Google Shape;1043;p61"/>
          <p:cNvPicPr preferRelativeResize="0"/>
          <p:nvPr/>
        </p:nvPicPr>
        <p:blipFill rotWithShape="1">
          <a:blip r:embed="rId14">
            <a:alphaModFix/>
          </a:blip>
          <a:srcRect b="19001" l="0" r="0" t="18677"/>
          <a:stretch/>
        </p:blipFill>
        <p:spPr>
          <a:xfrm>
            <a:off x="3306880" y="1662436"/>
            <a:ext cx="993032" cy="309450"/>
          </a:xfrm>
          <a:prstGeom prst="rect">
            <a:avLst/>
          </a:prstGeom>
          <a:noFill/>
          <a:ln>
            <a:noFill/>
          </a:ln>
        </p:spPr>
      </p:pic>
      <p:cxnSp>
        <p:nvCxnSpPr>
          <p:cNvPr id="1044" name="Google Shape;1044;p61"/>
          <p:cNvCxnSpPr>
            <a:stCxn id="1026" idx="1"/>
            <a:endCxn id="1043" idx="2"/>
          </p:cNvCxnSpPr>
          <p:nvPr/>
        </p:nvCxnSpPr>
        <p:spPr>
          <a:xfrm rot="10800000">
            <a:off x="3803463" y="1972003"/>
            <a:ext cx="910200" cy="115800"/>
          </a:xfrm>
          <a:prstGeom prst="straightConnector1">
            <a:avLst/>
          </a:prstGeom>
          <a:noFill/>
          <a:ln cap="flat" cmpd="sng" w="9525">
            <a:solidFill>
              <a:srgbClr val="FF9900"/>
            </a:solidFill>
            <a:prstDash val="solid"/>
            <a:round/>
            <a:headEnd len="med" w="med" type="triangle"/>
            <a:tailEnd len="med" w="med" type="triangle"/>
          </a:ln>
        </p:spPr>
      </p:cxnSp>
      <p:cxnSp>
        <p:nvCxnSpPr>
          <p:cNvPr id="1045" name="Google Shape;1045;p61"/>
          <p:cNvCxnSpPr>
            <a:stCxn id="996" idx="1"/>
            <a:endCxn id="1043" idx="2"/>
          </p:cNvCxnSpPr>
          <p:nvPr/>
        </p:nvCxnSpPr>
        <p:spPr>
          <a:xfrm rot="10800000">
            <a:off x="3803450" y="1971953"/>
            <a:ext cx="891900" cy="1931400"/>
          </a:xfrm>
          <a:prstGeom prst="straightConnector1">
            <a:avLst/>
          </a:prstGeom>
          <a:noFill/>
          <a:ln cap="flat" cmpd="sng" w="9525">
            <a:solidFill>
              <a:srgbClr val="FF9900"/>
            </a:solidFill>
            <a:prstDash val="solid"/>
            <a:round/>
            <a:headEnd len="med" w="med" type="triangle"/>
            <a:tailEnd len="med" w="med" type="triangle"/>
          </a:ln>
        </p:spPr>
      </p:cxnSp>
      <p:pic>
        <p:nvPicPr>
          <p:cNvPr id="1046" name="Google Shape;1046;p61"/>
          <p:cNvPicPr preferRelativeResize="0"/>
          <p:nvPr/>
        </p:nvPicPr>
        <p:blipFill rotWithShape="1">
          <a:blip r:embed="rId14">
            <a:alphaModFix/>
          </a:blip>
          <a:srcRect b="19001" l="0" r="0" t="18677"/>
          <a:stretch/>
        </p:blipFill>
        <p:spPr>
          <a:xfrm>
            <a:off x="5007378" y="1596913"/>
            <a:ext cx="291601" cy="90869"/>
          </a:xfrm>
          <a:prstGeom prst="rect">
            <a:avLst/>
          </a:prstGeom>
          <a:noFill/>
          <a:ln>
            <a:noFill/>
          </a:ln>
        </p:spPr>
      </p:pic>
      <p:pic>
        <p:nvPicPr>
          <p:cNvPr id="1047" name="Google Shape;1047;p61"/>
          <p:cNvPicPr preferRelativeResize="0"/>
          <p:nvPr/>
        </p:nvPicPr>
        <p:blipFill rotWithShape="1">
          <a:blip r:embed="rId14">
            <a:alphaModFix/>
          </a:blip>
          <a:srcRect b="19001" l="0" r="0" t="18677"/>
          <a:stretch/>
        </p:blipFill>
        <p:spPr>
          <a:xfrm>
            <a:off x="4984266" y="3394013"/>
            <a:ext cx="291601" cy="90869"/>
          </a:xfrm>
          <a:prstGeom prst="rect">
            <a:avLst/>
          </a:prstGeom>
          <a:noFill/>
          <a:ln>
            <a:noFill/>
          </a:ln>
        </p:spPr>
      </p:pic>
      <p:sp>
        <p:nvSpPr>
          <p:cNvPr id="1017" name="Google Shape;1017;p61"/>
          <p:cNvSpPr txBox="1"/>
          <p:nvPr/>
        </p:nvSpPr>
        <p:spPr>
          <a:xfrm>
            <a:off x="804487" y="2590000"/>
            <a:ext cx="8790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Bitbucket</a:t>
            </a:r>
            <a:endParaRPr b="0" i="0" sz="1200" u="none" cap="none" strike="noStrike">
              <a:solidFill>
                <a:srgbClr val="000000"/>
              </a:solidFill>
              <a:latin typeface="Arial"/>
              <a:ea typeface="Arial"/>
              <a:cs typeface="Arial"/>
              <a:sym typeface="Arial"/>
            </a:endParaRPr>
          </a:p>
        </p:txBody>
      </p:sp>
      <p:pic>
        <p:nvPicPr>
          <p:cNvPr id="1048" name="Google Shape;1048;p61"/>
          <p:cNvPicPr preferRelativeResize="0"/>
          <p:nvPr/>
        </p:nvPicPr>
        <p:blipFill>
          <a:blip r:embed="rId15">
            <a:alphaModFix/>
          </a:blip>
          <a:stretch>
            <a:fillRect/>
          </a:stretch>
        </p:blipFill>
        <p:spPr>
          <a:xfrm>
            <a:off x="1063988" y="2155350"/>
            <a:ext cx="360000" cy="360000"/>
          </a:xfrm>
          <a:prstGeom prst="rect">
            <a:avLst/>
          </a:prstGeom>
          <a:noFill/>
          <a:ln>
            <a:noFill/>
          </a:ln>
        </p:spPr>
      </p:pic>
      <p:pic>
        <p:nvPicPr>
          <p:cNvPr id="1049" name="Google Shape;1049;p61"/>
          <p:cNvPicPr preferRelativeResize="0"/>
          <p:nvPr/>
        </p:nvPicPr>
        <p:blipFill rotWithShape="1">
          <a:blip r:embed="rId16">
            <a:alphaModFix/>
          </a:blip>
          <a:srcRect b="31333" l="0" r="0" t="25971"/>
          <a:stretch/>
        </p:blipFill>
        <p:spPr>
          <a:xfrm>
            <a:off x="853937" y="1701225"/>
            <a:ext cx="360000" cy="153700"/>
          </a:xfrm>
          <a:prstGeom prst="rect">
            <a:avLst/>
          </a:prstGeom>
          <a:noFill/>
          <a:ln>
            <a:noFill/>
          </a:ln>
        </p:spPr>
      </p:pic>
      <p:pic>
        <p:nvPicPr>
          <p:cNvPr id="1050" name="Google Shape;1050;p61"/>
          <p:cNvPicPr preferRelativeResize="0"/>
          <p:nvPr/>
        </p:nvPicPr>
        <p:blipFill>
          <a:blip r:embed="rId17">
            <a:alphaModFix/>
          </a:blip>
          <a:stretch>
            <a:fillRect/>
          </a:stretch>
        </p:blipFill>
        <p:spPr>
          <a:xfrm>
            <a:off x="1354612" y="1710875"/>
            <a:ext cx="1013788" cy="153700"/>
          </a:xfrm>
          <a:prstGeom prst="rect">
            <a:avLst/>
          </a:prstGeom>
          <a:noFill/>
          <a:ln>
            <a:noFill/>
          </a:ln>
        </p:spPr>
      </p:pic>
      <p:cxnSp>
        <p:nvCxnSpPr>
          <p:cNvPr id="1051" name="Google Shape;1051;p61"/>
          <p:cNvCxnSpPr>
            <a:stCxn id="1048" idx="0"/>
            <a:endCxn id="1049" idx="2"/>
          </p:cNvCxnSpPr>
          <p:nvPr/>
        </p:nvCxnSpPr>
        <p:spPr>
          <a:xfrm rot="10800000">
            <a:off x="1033988" y="1855050"/>
            <a:ext cx="210000" cy="300300"/>
          </a:xfrm>
          <a:prstGeom prst="straightConnector1">
            <a:avLst/>
          </a:prstGeom>
          <a:noFill/>
          <a:ln cap="flat" cmpd="sng" w="9525">
            <a:solidFill>
              <a:srgbClr val="FF9900"/>
            </a:solidFill>
            <a:prstDash val="solid"/>
            <a:round/>
            <a:headEnd len="med" w="med" type="triangle"/>
            <a:tailEnd len="med" w="med" type="triangle"/>
          </a:ln>
        </p:spPr>
      </p:cxnSp>
      <p:cxnSp>
        <p:nvCxnSpPr>
          <p:cNvPr id="1052" name="Google Shape;1052;p61"/>
          <p:cNvCxnSpPr>
            <a:stCxn id="1048" idx="0"/>
            <a:endCxn id="1050" idx="2"/>
          </p:cNvCxnSpPr>
          <p:nvPr/>
        </p:nvCxnSpPr>
        <p:spPr>
          <a:xfrm flipH="1" rot="10800000">
            <a:off x="1243988" y="1864650"/>
            <a:ext cx="617400" cy="290700"/>
          </a:xfrm>
          <a:prstGeom prst="straightConnector1">
            <a:avLst/>
          </a:prstGeom>
          <a:noFill/>
          <a:ln cap="flat" cmpd="sng" w="9525">
            <a:solidFill>
              <a:srgbClr val="FF9900"/>
            </a:solidFill>
            <a:prstDash val="solid"/>
            <a:round/>
            <a:headEnd len="med" w="med" type="triangle"/>
            <a:tailEnd len="med" w="med" type="triangle"/>
          </a:ln>
        </p:spPr>
      </p:cxnSp>
      <p:cxnSp>
        <p:nvCxnSpPr>
          <p:cNvPr id="1053" name="Google Shape;1053;p61"/>
          <p:cNvCxnSpPr>
            <a:stCxn id="1048" idx="3"/>
            <a:endCxn id="1043" idx="1"/>
          </p:cNvCxnSpPr>
          <p:nvPr/>
        </p:nvCxnSpPr>
        <p:spPr>
          <a:xfrm flipH="1" rot="10800000">
            <a:off x="1423988" y="1817250"/>
            <a:ext cx="1882800" cy="518100"/>
          </a:xfrm>
          <a:prstGeom prst="straightConnector1">
            <a:avLst/>
          </a:prstGeom>
          <a:noFill/>
          <a:ln cap="flat" cmpd="sng" w="9525">
            <a:solidFill>
              <a:srgbClr val="FF9900"/>
            </a:solidFill>
            <a:prstDash val="solid"/>
            <a:round/>
            <a:headEnd len="med" w="med" type="triangle"/>
            <a:tailEnd len="med" w="med" type="triangle"/>
          </a:ln>
        </p:spPr>
      </p:cxnSp>
      <p:sp>
        <p:nvSpPr>
          <p:cNvPr id="1054" name="Google Shape;1054;p61"/>
          <p:cNvSpPr txBox="1"/>
          <p:nvPr/>
        </p:nvSpPr>
        <p:spPr>
          <a:xfrm>
            <a:off x="4457475" y="2587440"/>
            <a:ext cx="13914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Agent</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62"/>
          <p:cNvSpPr/>
          <p:nvPr/>
        </p:nvSpPr>
        <p:spPr>
          <a:xfrm>
            <a:off x="4574150" y="2907050"/>
            <a:ext cx="38541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Plateforme Cloud interne</a:t>
            </a:r>
            <a:endParaRPr b="0" i="0" sz="1800" u="none" cap="none" strike="noStrike">
              <a:solidFill>
                <a:srgbClr val="515151"/>
              </a:solidFill>
              <a:latin typeface="Arial"/>
              <a:ea typeface="Arial"/>
              <a:cs typeface="Arial"/>
              <a:sym typeface="Arial"/>
            </a:endParaRPr>
          </a:p>
        </p:txBody>
      </p:sp>
      <p:sp>
        <p:nvSpPr>
          <p:cNvPr id="1060" name="Google Shape;1060;p62"/>
          <p:cNvSpPr/>
          <p:nvPr/>
        </p:nvSpPr>
        <p:spPr>
          <a:xfrm>
            <a:off x="4574176" y="1132900"/>
            <a:ext cx="3854100" cy="1679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Plateforme AWS</a:t>
            </a:r>
            <a:endParaRPr b="0" i="0" sz="1800" u="none" cap="none" strike="noStrike">
              <a:solidFill>
                <a:srgbClr val="515151"/>
              </a:solidFill>
              <a:latin typeface="Arial"/>
              <a:ea typeface="Arial"/>
              <a:cs typeface="Arial"/>
              <a:sym typeface="Arial"/>
            </a:endParaRPr>
          </a:p>
        </p:txBody>
      </p:sp>
      <p:sp>
        <p:nvSpPr>
          <p:cNvPr id="1061" name="Google Shape;1061;p62"/>
          <p:cNvSpPr/>
          <p:nvPr/>
        </p:nvSpPr>
        <p:spPr>
          <a:xfrm>
            <a:off x="490600" y="1138650"/>
            <a:ext cx="3854100" cy="34422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800">
                <a:solidFill>
                  <a:srgbClr val="515151"/>
                </a:solidFill>
              </a:rPr>
              <a:t>Datacenter SwissLife</a:t>
            </a:r>
            <a:endParaRPr b="0" i="0" sz="1800" u="none" cap="none" strike="noStrike">
              <a:solidFill>
                <a:srgbClr val="515151"/>
              </a:solidFill>
              <a:latin typeface="Arial"/>
              <a:ea typeface="Arial"/>
              <a:cs typeface="Arial"/>
              <a:sym typeface="Arial"/>
            </a:endParaRPr>
          </a:p>
        </p:txBody>
      </p:sp>
      <p:sp>
        <p:nvSpPr>
          <p:cNvPr id="1062" name="Google Shape;1062;p62"/>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S3’ - Jenkins On premise</a:t>
            </a:r>
            <a:endParaRPr/>
          </a:p>
        </p:txBody>
      </p:sp>
      <p:sp>
        <p:nvSpPr>
          <p:cNvPr id="1063" name="Google Shape;1063;p62"/>
          <p:cNvSpPr/>
          <p:nvPr/>
        </p:nvSpPr>
        <p:spPr>
          <a:xfrm>
            <a:off x="4695350" y="3441503"/>
            <a:ext cx="879000" cy="9237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id="1064" name="Google Shape;1064;p62"/>
          <p:cNvPicPr preferRelativeResize="0"/>
          <p:nvPr/>
        </p:nvPicPr>
        <p:blipFill>
          <a:blip r:embed="rId3">
            <a:alphaModFix/>
          </a:blip>
          <a:stretch>
            <a:fillRect/>
          </a:stretch>
        </p:blipFill>
        <p:spPr>
          <a:xfrm>
            <a:off x="972086" y="3402145"/>
            <a:ext cx="458896" cy="458900"/>
          </a:xfrm>
          <a:prstGeom prst="rect">
            <a:avLst/>
          </a:prstGeom>
          <a:noFill/>
          <a:ln>
            <a:noFill/>
          </a:ln>
        </p:spPr>
      </p:pic>
      <p:sp>
        <p:nvSpPr>
          <p:cNvPr id="1065" name="Google Shape;1065;p62"/>
          <p:cNvSpPr txBox="1"/>
          <p:nvPr/>
        </p:nvSpPr>
        <p:spPr>
          <a:xfrm>
            <a:off x="887600" y="3897139"/>
            <a:ext cx="7128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DEV</a:t>
            </a:r>
            <a:endParaRPr b="0" i="0" sz="800" u="none" cap="none" strike="noStrike">
              <a:solidFill>
                <a:srgbClr val="000000"/>
              </a:solidFill>
              <a:latin typeface="Arial"/>
              <a:ea typeface="Arial"/>
              <a:cs typeface="Arial"/>
              <a:sym typeface="Arial"/>
            </a:endParaRPr>
          </a:p>
        </p:txBody>
      </p:sp>
      <p:pic>
        <p:nvPicPr>
          <p:cNvPr descr="Résultat de recherche d'images pour &quot;sonarqube logo png&quot;" id="1066" name="Google Shape;1066;p62"/>
          <p:cNvPicPr preferRelativeResize="0"/>
          <p:nvPr/>
        </p:nvPicPr>
        <p:blipFill rotWithShape="1">
          <a:blip r:embed="rId4">
            <a:alphaModFix/>
          </a:blip>
          <a:srcRect b="37040" l="0" r="0" t="34835"/>
          <a:stretch/>
        </p:blipFill>
        <p:spPr>
          <a:xfrm>
            <a:off x="4776398" y="3690794"/>
            <a:ext cx="670717" cy="188639"/>
          </a:xfrm>
          <a:prstGeom prst="rect">
            <a:avLst/>
          </a:prstGeom>
          <a:noFill/>
          <a:ln>
            <a:noFill/>
          </a:ln>
        </p:spPr>
      </p:pic>
      <p:pic>
        <p:nvPicPr>
          <p:cNvPr id="1067" name="Google Shape;1067;p62"/>
          <p:cNvPicPr preferRelativeResize="0"/>
          <p:nvPr/>
        </p:nvPicPr>
        <p:blipFill rotWithShape="1">
          <a:blip r:embed="rId5">
            <a:alphaModFix/>
          </a:blip>
          <a:srcRect b="0" l="0" r="0" t="0"/>
          <a:stretch/>
        </p:blipFill>
        <p:spPr>
          <a:xfrm>
            <a:off x="4767418" y="3543958"/>
            <a:ext cx="688673" cy="157115"/>
          </a:xfrm>
          <a:prstGeom prst="rect">
            <a:avLst/>
          </a:prstGeom>
          <a:noFill/>
          <a:ln>
            <a:noFill/>
          </a:ln>
        </p:spPr>
      </p:pic>
      <p:pic>
        <p:nvPicPr>
          <p:cNvPr id="1068" name="Google Shape;1068;p62"/>
          <p:cNvPicPr preferRelativeResize="0"/>
          <p:nvPr/>
        </p:nvPicPr>
        <p:blipFill>
          <a:blip r:embed="rId6">
            <a:alphaModFix/>
          </a:blip>
          <a:stretch>
            <a:fillRect/>
          </a:stretch>
        </p:blipFill>
        <p:spPr>
          <a:xfrm>
            <a:off x="4842089" y="3907646"/>
            <a:ext cx="550172" cy="184326"/>
          </a:xfrm>
          <a:prstGeom prst="rect">
            <a:avLst/>
          </a:prstGeom>
          <a:noFill/>
          <a:ln>
            <a:noFill/>
          </a:ln>
        </p:spPr>
      </p:pic>
      <p:pic>
        <p:nvPicPr>
          <p:cNvPr id="1069" name="Google Shape;1069;p62"/>
          <p:cNvPicPr preferRelativeResize="0"/>
          <p:nvPr/>
        </p:nvPicPr>
        <p:blipFill>
          <a:blip r:embed="rId7">
            <a:alphaModFix/>
          </a:blip>
          <a:stretch>
            <a:fillRect/>
          </a:stretch>
        </p:blipFill>
        <p:spPr>
          <a:xfrm>
            <a:off x="4861555" y="4066911"/>
            <a:ext cx="511282" cy="173653"/>
          </a:xfrm>
          <a:prstGeom prst="rect">
            <a:avLst/>
          </a:prstGeom>
          <a:noFill/>
          <a:ln>
            <a:noFill/>
          </a:ln>
        </p:spPr>
      </p:pic>
      <p:grpSp>
        <p:nvGrpSpPr>
          <p:cNvPr id="1070" name="Google Shape;1070;p62"/>
          <p:cNvGrpSpPr/>
          <p:nvPr/>
        </p:nvGrpSpPr>
        <p:grpSpPr>
          <a:xfrm>
            <a:off x="7262011" y="1138651"/>
            <a:ext cx="1391400" cy="852600"/>
            <a:chOff x="7513761" y="1138651"/>
            <a:chExt cx="1391400" cy="852600"/>
          </a:xfrm>
        </p:grpSpPr>
        <p:sp>
          <p:nvSpPr>
            <p:cNvPr id="1071" name="Google Shape;1071;p62"/>
            <p:cNvSpPr/>
            <p:nvPr/>
          </p:nvSpPr>
          <p:spPr>
            <a:xfrm>
              <a:off x="7513761" y="1138651"/>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HORS-PROD</a:t>
              </a:r>
              <a:endParaRPr b="0" i="0" sz="1200" u="none" cap="none" strike="noStrike">
                <a:solidFill>
                  <a:srgbClr val="515151"/>
                </a:solidFill>
                <a:latin typeface="Arial"/>
                <a:ea typeface="Arial"/>
                <a:cs typeface="Arial"/>
                <a:sym typeface="Arial"/>
              </a:endParaRPr>
            </a:p>
          </p:txBody>
        </p:sp>
        <p:pic>
          <p:nvPicPr>
            <p:cNvPr id="1072" name="Google Shape;1072;p62"/>
            <p:cNvPicPr preferRelativeResize="0"/>
            <p:nvPr/>
          </p:nvPicPr>
          <p:blipFill rotWithShape="1">
            <a:blip r:embed="rId8">
              <a:alphaModFix/>
            </a:blip>
            <a:srcRect b="0" l="0" r="0" t="0"/>
            <a:stretch/>
          </p:blipFill>
          <p:spPr>
            <a:xfrm>
              <a:off x="7653974" y="1503735"/>
              <a:ext cx="360000" cy="360000"/>
            </a:xfrm>
            <a:prstGeom prst="rect">
              <a:avLst/>
            </a:prstGeom>
            <a:noFill/>
            <a:ln>
              <a:noFill/>
            </a:ln>
          </p:spPr>
        </p:pic>
        <p:sp>
          <p:nvSpPr>
            <p:cNvPr id="1073" name="Google Shape;1073;p62"/>
            <p:cNvSpPr txBox="1"/>
            <p:nvPr/>
          </p:nvSpPr>
          <p:spPr>
            <a:xfrm>
              <a:off x="7982980" y="1508228"/>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grpSp>
        <p:nvGrpSpPr>
          <p:cNvPr id="1074" name="Google Shape;1074;p62"/>
          <p:cNvGrpSpPr/>
          <p:nvPr/>
        </p:nvGrpSpPr>
        <p:grpSpPr>
          <a:xfrm>
            <a:off x="7262011" y="1873428"/>
            <a:ext cx="1391400" cy="852600"/>
            <a:chOff x="7580057" y="1873428"/>
            <a:chExt cx="1391400" cy="852600"/>
          </a:xfrm>
        </p:grpSpPr>
        <p:sp>
          <p:nvSpPr>
            <p:cNvPr id="1075" name="Google Shape;1075;p62"/>
            <p:cNvSpPr/>
            <p:nvPr/>
          </p:nvSpPr>
          <p:spPr>
            <a:xfrm>
              <a:off x="7580057" y="1873428"/>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PROD</a:t>
              </a:r>
              <a:endParaRPr b="0" i="0" sz="1200" u="none" cap="none" strike="noStrike">
                <a:solidFill>
                  <a:srgbClr val="515151"/>
                </a:solidFill>
                <a:latin typeface="Arial"/>
                <a:ea typeface="Arial"/>
                <a:cs typeface="Arial"/>
                <a:sym typeface="Arial"/>
              </a:endParaRPr>
            </a:p>
          </p:txBody>
        </p:sp>
        <p:pic>
          <p:nvPicPr>
            <p:cNvPr id="1076" name="Google Shape;1076;p62"/>
            <p:cNvPicPr preferRelativeResize="0"/>
            <p:nvPr/>
          </p:nvPicPr>
          <p:blipFill rotWithShape="1">
            <a:blip r:embed="rId8">
              <a:alphaModFix/>
            </a:blip>
            <a:srcRect b="0" l="0" r="0" t="0"/>
            <a:stretch/>
          </p:blipFill>
          <p:spPr>
            <a:xfrm>
              <a:off x="7668994" y="2238477"/>
              <a:ext cx="351113" cy="421339"/>
            </a:xfrm>
            <a:prstGeom prst="rect">
              <a:avLst/>
            </a:prstGeom>
            <a:noFill/>
            <a:ln>
              <a:noFill/>
            </a:ln>
          </p:spPr>
        </p:pic>
        <p:sp>
          <p:nvSpPr>
            <p:cNvPr id="1077" name="Google Shape;1077;p62"/>
            <p:cNvSpPr txBox="1"/>
            <p:nvPr/>
          </p:nvSpPr>
          <p:spPr>
            <a:xfrm>
              <a:off x="8020113" y="2243004"/>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pic>
        <p:nvPicPr>
          <p:cNvPr descr="Résultat de recherche d'images pour &quot;sonarqube logo png&quot;" id="1078" name="Google Shape;1078;p62"/>
          <p:cNvPicPr preferRelativeResize="0"/>
          <p:nvPr/>
        </p:nvPicPr>
        <p:blipFill rotWithShape="1">
          <a:blip r:embed="rId4">
            <a:alphaModFix/>
          </a:blip>
          <a:srcRect b="37040" l="0" r="0" t="34835"/>
          <a:stretch/>
        </p:blipFill>
        <p:spPr>
          <a:xfrm>
            <a:off x="2852651" y="2736150"/>
            <a:ext cx="879000" cy="247197"/>
          </a:xfrm>
          <a:prstGeom prst="rect">
            <a:avLst/>
          </a:prstGeom>
          <a:noFill/>
          <a:ln>
            <a:noFill/>
          </a:ln>
        </p:spPr>
      </p:pic>
      <p:pic>
        <p:nvPicPr>
          <p:cNvPr id="1079" name="Google Shape;1079;p62"/>
          <p:cNvPicPr preferRelativeResize="0"/>
          <p:nvPr/>
        </p:nvPicPr>
        <p:blipFill rotWithShape="1">
          <a:blip r:embed="rId9">
            <a:alphaModFix/>
          </a:blip>
          <a:srcRect b="38105" l="8145" r="8908" t="36872"/>
          <a:stretch/>
        </p:blipFill>
        <p:spPr>
          <a:xfrm>
            <a:off x="2763800" y="3175075"/>
            <a:ext cx="1003673" cy="227074"/>
          </a:xfrm>
          <a:prstGeom prst="rect">
            <a:avLst/>
          </a:prstGeom>
          <a:noFill/>
          <a:ln>
            <a:noFill/>
          </a:ln>
        </p:spPr>
      </p:pic>
      <p:pic>
        <p:nvPicPr>
          <p:cNvPr id="1080" name="Google Shape;1080;p62"/>
          <p:cNvPicPr preferRelativeResize="0"/>
          <p:nvPr/>
        </p:nvPicPr>
        <p:blipFill>
          <a:blip r:embed="rId10">
            <a:alphaModFix/>
          </a:blip>
          <a:stretch>
            <a:fillRect/>
          </a:stretch>
        </p:blipFill>
        <p:spPr>
          <a:xfrm>
            <a:off x="3036512" y="3725363"/>
            <a:ext cx="511275" cy="237771"/>
          </a:xfrm>
          <a:prstGeom prst="rect">
            <a:avLst/>
          </a:prstGeom>
          <a:noFill/>
          <a:ln>
            <a:noFill/>
          </a:ln>
        </p:spPr>
      </p:pic>
      <p:pic>
        <p:nvPicPr>
          <p:cNvPr id="1081" name="Google Shape;1081;p62"/>
          <p:cNvPicPr preferRelativeResize="0"/>
          <p:nvPr/>
        </p:nvPicPr>
        <p:blipFill rotWithShape="1">
          <a:blip r:embed="rId11">
            <a:alphaModFix/>
          </a:blip>
          <a:srcRect b="24807" l="3587" r="2998" t="25257"/>
          <a:stretch/>
        </p:blipFill>
        <p:spPr>
          <a:xfrm>
            <a:off x="806213" y="4042925"/>
            <a:ext cx="670725" cy="227080"/>
          </a:xfrm>
          <a:prstGeom prst="rect">
            <a:avLst/>
          </a:prstGeom>
          <a:noFill/>
          <a:ln>
            <a:noFill/>
          </a:ln>
        </p:spPr>
      </p:pic>
      <p:sp>
        <p:nvSpPr>
          <p:cNvPr id="1082" name="Google Shape;1082;p62"/>
          <p:cNvSpPr txBox="1"/>
          <p:nvPr/>
        </p:nvSpPr>
        <p:spPr>
          <a:xfrm>
            <a:off x="4450600" y="4365203"/>
            <a:ext cx="13914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Agent</a:t>
            </a:r>
            <a:endParaRPr b="0" i="0" sz="1200" u="none" cap="none" strike="noStrike">
              <a:solidFill>
                <a:srgbClr val="000000"/>
              </a:solidFill>
              <a:latin typeface="Arial"/>
              <a:ea typeface="Arial"/>
              <a:cs typeface="Arial"/>
              <a:sym typeface="Arial"/>
            </a:endParaRPr>
          </a:p>
        </p:txBody>
      </p:sp>
      <p:cxnSp>
        <p:nvCxnSpPr>
          <p:cNvPr id="1083" name="Google Shape;1083;p62"/>
          <p:cNvCxnSpPr>
            <a:stCxn id="1064" idx="0"/>
            <a:endCxn id="1084" idx="2"/>
          </p:cNvCxnSpPr>
          <p:nvPr/>
        </p:nvCxnSpPr>
        <p:spPr>
          <a:xfrm flipH="1" rot="10800000">
            <a:off x="1201534" y="2747245"/>
            <a:ext cx="42600" cy="654900"/>
          </a:xfrm>
          <a:prstGeom prst="straightConnector1">
            <a:avLst/>
          </a:prstGeom>
          <a:noFill/>
          <a:ln cap="flat" cmpd="sng" w="9525">
            <a:solidFill>
              <a:srgbClr val="FF9900"/>
            </a:solidFill>
            <a:prstDash val="solid"/>
            <a:round/>
            <a:headEnd len="med" w="med" type="none"/>
            <a:tailEnd len="med" w="med" type="triangle"/>
          </a:ln>
        </p:spPr>
      </p:cxnSp>
      <p:cxnSp>
        <p:nvCxnSpPr>
          <p:cNvPr id="1085" name="Google Shape;1085;p62"/>
          <p:cNvCxnSpPr>
            <a:stCxn id="1063" idx="1"/>
            <a:endCxn id="1078" idx="3"/>
          </p:cNvCxnSpPr>
          <p:nvPr/>
        </p:nvCxnSpPr>
        <p:spPr>
          <a:xfrm rot="10800000">
            <a:off x="3731750" y="2859653"/>
            <a:ext cx="963600" cy="1043700"/>
          </a:xfrm>
          <a:prstGeom prst="straightConnector1">
            <a:avLst/>
          </a:prstGeom>
          <a:noFill/>
          <a:ln cap="flat" cmpd="sng" w="9525">
            <a:solidFill>
              <a:srgbClr val="FF9900"/>
            </a:solidFill>
            <a:prstDash val="solid"/>
            <a:round/>
            <a:headEnd len="med" w="med" type="none"/>
            <a:tailEnd len="med" w="med" type="triangle"/>
          </a:ln>
        </p:spPr>
      </p:cxnSp>
      <p:cxnSp>
        <p:nvCxnSpPr>
          <p:cNvPr id="1086" name="Google Shape;1086;p62"/>
          <p:cNvCxnSpPr>
            <a:stCxn id="1063" idx="1"/>
            <a:endCxn id="1079" idx="3"/>
          </p:cNvCxnSpPr>
          <p:nvPr/>
        </p:nvCxnSpPr>
        <p:spPr>
          <a:xfrm rot="10800000">
            <a:off x="3767450" y="3288653"/>
            <a:ext cx="927900" cy="614700"/>
          </a:xfrm>
          <a:prstGeom prst="straightConnector1">
            <a:avLst/>
          </a:prstGeom>
          <a:noFill/>
          <a:ln cap="flat" cmpd="sng" w="9525">
            <a:solidFill>
              <a:srgbClr val="FF9900"/>
            </a:solidFill>
            <a:prstDash val="solid"/>
            <a:round/>
            <a:headEnd len="med" w="med" type="none"/>
            <a:tailEnd len="med" w="med" type="triangle"/>
          </a:ln>
        </p:spPr>
      </p:cxnSp>
      <p:cxnSp>
        <p:nvCxnSpPr>
          <p:cNvPr id="1087" name="Google Shape;1087;p62"/>
          <p:cNvCxnSpPr>
            <a:stCxn id="1063" idx="1"/>
            <a:endCxn id="1080" idx="3"/>
          </p:cNvCxnSpPr>
          <p:nvPr/>
        </p:nvCxnSpPr>
        <p:spPr>
          <a:xfrm rot="10800000">
            <a:off x="3547850" y="3844253"/>
            <a:ext cx="1147500" cy="59100"/>
          </a:xfrm>
          <a:prstGeom prst="straightConnector1">
            <a:avLst/>
          </a:prstGeom>
          <a:noFill/>
          <a:ln cap="flat" cmpd="sng" w="9525">
            <a:solidFill>
              <a:srgbClr val="FF9900"/>
            </a:solidFill>
            <a:prstDash val="solid"/>
            <a:round/>
            <a:headEnd len="med" w="med" type="none"/>
            <a:tailEnd len="med" w="med" type="triangle"/>
          </a:ln>
        </p:spPr>
      </p:cxnSp>
      <p:cxnSp>
        <p:nvCxnSpPr>
          <p:cNvPr id="1088" name="Google Shape;1088;p62"/>
          <p:cNvCxnSpPr>
            <a:stCxn id="1063" idx="3"/>
            <a:endCxn id="1089" idx="1"/>
          </p:cNvCxnSpPr>
          <p:nvPr/>
        </p:nvCxnSpPr>
        <p:spPr>
          <a:xfrm flipH="1" rot="10800000">
            <a:off x="5574350" y="3746453"/>
            <a:ext cx="326400" cy="156900"/>
          </a:xfrm>
          <a:prstGeom prst="straightConnector1">
            <a:avLst/>
          </a:prstGeom>
          <a:noFill/>
          <a:ln cap="flat" cmpd="sng" w="9525">
            <a:solidFill>
              <a:srgbClr val="FF9900"/>
            </a:solidFill>
            <a:prstDash val="solid"/>
            <a:round/>
            <a:headEnd len="med" w="med" type="none"/>
            <a:tailEnd len="med" w="med" type="triangle"/>
          </a:ln>
        </p:spPr>
      </p:cxnSp>
      <p:pic>
        <p:nvPicPr>
          <p:cNvPr id="1090" name="Google Shape;1090;p62"/>
          <p:cNvPicPr preferRelativeResize="0"/>
          <p:nvPr/>
        </p:nvPicPr>
        <p:blipFill rotWithShape="1">
          <a:blip r:embed="rId12">
            <a:alphaModFix/>
          </a:blip>
          <a:srcRect b="0" l="0" r="0" t="0"/>
          <a:stretch/>
        </p:blipFill>
        <p:spPr>
          <a:xfrm>
            <a:off x="5947165" y="1792446"/>
            <a:ext cx="291600" cy="360000"/>
          </a:xfrm>
          <a:prstGeom prst="rect">
            <a:avLst/>
          </a:prstGeom>
          <a:noFill/>
          <a:ln>
            <a:noFill/>
          </a:ln>
        </p:spPr>
      </p:pic>
      <p:sp>
        <p:nvSpPr>
          <p:cNvPr id="1091" name="Google Shape;1091;p62"/>
          <p:cNvSpPr txBox="1"/>
          <p:nvPr/>
        </p:nvSpPr>
        <p:spPr>
          <a:xfrm>
            <a:off x="5590007" y="2228967"/>
            <a:ext cx="1005900" cy="155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latin typeface="Arial"/>
                <a:ea typeface="Arial"/>
                <a:cs typeface="Arial"/>
                <a:sym typeface="Arial"/>
              </a:rPr>
              <a:t>AWS</a:t>
            </a:r>
            <a:br>
              <a:rPr b="1" lang="fr" sz="1000">
                <a:solidFill>
                  <a:srgbClr val="474746"/>
                </a:solidFill>
                <a:latin typeface="Arial"/>
                <a:ea typeface="Arial"/>
                <a:cs typeface="Arial"/>
                <a:sym typeface="Arial"/>
              </a:rPr>
            </a:br>
            <a:r>
              <a:rPr b="1" lang="fr" sz="1000">
                <a:solidFill>
                  <a:srgbClr val="474746"/>
                </a:solidFill>
                <a:latin typeface="Arial"/>
                <a:ea typeface="Arial"/>
                <a:cs typeface="Arial"/>
                <a:sym typeface="Arial"/>
              </a:rPr>
              <a:t>CloudFormation</a:t>
            </a:r>
            <a:endParaRPr b="1" sz="1000">
              <a:solidFill>
                <a:srgbClr val="474746"/>
              </a:solidFill>
              <a:latin typeface="Arial"/>
              <a:ea typeface="Arial"/>
              <a:cs typeface="Arial"/>
              <a:sym typeface="Arial"/>
            </a:endParaRPr>
          </a:p>
        </p:txBody>
      </p:sp>
      <p:pic>
        <p:nvPicPr>
          <p:cNvPr id="1089" name="Google Shape;1089;p62"/>
          <p:cNvPicPr preferRelativeResize="0"/>
          <p:nvPr/>
        </p:nvPicPr>
        <p:blipFill>
          <a:blip r:embed="rId13">
            <a:alphaModFix/>
          </a:blip>
          <a:stretch>
            <a:fillRect/>
          </a:stretch>
        </p:blipFill>
        <p:spPr>
          <a:xfrm>
            <a:off x="5900863" y="3591869"/>
            <a:ext cx="550150" cy="309459"/>
          </a:xfrm>
          <a:prstGeom prst="rect">
            <a:avLst/>
          </a:prstGeom>
          <a:noFill/>
          <a:ln>
            <a:noFill/>
          </a:ln>
        </p:spPr>
      </p:pic>
      <p:sp>
        <p:nvSpPr>
          <p:cNvPr id="1092" name="Google Shape;1092;p62"/>
          <p:cNvSpPr txBox="1"/>
          <p:nvPr/>
        </p:nvSpPr>
        <p:spPr>
          <a:xfrm>
            <a:off x="5666207" y="3931242"/>
            <a:ext cx="1005900" cy="155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rPr>
              <a:t>VMware</a:t>
            </a:r>
            <a:endParaRPr b="1" sz="1000">
              <a:solidFill>
                <a:srgbClr val="474746"/>
              </a:solidFill>
            </a:endParaRPr>
          </a:p>
          <a:p>
            <a:pPr indent="0" lvl="0" marL="0" marR="0" rtl="0" algn="ctr">
              <a:spcBef>
                <a:spcPts val="0"/>
              </a:spcBef>
              <a:spcAft>
                <a:spcPts val="0"/>
              </a:spcAft>
              <a:buNone/>
            </a:pPr>
            <a:r>
              <a:rPr b="1" lang="fr" sz="1000">
                <a:solidFill>
                  <a:srgbClr val="474746"/>
                </a:solidFill>
              </a:rPr>
              <a:t>VRO/VRA</a:t>
            </a:r>
            <a:endParaRPr b="1" sz="1000">
              <a:solidFill>
                <a:srgbClr val="474746"/>
              </a:solidFill>
            </a:endParaRPr>
          </a:p>
        </p:txBody>
      </p:sp>
      <p:sp>
        <p:nvSpPr>
          <p:cNvPr id="1093" name="Google Shape;1093;p62"/>
          <p:cNvSpPr/>
          <p:nvPr/>
        </p:nvSpPr>
        <p:spPr>
          <a:xfrm>
            <a:off x="4713663" y="1625953"/>
            <a:ext cx="879000" cy="9237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descr="Résultat de recherche d'images pour &quot;sonarqube logo png&quot;" id="1094" name="Google Shape;1094;p62"/>
          <p:cNvPicPr preferRelativeResize="0"/>
          <p:nvPr/>
        </p:nvPicPr>
        <p:blipFill rotWithShape="1">
          <a:blip r:embed="rId4">
            <a:alphaModFix/>
          </a:blip>
          <a:srcRect b="37040" l="0" r="0" t="34835"/>
          <a:stretch/>
        </p:blipFill>
        <p:spPr>
          <a:xfrm>
            <a:off x="4794710" y="1875244"/>
            <a:ext cx="670717" cy="188639"/>
          </a:xfrm>
          <a:prstGeom prst="rect">
            <a:avLst/>
          </a:prstGeom>
          <a:noFill/>
          <a:ln>
            <a:noFill/>
          </a:ln>
        </p:spPr>
      </p:pic>
      <p:pic>
        <p:nvPicPr>
          <p:cNvPr id="1095" name="Google Shape;1095;p62"/>
          <p:cNvPicPr preferRelativeResize="0"/>
          <p:nvPr/>
        </p:nvPicPr>
        <p:blipFill rotWithShape="1">
          <a:blip r:embed="rId5">
            <a:alphaModFix/>
          </a:blip>
          <a:srcRect b="0" l="0" r="0" t="0"/>
          <a:stretch/>
        </p:blipFill>
        <p:spPr>
          <a:xfrm>
            <a:off x="4785731" y="1728408"/>
            <a:ext cx="688673" cy="157115"/>
          </a:xfrm>
          <a:prstGeom prst="rect">
            <a:avLst/>
          </a:prstGeom>
          <a:noFill/>
          <a:ln>
            <a:noFill/>
          </a:ln>
        </p:spPr>
      </p:pic>
      <p:pic>
        <p:nvPicPr>
          <p:cNvPr id="1096" name="Google Shape;1096;p62"/>
          <p:cNvPicPr preferRelativeResize="0"/>
          <p:nvPr/>
        </p:nvPicPr>
        <p:blipFill>
          <a:blip r:embed="rId6">
            <a:alphaModFix/>
          </a:blip>
          <a:stretch>
            <a:fillRect/>
          </a:stretch>
        </p:blipFill>
        <p:spPr>
          <a:xfrm>
            <a:off x="4860402" y="2092096"/>
            <a:ext cx="550172" cy="184326"/>
          </a:xfrm>
          <a:prstGeom prst="rect">
            <a:avLst/>
          </a:prstGeom>
          <a:noFill/>
          <a:ln>
            <a:noFill/>
          </a:ln>
        </p:spPr>
      </p:pic>
      <p:pic>
        <p:nvPicPr>
          <p:cNvPr id="1097" name="Google Shape;1097;p62"/>
          <p:cNvPicPr preferRelativeResize="0"/>
          <p:nvPr/>
        </p:nvPicPr>
        <p:blipFill>
          <a:blip r:embed="rId7">
            <a:alphaModFix/>
          </a:blip>
          <a:stretch>
            <a:fillRect/>
          </a:stretch>
        </p:blipFill>
        <p:spPr>
          <a:xfrm>
            <a:off x="4879868" y="2251361"/>
            <a:ext cx="511282" cy="173653"/>
          </a:xfrm>
          <a:prstGeom prst="rect">
            <a:avLst/>
          </a:prstGeom>
          <a:noFill/>
          <a:ln>
            <a:noFill/>
          </a:ln>
        </p:spPr>
      </p:pic>
      <p:cxnSp>
        <p:nvCxnSpPr>
          <p:cNvPr id="1098" name="Google Shape;1098;p62"/>
          <p:cNvCxnSpPr>
            <a:stCxn id="1093" idx="1"/>
            <a:endCxn id="1078" idx="3"/>
          </p:cNvCxnSpPr>
          <p:nvPr/>
        </p:nvCxnSpPr>
        <p:spPr>
          <a:xfrm flipH="1">
            <a:off x="3731763" y="2087803"/>
            <a:ext cx="981900" cy="771900"/>
          </a:xfrm>
          <a:prstGeom prst="straightConnector1">
            <a:avLst/>
          </a:prstGeom>
          <a:noFill/>
          <a:ln cap="flat" cmpd="sng" w="9525">
            <a:solidFill>
              <a:srgbClr val="FF9900"/>
            </a:solidFill>
            <a:prstDash val="solid"/>
            <a:round/>
            <a:headEnd len="med" w="med" type="none"/>
            <a:tailEnd len="med" w="med" type="triangle"/>
          </a:ln>
        </p:spPr>
      </p:cxnSp>
      <p:cxnSp>
        <p:nvCxnSpPr>
          <p:cNvPr id="1099" name="Google Shape;1099;p62"/>
          <p:cNvCxnSpPr>
            <a:stCxn id="1093" idx="1"/>
            <a:endCxn id="1079" idx="3"/>
          </p:cNvCxnSpPr>
          <p:nvPr/>
        </p:nvCxnSpPr>
        <p:spPr>
          <a:xfrm flipH="1">
            <a:off x="3767463" y="2087803"/>
            <a:ext cx="946200" cy="1200900"/>
          </a:xfrm>
          <a:prstGeom prst="straightConnector1">
            <a:avLst/>
          </a:prstGeom>
          <a:noFill/>
          <a:ln cap="flat" cmpd="sng" w="9525">
            <a:solidFill>
              <a:srgbClr val="FF9900"/>
            </a:solidFill>
            <a:prstDash val="solid"/>
            <a:round/>
            <a:headEnd len="med" w="med" type="none"/>
            <a:tailEnd len="med" w="med" type="triangle"/>
          </a:ln>
        </p:spPr>
      </p:cxnSp>
      <p:cxnSp>
        <p:nvCxnSpPr>
          <p:cNvPr id="1100" name="Google Shape;1100;p62"/>
          <p:cNvCxnSpPr>
            <a:stCxn id="1093" idx="1"/>
            <a:endCxn id="1080" idx="3"/>
          </p:cNvCxnSpPr>
          <p:nvPr/>
        </p:nvCxnSpPr>
        <p:spPr>
          <a:xfrm flipH="1">
            <a:off x="3547863" y="2087803"/>
            <a:ext cx="1165800" cy="1756500"/>
          </a:xfrm>
          <a:prstGeom prst="straightConnector1">
            <a:avLst/>
          </a:prstGeom>
          <a:noFill/>
          <a:ln cap="flat" cmpd="sng" w="9525">
            <a:solidFill>
              <a:srgbClr val="FF9900"/>
            </a:solidFill>
            <a:prstDash val="solid"/>
            <a:round/>
            <a:headEnd len="med" w="med" type="none"/>
            <a:tailEnd len="med" w="med" type="triangle"/>
          </a:ln>
        </p:spPr>
      </p:cxnSp>
      <p:cxnSp>
        <p:nvCxnSpPr>
          <p:cNvPr id="1101" name="Google Shape;1101;p62"/>
          <p:cNvCxnSpPr/>
          <p:nvPr/>
        </p:nvCxnSpPr>
        <p:spPr>
          <a:xfrm flipH="1" rot="10800000">
            <a:off x="5606725" y="1972453"/>
            <a:ext cx="326400" cy="156900"/>
          </a:xfrm>
          <a:prstGeom prst="straightConnector1">
            <a:avLst/>
          </a:prstGeom>
          <a:noFill/>
          <a:ln cap="flat" cmpd="sng" w="9525">
            <a:solidFill>
              <a:srgbClr val="FF9900"/>
            </a:solidFill>
            <a:prstDash val="solid"/>
            <a:round/>
            <a:headEnd len="med" w="med" type="none"/>
            <a:tailEnd len="med" w="med" type="triangle"/>
          </a:ln>
        </p:spPr>
      </p:cxnSp>
      <p:grpSp>
        <p:nvGrpSpPr>
          <p:cNvPr id="1102" name="Google Shape;1102;p62"/>
          <p:cNvGrpSpPr/>
          <p:nvPr/>
        </p:nvGrpSpPr>
        <p:grpSpPr>
          <a:xfrm>
            <a:off x="7262011" y="2952914"/>
            <a:ext cx="1391400" cy="852600"/>
            <a:chOff x="7513761" y="1138651"/>
            <a:chExt cx="1391400" cy="852600"/>
          </a:xfrm>
        </p:grpSpPr>
        <p:sp>
          <p:nvSpPr>
            <p:cNvPr id="1103" name="Google Shape;1103;p62"/>
            <p:cNvSpPr/>
            <p:nvPr/>
          </p:nvSpPr>
          <p:spPr>
            <a:xfrm>
              <a:off x="7513761" y="1138651"/>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HORS-PROD</a:t>
              </a:r>
              <a:endParaRPr b="0" i="0" sz="1200" u="none" cap="none" strike="noStrike">
                <a:solidFill>
                  <a:srgbClr val="515151"/>
                </a:solidFill>
                <a:latin typeface="Arial"/>
                <a:ea typeface="Arial"/>
                <a:cs typeface="Arial"/>
                <a:sym typeface="Arial"/>
              </a:endParaRPr>
            </a:p>
          </p:txBody>
        </p:sp>
        <p:pic>
          <p:nvPicPr>
            <p:cNvPr id="1104" name="Google Shape;1104;p62"/>
            <p:cNvPicPr preferRelativeResize="0"/>
            <p:nvPr/>
          </p:nvPicPr>
          <p:blipFill rotWithShape="1">
            <a:blip r:embed="rId8">
              <a:alphaModFix/>
            </a:blip>
            <a:srcRect b="0" l="0" r="0" t="0"/>
            <a:stretch/>
          </p:blipFill>
          <p:spPr>
            <a:xfrm>
              <a:off x="7653974" y="1503735"/>
              <a:ext cx="360000" cy="360000"/>
            </a:xfrm>
            <a:prstGeom prst="rect">
              <a:avLst/>
            </a:prstGeom>
            <a:noFill/>
            <a:ln>
              <a:noFill/>
            </a:ln>
          </p:spPr>
        </p:pic>
        <p:sp>
          <p:nvSpPr>
            <p:cNvPr id="1105" name="Google Shape;1105;p62"/>
            <p:cNvSpPr txBox="1"/>
            <p:nvPr/>
          </p:nvSpPr>
          <p:spPr>
            <a:xfrm>
              <a:off x="7982980" y="1508228"/>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grpSp>
        <p:nvGrpSpPr>
          <p:cNvPr id="1106" name="Google Shape;1106;p62"/>
          <p:cNvGrpSpPr/>
          <p:nvPr/>
        </p:nvGrpSpPr>
        <p:grpSpPr>
          <a:xfrm>
            <a:off x="7262011" y="3687691"/>
            <a:ext cx="1391400" cy="852600"/>
            <a:chOff x="7580057" y="1873428"/>
            <a:chExt cx="1391400" cy="852600"/>
          </a:xfrm>
        </p:grpSpPr>
        <p:sp>
          <p:nvSpPr>
            <p:cNvPr id="1107" name="Google Shape;1107;p62"/>
            <p:cNvSpPr/>
            <p:nvPr/>
          </p:nvSpPr>
          <p:spPr>
            <a:xfrm>
              <a:off x="7580057" y="1873428"/>
              <a:ext cx="1391400" cy="852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1200">
                  <a:solidFill>
                    <a:srgbClr val="515151"/>
                  </a:solidFill>
                </a:rPr>
                <a:t>PROD</a:t>
              </a:r>
              <a:endParaRPr b="0" i="0" sz="1200" u="none" cap="none" strike="noStrike">
                <a:solidFill>
                  <a:srgbClr val="515151"/>
                </a:solidFill>
                <a:latin typeface="Arial"/>
                <a:ea typeface="Arial"/>
                <a:cs typeface="Arial"/>
                <a:sym typeface="Arial"/>
              </a:endParaRPr>
            </a:p>
          </p:txBody>
        </p:sp>
        <p:pic>
          <p:nvPicPr>
            <p:cNvPr id="1108" name="Google Shape;1108;p62"/>
            <p:cNvPicPr preferRelativeResize="0"/>
            <p:nvPr/>
          </p:nvPicPr>
          <p:blipFill rotWithShape="1">
            <a:blip r:embed="rId8">
              <a:alphaModFix/>
            </a:blip>
            <a:srcRect b="0" l="0" r="0" t="0"/>
            <a:stretch/>
          </p:blipFill>
          <p:spPr>
            <a:xfrm>
              <a:off x="7668994" y="2238477"/>
              <a:ext cx="351113" cy="421339"/>
            </a:xfrm>
            <a:prstGeom prst="rect">
              <a:avLst/>
            </a:prstGeom>
            <a:noFill/>
            <a:ln>
              <a:noFill/>
            </a:ln>
          </p:spPr>
        </p:pic>
        <p:sp>
          <p:nvSpPr>
            <p:cNvPr id="1109" name="Google Shape;1109;p62"/>
            <p:cNvSpPr txBox="1"/>
            <p:nvPr/>
          </p:nvSpPr>
          <p:spPr>
            <a:xfrm>
              <a:off x="8020113" y="2243004"/>
              <a:ext cx="8058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Instances </a:t>
              </a:r>
              <a:endParaRPr sz="800"/>
            </a:p>
            <a:p>
              <a:pPr indent="0" lvl="0" marL="0" rtl="0" algn="l">
                <a:spcBef>
                  <a:spcPts val="0"/>
                </a:spcBef>
                <a:spcAft>
                  <a:spcPts val="0"/>
                </a:spcAft>
                <a:buNone/>
              </a:pPr>
              <a:r>
                <a:rPr lang="fr" sz="800"/>
                <a:t>projets</a:t>
              </a:r>
              <a:endParaRPr sz="800"/>
            </a:p>
          </p:txBody>
        </p:sp>
      </p:grpSp>
      <p:pic>
        <p:nvPicPr>
          <p:cNvPr id="1110" name="Google Shape;1110;p62"/>
          <p:cNvPicPr preferRelativeResize="0"/>
          <p:nvPr/>
        </p:nvPicPr>
        <p:blipFill rotWithShape="1">
          <a:blip r:embed="rId14">
            <a:alphaModFix/>
          </a:blip>
          <a:srcRect b="19001" l="0" r="0" t="18677"/>
          <a:stretch/>
        </p:blipFill>
        <p:spPr>
          <a:xfrm>
            <a:off x="2721280" y="2151961"/>
            <a:ext cx="993032" cy="309450"/>
          </a:xfrm>
          <a:prstGeom prst="rect">
            <a:avLst/>
          </a:prstGeom>
          <a:noFill/>
          <a:ln>
            <a:noFill/>
          </a:ln>
        </p:spPr>
      </p:pic>
      <p:cxnSp>
        <p:nvCxnSpPr>
          <p:cNvPr id="1111" name="Google Shape;1111;p62"/>
          <p:cNvCxnSpPr>
            <a:stCxn id="1093" idx="1"/>
            <a:endCxn id="1110" idx="3"/>
          </p:cNvCxnSpPr>
          <p:nvPr/>
        </p:nvCxnSpPr>
        <p:spPr>
          <a:xfrm flipH="1">
            <a:off x="3714363" y="2087803"/>
            <a:ext cx="999300" cy="219000"/>
          </a:xfrm>
          <a:prstGeom prst="straightConnector1">
            <a:avLst/>
          </a:prstGeom>
          <a:noFill/>
          <a:ln cap="flat" cmpd="sng" w="9525">
            <a:solidFill>
              <a:srgbClr val="FF9900"/>
            </a:solidFill>
            <a:prstDash val="solid"/>
            <a:round/>
            <a:headEnd len="med" w="med" type="triangle"/>
            <a:tailEnd len="med" w="med" type="triangle"/>
          </a:ln>
        </p:spPr>
      </p:cxnSp>
      <p:cxnSp>
        <p:nvCxnSpPr>
          <p:cNvPr id="1112" name="Google Shape;1112;p62"/>
          <p:cNvCxnSpPr>
            <a:stCxn id="1063" idx="1"/>
            <a:endCxn id="1110" idx="3"/>
          </p:cNvCxnSpPr>
          <p:nvPr/>
        </p:nvCxnSpPr>
        <p:spPr>
          <a:xfrm rot="10800000">
            <a:off x="3714350" y="2306753"/>
            <a:ext cx="981000" cy="1596600"/>
          </a:xfrm>
          <a:prstGeom prst="straightConnector1">
            <a:avLst/>
          </a:prstGeom>
          <a:noFill/>
          <a:ln cap="flat" cmpd="sng" w="9525">
            <a:solidFill>
              <a:srgbClr val="FF9900"/>
            </a:solidFill>
            <a:prstDash val="solid"/>
            <a:round/>
            <a:headEnd len="med" w="med" type="triangle"/>
            <a:tailEnd len="med" w="med" type="triangle"/>
          </a:ln>
        </p:spPr>
      </p:cxnSp>
      <p:pic>
        <p:nvPicPr>
          <p:cNvPr id="1113" name="Google Shape;1113;p62"/>
          <p:cNvPicPr preferRelativeResize="0"/>
          <p:nvPr/>
        </p:nvPicPr>
        <p:blipFill rotWithShape="1">
          <a:blip r:embed="rId14">
            <a:alphaModFix/>
          </a:blip>
          <a:srcRect b="19001" l="0" r="0" t="18677"/>
          <a:stretch/>
        </p:blipFill>
        <p:spPr>
          <a:xfrm>
            <a:off x="5007378" y="1596913"/>
            <a:ext cx="291601" cy="90869"/>
          </a:xfrm>
          <a:prstGeom prst="rect">
            <a:avLst/>
          </a:prstGeom>
          <a:noFill/>
          <a:ln>
            <a:noFill/>
          </a:ln>
        </p:spPr>
      </p:pic>
      <p:pic>
        <p:nvPicPr>
          <p:cNvPr id="1114" name="Google Shape;1114;p62"/>
          <p:cNvPicPr preferRelativeResize="0"/>
          <p:nvPr/>
        </p:nvPicPr>
        <p:blipFill rotWithShape="1">
          <a:blip r:embed="rId14">
            <a:alphaModFix/>
          </a:blip>
          <a:srcRect b="19001" l="0" r="0" t="18677"/>
          <a:stretch/>
        </p:blipFill>
        <p:spPr>
          <a:xfrm>
            <a:off x="4984266" y="3394013"/>
            <a:ext cx="291601" cy="90869"/>
          </a:xfrm>
          <a:prstGeom prst="rect">
            <a:avLst/>
          </a:prstGeom>
          <a:noFill/>
          <a:ln>
            <a:noFill/>
          </a:ln>
        </p:spPr>
      </p:pic>
      <p:sp>
        <p:nvSpPr>
          <p:cNvPr id="1084" name="Google Shape;1084;p62"/>
          <p:cNvSpPr txBox="1"/>
          <p:nvPr/>
        </p:nvSpPr>
        <p:spPr>
          <a:xfrm>
            <a:off x="804487" y="2590000"/>
            <a:ext cx="8790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Bitbucket</a:t>
            </a:r>
            <a:endParaRPr b="0" i="0" sz="1200" u="none" cap="none" strike="noStrike">
              <a:solidFill>
                <a:srgbClr val="000000"/>
              </a:solidFill>
              <a:latin typeface="Arial"/>
              <a:ea typeface="Arial"/>
              <a:cs typeface="Arial"/>
              <a:sym typeface="Arial"/>
            </a:endParaRPr>
          </a:p>
        </p:txBody>
      </p:sp>
      <p:pic>
        <p:nvPicPr>
          <p:cNvPr id="1115" name="Google Shape;1115;p62"/>
          <p:cNvPicPr preferRelativeResize="0"/>
          <p:nvPr/>
        </p:nvPicPr>
        <p:blipFill>
          <a:blip r:embed="rId15">
            <a:alphaModFix/>
          </a:blip>
          <a:stretch>
            <a:fillRect/>
          </a:stretch>
        </p:blipFill>
        <p:spPr>
          <a:xfrm>
            <a:off x="1063988" y="2155350"/>
            <a:ext cx="360000" cy="360000"/>
          </a:xfrm>
          <a:prstGeom prst="rect">
            <a:avLst/>
          </a:prstGeom>
          <a:noFill/>
          <a:ln>
            <a:noFill/>
          </a:ln>
        </p:spPr>
      </p:pic>
      <p:pic>
        <p:nvPicPr>
          <p:cNvPr id="1116" name="Google Shape;1116;p62"/>
          <p:cNvPicPr preferRelativeResize="0"/>
          <p:nvPr/>
        </p:nvPicPr>
        <p:blipFill rotWithShape="1">
          <a:blip r:embed="rId16">
            <a:alphaModFix/>
          </a:blip>
          <a:srcRect b="31333" l="0" r="0" t="25971"/>
          <a:stretch/>
        </p:blipFill>
        <p:spPr>
          <a:xfrm>
            <a:off x="853937" y="1701225"/>
            <a:ext cx="360000" cy="153700"/>
          </a:xfrm>
          <a:prstGeom prst="rect">
            <a:avLst/>
          </a:prstGeom>
          <a:noFill/>
          <a:ln>
            <a:noFill/>
          </a:ln>
        </p:spPr>
      </p:pic>
      <p:pic>
        <p:nvPicPr>
          <p:cNvPr id="1117" name="Google Shape;1117;p62"/>
          <p:cNvPicPr preferRelativeResize="0"/>
          <p:nvPr/>
        </p:nvPicPr>
        <p:blipFill>
          <a:blip r:embed="rId17">
            <a:alphaModFix/>
          </a:blip>
          <a:stretch>
            <a:fillRect/>
          </a:stretch>
        </p:blipFill>
        <p:spPr>
          <a:xfrm>
            <a:off x="1354612" y="1710875"/>
            <a:ext cx="1013788" cy="153700"/>
          </a:xfrm>
          <a:prstGeom prst="rect">
            <a:avLst/>
          </a:prstGeom>
          <a:noFill/>
          <a:ln>
            <a:noFill/>
          </a:ln>
        </p:spPr>
      </p:pic>
      <p:cxnSp>
        <p:nvCxnSpPr>
          <p:cNvPr id="1118" name="Google Shape;1118;p62"/>
          <p:cNvCxnSpPr>
            <a:stCxn id="1115" idx="0"/>
            <a:endCxn id="1116" idx="2"/>
          </p:cNvCxnSpPr>
          <p:nvPr/>
        </p:nvCxnSpPr>
        <p:spPr>
          <a:xfrm rot="10800000">
            <a:off x="1033988" y="1855050"/>
            <a:ext cx="210000" cy="300300"/>
          </a:xfrm>
          <a:prstGeom prst="straightConnector1">
            <a:avLst/>
          </a:prstGeom>
          <a:noFill/>
          <a:ln cap="flat" cmpd="sng" w="9525">
            <a:solidFill>
              <a:srgbClr val="FF9900"/>
            </a:solidFill>
            <a:prstDash val="solid"/>
            <a:round/>
            <a:headEnd len="med" w="med" type="triangle"/>
            <a:tailEnd len="med" w="med" type="triangle"/>
          </a:ln>
        </p:spPr>
      </p:cxnSp>
      <p:cxnSp>
        <p:nvCxnSpPr>
          <p:cNvPr id="1119" name="Google Shape;1119;p62"/>
          <p:cNvCxnSpPr>
            <a:stCxn id="1115" idx="0"/>
            <a:endCxn id="1117" idx="2"/>
          </p:cNvCxnSpPr>
          <p:nvPr/>
        </p:nvCxnSpPr>
        <p:spPr>
          <a:xfrm flipH="1" rot="10800000">
            <a:off x="1243988" y="1864650"/>
            <a:ext cx="617400" cy="290700"/>
          </a:xfrm>
          <a:prstGeom prst="straightConnector1">
            <a:avLst/>
          </a:prstGeom>
          <a:noFill/>
          <a:ln cap="flat" cmpd="sng" w="9525">
            <a:solidFill>
              <a:srgbClr val="FF9900"/>
            </a:solidFill>
            <a:prstDash val="solid"/>
            <a:round/>
            <a:headEnd len="med" w="med" type="triangle"/>
            <a:tailEnd len="med" w="med" type="triangle"/>
          </a:ln>
        </p:spPr>
      </p:cxnSp>
      <p:cxnSp>
        <p:nvCxnSpPr>
          <p:cNvPr id="1120" name="Google Shape;1120;p62"/>
          <p:cNvCxnSpPr>
            <a:stCxn id="1115" idx="3"/>
            <a:endCxn id="1110" idx="1"/>
          </p:cNvCxnSpPr>
          <p:nvPr/>
        </p:nvCxnSpPr>
        <p:spPr>
          <a:xfrm flipH="1" rot="10800000">
            <a:off x="1423988" y="2306550"/>
            <a:ext cx="1297200" cy="28800"/>
          </a:xfrm>
          <a:prstGeom prst="straightConnector1">
            <a:avLst/>
          </a:prstGeom>
          <a:noFill/>
          <a:ln cap="flat" cmpd="sng" w="9525">
            <a:solidFill>
              <a:srgbClr val="FF9900"/>
            </a:solidFill>
            <a:prstDash val="solid"/>
            <a:round/>
            <a:headEnd len="med" w="med" type="triangle"/>
            <a:tailEnd len="med" w="med" type="triangle"/>
          </a:ln>
        </p:spPr>
      </p:cxnSp>
      <p:sp>
        <p:nvSpPr>
          <p:cNvPr id="1121" name="Google Shape;1121;p62"/>
          <p:cNvSpPr txBox="1"/>
          <p:nvPr/>
        </p:nvSpPr>
        <p:spPr>
          <a:xfrm>
            <a:off x="4434363" y="2563740"/>
            <a:ext cx="1391400" cy="1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1200"/>
              <a:t>Agent</a:t>
            </a:r>
            <a:endParaRPr b="0" i="0" sz="1200" u="none" cap="none" strike="noStrike">
              <a:solidFill>
                <a:srgbClr val="000000"/>
              </a:solidFill>
              <a:latin typeface="Arial"/>
              <a:ea typeface="Arial"/>
              <a:cs typeface="Arial"/>
              <a:sym typeface="Arial"/>
            </a:endParaRPr>
          </a:p>
        </p:txBody>
      </p:sp>
      <p:sp>
        <p:nvSpPr>
          <p:cNvPr id="1122" name="Google Shape;1122;p62"/>
          <p:cNvSpPr txBox="1"/>
          <p:nvPr/>
        </p:nvSpPr>
        <p:spPr>
          <a:xfrm rot="993885">
            <a:off x="7290073" y="285872"/>
            <a:ext cx="1799377" cy="459126"/>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Solution existante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63"/>
          <p:cNvSpPr/>
          <p:nvPr/>
        </p:nvSpPr>
        <p:spPr>
          <a:xfrm>
            <a:off x="7419200" y="922100"/>
            <a:ext cx="1599600" cy="3657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Scénario</a:t>
            </a:r>
            <a:r>
              <a:rPr lang="fr"/>
              <a:t> 2020</a:t>
            </a:r>
            <a:endParaRPr/>
          </a:p>
        </p:txBody>
      </p:sp>
      <p:grpSp>
        <p:nvGrpSpPr>
          <p:cNvPr id="1128" name="Google Shape;1128;p63"/>
          <p:cNvGrpSpPr/>
          <p:nvPr/>
        </p:nvGrpSpPr>
        <p:grpSpPr>
          <a:xfrm>
            <a:off x="2408163" y="1722062"/>
            <a:ext cx="6566625" cy="2766216"/>
            <a:chOff x="2551350" y="1133175"/>
            <a:chExt cx="6566625" cy="2766216"/>
          </a:xfrm>
        </p:grpSpPr>
        <p:sp>
          <p:nvSpPr>
            <p:cNvPr id="1129" name="Google Shape;1129;p63"/>
            <p:cNvSpPr/>
            <p:nvPr/>
          </p:nvSpPr>
          <p:spPr>
            <a:xfrm>
              <a:off x="2551350" y="3154502"/>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t>A </a:t>
              </a:r>
              <a:r>
                <a:rPr lang="fr" sz="800"/>
                <a:t>systématiser</a:t>
              </a:r>
              <a:endParaRPr b="0" i="0" sz="800" u="none" cap="none" strike="noStrike">
                <a:solidFill>
                  <a:srgbClr val="000000"/>
                </a:solidFill>
                <a:latin typeface="Arial"/>
                <a:ea typeface="Arial"/>
                <a:cs typeface="Arial"/>
                <a:sym typeface="Arial"/>
              </a:endParaRPr>
            </a:p>
          </p:txBody>
        </p:sp>
        <p:sp>
          <p:nvSpPr>
            <p:cNvPr id="1130" name="Google Shape;1130;p63"/>
            <p:cNvSpPr/>
            <p:nvPr/>
          </p:nvSpPr>
          <p:spPr>
            <a:xfrm>
              <a:off x="2551350" y="3548916"/>
              <a:ext cx="1517700" cy="3471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31" name="Google Shape;1131;p63"/>
            <p:cNvSpPr/>
            <p:nvPr/>
          </p:nvSpPr>
          <p:spPr>
            <a:xfrm>
              <a:off x="2551350" y="113317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t>SAAS</a:t>
              </a:r>
              <a:endParaRPr b="0" i="0" sz="800" u="none" cap="none" strike="noStrike">
                <a:solidFill>
                  <a:srgbClr val="000000"/>
                </a:solidFill>
                <a:latin typeface="Arial"/>
                <a:ea typeface="Arial"/>
                <a:cs typeface="Arial"/>
                <a:sym typeface="Arial"/>
              </a:endParaRPr>
            </a:p>
          </p:txBody>
        </p:sp>
        <p:sp>
          <p:nvSpPr>
            <p:cNvPr id="1132" name="Google Shape;1132;p63"/>
            <p:cNvSpPr/>
            <p:nvPr/>
          </p:nvSpPr>
          <p:spPr>
            <a:xfrm>
              <a:off x="2551350" y="1528868"/>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133" name="Google Shape;1133;p63"/>
            <p:cNvSpPr/>
            <p:nvPr/>
          </p:nvSpPr>
          <p:spPr>
            <a:xfrm>
              <a:off x="2551350" y="1940780"/>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34" name="Google Shape;1134;p63"/>
            <p:cNvSpPr/>
            <p:nvPr/>
          </p:nvSpPr>
          <p:spPr>
            <a:xfrm>
              <a:off x="2551350" y="2751316"/>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b="0" i="0" sz="800" u="none" cap="none" strike="noStrike">
                <a:solidFill>
                  <a:srgbClr val="000000"/>
                </a:solidFill>
                <a:latin typeface="Arial"/>
                <a:ea typeface="Arial"/>
                <a:cs typeface="Arial"/>
                <a:sym typeface="Arial"/>
              </a:endParaRPr>
            </a:p>
          </p:txBody>
        </p:sp>
        <p:sp>
          <p:nvSpPr>
            <p:cNvPr id="1135" name="Google Shape;1135;p63"/>
            <p:cNvSpPr/>
            <p:nvPr/>
          </p:nvSpPr>
          <p:spPr>
            <a:xfrm>
              <a:off x="2551350" y="2348150"/>
              <a:ext cx="1517700" cy="3492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36" name="Google Shape;1136;p63"/>
            <p:cNvSpPr/>
            <p:nvPr/>
          </p:nvSpPr>
          <p:spPr>
            <a:xfrm>
              <a:off x="2551350" y="1533412"/>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37" name="Google Shape;1137;p63"/>
            <p:cNvSpPr/>
            <p:nvPr/>
          </p:nvSpPr>
          <p:spPr>
            <a:xfrm>
              <a:off x="4243750" y="31578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systématiser</a:t>
              </a:r>
              <a:endParaRPr sz="800">
                <a:solidFill>
                  <a:schemeClr val="dk2"/>
                </a:solidFill>
              </a:endParaRPr>
            </a:p>
          </p:txBody>
        </p:sp>
        <p:sp>
          <p:nvSpPr>
            <p:cNvPr id="1138" name="Google Shape;1138;p63"/>
            <p:cNvSpPr/>
            <p:nvPr/>
          </p:nvSpPr>
          <p:spPr>
            <a:xfrm>
              <a:off x="4243750" y="3552291"/>
              <a:ext cx="1517700" cy="3471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39" name="Google Shape;1139;p63"/>
            <p:cNvSpPr/>
            <p:nvPr/>
          </p:nvSpPr>
          <p:spPr>
            <a:xfrm>
              <a:off x="4243750" y="11365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40" name="Google Shape;1140;p63"/>
            <p:cNvSpPr/>
            <p:nvPr/>
          </p:nvSpPr>
          <p:spPr>
            <a:xfrm>
              <a:off x="4243750" y="15322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141" name="Google Shape;1141;p63"/>
            <p:cNvSpPr/>
            <p:nvPr/>
          </p:nvSpPr>
          <p:spPr>
            <a:xfrm>
              <a:off x="4243750" y="1944155"/>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42" name="Google Shape;1142;p63"/>
            <p:cNvSpPr/>
            <p:nvPr/>
          </p:nvSpPr>
          <p:spPr>
            <a:xfrm>
              <a:off x="4243750" y="27546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b="0" i="0" sz="800" u="none" cap="none" strike="noStrike">
                <a:solidFill>
                  <a:srgbClr val="000000"/>
                </a:solidFill>
                <a:latin typeface="Arial"/>
                <a:ea typeface="Arial"/>
                <a:cs typeface="Arial"/>
                <a:sym typeface="Arial"/>
              </a:endParaRPr>
            </a:p>
          </p:txBody>
        </p:sp>
        <p:sp>
          <p:nvSpPr>
            <p:cNvPr id="1143" name="Google Shape;1143;p63"/>
            <p:cNvSpPr/>
            <p:nvPr/>
          </p:nvSpPr>
          <p:spPr>
            <a:xfrm>
              <a:off x="4243750" y="2351525"/>
              <a:ext cx="1517700" cy="3492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44" name="Google Shape;1144;p63"/>
            <p:cNvSpPr/>
            <p:nvPr/>
          </p:nvSpPr>
          <p:spPr>
            <a:xfrm>
              <a:off x="4243750" y="1536787"/>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45" name="Google Shape;1145;p63"/>
            <p:cNvSpPr/>
            <p:nvPr/>
          </p:nvSpPr>
          <p:spPr>
            <a:xfrm>
              <a:off x="5924950" y="31578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systématiser</a:t>
              </a:r>
              <a:endParaRPr sz="800">
                <a:solidFill>
                  <a:schemeClr val="dk2"/>
                </a:solidFill>
              </a:endParaRPr>
            </a:p>
          </p:txBody>
        </p:sp>
        <p:sp>
          <p:nvSpPr>
            <p:cNvPr id="1146" name="Google Shape;1146;p63"/>
            <p:cNvSpPr/>
            <p:nvPr/>
          </p:nvSpPr>
          <p:spPr>
            <a:xfrm>
              <a:off x="5924950" y="3552291"/>
              <a:ext cx="1517700" cy="3471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t>AWS</a:t>
              </a:r>
              <a:endParaRPr b="0" i="0" sz="800" u="none" cap="none" strike="noStrike">
                <a:solidFill>
                  <a:srgbClr val="000000"/>
                </a:solidFill>
                <a:latin typeface="Arial"/>
                <a:ea typeface="Arial"/>
                <a:cs typeface="Arial"/>
                <a:sym typeface="Arial"/>
              </a:endParaRPr>
            </a:p>
          </p:txBody>
        </p:sp>
        <p:sp>
          <p:nvSpPr>
            <p:cNvPr id="1147" name="Google Shape;1147;p63"/>
            <p:cNvSpPr/>
            <p:nvPr/>
          </p:nvSpPr>
          <p:spPr>
            <a:xfrm>
              <a:off x="5924950" y="11365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148" name="Google Shape;1148;p63"/>
            <p:cNvSpPr/>
            <p:nvPr/>
          </p:nvSpPr>
          <p:spPr>
            <a:xfrm>
              <a:off x="5924950" y="15322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149" name="Google Shape;1149;p63"/>
            <p:cNvSpPr/>
            <p:nvPr/>
          </p:nvSpPr>
          <p:spPr>
            <a:xfrm>
              <a:off x="5924950" y="1944155"/>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50" name="Google Shape;1150;p63"/>
            <p:cNvSpPr/>
            <p:nvPr/>
          </p:nvSpPr>
          <p:spPr>
            <a:xfrm>
              <a:off x="5924950" y="27546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b="0" i="0" sz="800" u="none" cap="none" strike="noStrike">
                <a:solidFill>
                  <a:srgbClr val="000000"/>
                </a:solidFill>
                <a:latin typeface="Arial"/>
                <a:ea typeface="Arial"/>
                <a:cs typeface="Arial"/>
                <a:sym typeface="Arial"/>
              </a:endParaRPr>
            </a:p>
          </p:txBody>
        </p:sp>
        <p:sp>
          <p:nvSpPr>
            <p:cNvPr id="1151" name="Google Shape;1151;p63"/>
            <p:cNvSpPr/>
            <p:nvPr/>
          </p:nvSpPr>
          <p:spPr>
            <a:xfrm>
              <a:off x="5924950" y="2351525"/>
              <a:ext cx="1517700" cy="3492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rPr lang="fr" sz="800"/>
                <a:t>AWS</a:t>
              </a:r>
              <a:endParaRPr b="0" i="0" sz="800" u="none" cap="none" strike="noStrike">
                <a:solidFill>
                  <a:srgbClr val="000000"/>
                </a:solidFill>
                <a:latin typeface="Arial"/>
                <a:ea typeface="Arial"/>
                <a:cs typeface="Arial"/>
                <a:sym typeface="Arial"/>
              </a:endParaRPr>
            </a:p>
          </p:txBody>
        </p:sp>
        <p:sp>
          <p:nvSpPr>
            <p:cNvPr id="1152" name="Google Shape;1152;p63"/>
            <p:cNvSpPr/>
            <p:nvPr/>
          </p:nvSpPr>
          <p:spPr>
            <a:xfrm>
              <a:off x="5924950" y="1536787"/>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153" name="Google Shape;1153;p63"/>
            <p:cNvSpPr/>
            <p:nvPr/>
          </p:nvSpPr>
          <p:spPr>
            <a:xfrm>
              <a:off x="7600275" y="31578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systématiser</a:t>
              </a:r>
              <a:endParaRPr sz="800">
                <a:solidFill>
                  <a:schemeClr val="dk2"/>
                </a:solidFill>
              </a:endParaRPr>
            </a:p>
          </p:txBody>
        </p:sp>
        <p:sp>
          <p:nvSpPr>
            <p:cNvPr id="1154" name="Google Shape;1154;p63"/>
            <p:cNvSpPr/>
            <p:nvPr/>
          </p:nvSpPr>
          <p:spPr>
            <a:xfrm>
              <a:off x="7600275" y="3552291"/>
              <a:ext cx="1517700" cy="347100"/>
            </a:xfrm>
            <a:prstGeom prst="roundRect">
              <a:avLst>
                <a:gd fmla="val 0" name="adj"/>
              </a:avLst>
            </a:prstGeom>
            <a:solidFill>
              <a:srgbClr val="FFFFFF"/>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As-Is/Pipeline</a:t>
              </a:r>
              <a:endParaRPr sz="800">
                <a:solidFill>
                  <a:schemeClr val="dk2"/>
                </a:solidFill>
              </a:endParaRPr>
            </a:p>
          </p:txBody>
        </p:sp>
        <p:sp>
          <p:nvSpPr>
            <p:cNvPr id="1155" name="Google Shape;1155;p63"/>
            <p:cNvSpPr/>
            <p:nvPr/>
          </p:nvSpPr>
          <p:spPr>
            <a:xfrm>
              <a:off x="7600275" y="1136550"/>
              <a:ext cx="1517700" cy="349200"/>
            </a:xfrm>
            <a:prstGeom prst="roundRect">
              <a:avLst>
                <a:gd fmla="val 0" name="adj"/>
              </a:avLst>
            </a:prstGeom>
            <a:solidFill>
              <a:srgbClr val="FFFFFF"/>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As-Is</a:t>
              </a:r>
              <a:endParaRPr sz="800">
                <a:solidFill>
                  <a:schemeClr val="dk2"/>
                </a:solidFill>
              </a:endParaRPr>
            </a:p>
          </p:txBody>
        </p:sp>
        <p:sp>
          <p:nvSpPr>
            <p:cNvPr id="1156" name="Google Shape;1156;p63"/>
            <p:cNvSpPr/>
            <p:nvPr/>
          </p:nvSpPr>
          <p:spPr>
            <a:xfrm>
              <a:off x="7600275" y="15322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157" name="Google Shape;1157;p63"/>
            <p:cNvSpPr/>
            <p:nvPr/>
          </p:nvSpPr>
          <p:spPr>
            <a:xfrm>
              <a:off x="7600275" y="1944155"/>
              <a:ext cx="1517700" cy="353400"/>
            </a:xfrm>
            <a:prstGeom prst="roundRect">
              <a:avLst>
                <a:gd fmla="val 0" name="adj"/>
              </a:avLst>
            </a:prstGeom>
            <a:solidFill>
              <a:srgbClr val="FFFFFF"/>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As-Is</a:t>
              </a:r>
              <a:endParaRPr sz="800">
                <a:solidFill>
                  <a:schemeClr val="dk2"/>
                </a:solidFill>
              </a:endParaRPr>
            </a:p>
          </p:txBody>
        </p:sp>
        <p:sp>
          <p:nvSpPr>
            <p:cNvPr id="1158" name="Google Shape;1158;p63"/>
            <p:cNvSpPr/>
            <p:nvPr/>
          </p:nvSpPr>
          <p:spPr>
            <a:xfrm>
              <a:off x="7600275" y="27546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b="0" i="0" sz="800" u="none" cap="none" strike="noStrike">
                <a:solidFill>
                  <a:srgbClr val="000000"/>
                </a:solidFill>
                <a:latin typeface="Arial"/>
                <a:ea typeface="Arial"/>
                <a:cs typeface="Arial"/>
                <a:sym typeface="Arial"/>
              </a:endParaRPr>
            </a:p>
          </p:txBody>
        </p:sp>
        <p:sp>
          <p:nvSpPr>
            <p:cNvPr id="1159" name="Google Shape;1159;p63"/>
            <p:cNvSpPr/>
            <p:nvPr/>
          </p:nvSpPr>
          <p:spPr>
            <a:xfrm>
              <a:off x="7600275" y="2351525"/>
              <a:ext cx="1517700" cy="349200"/>
            </a:xfrm>
            <a:prstGeom prst="roundRect">
              <a:avLst>
                <a:gd fmla="val 0" name="adj"/>
              </a:avLst>
            </a:prstGeom>
            <a:solidFill>
              <a:srgbClr val="FFFFFF"/>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rPr lang="fr" sz="800"/>
                <a:t>As-Is/Pipeline</a:t>
              </a:r>
              <a:endParaRPr b="0" i="0" sz="800" u="none" cap="none" strike="noStrike">
                <a:solidFill>
                  <a:srgbClr val="000000"/>
                </a:solidFill>
                <a:latin typeface="Arial"/>
                <a:ea typeface="Arial"/>
                <a:cs typeface="Arial"/>
                <a:sym typeface="Arial"/>
              </a:endParaRPr>
            </a:p>
          </p:txBody>
        </p:sp>
        <p:sp>
          <p:nvSpPr>
            <p:cNvPr id="1160" name="Google Shape;1160;p63"/>
            <p:cNvSpPr/>
            <p:nvPr/>
          </p:nvSpPr>
          <p:spPr>
            <a:xfrm>
              <a:off x="7600275" y="1536787"/>
              <a:ext cx="1517700" cy="353400"/>
            </a:xfrm>
            <a:prstGeom prst="roundRect">
              <a:avLst>
                <a:gd fmla="val 0" name="adj"/>
              </a:avLst>
            </a:prstGeom>
            <a:solidFill>
              <a:srgbClr val="FFFFFF"/>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As-Is</a:t>
              </a:r>
              <a:endParaRPr sz="800">
                <a:solidFill>
                  <a:schemeClr val="dk2"/>
                </a:solidFill>
              </a:endParaRPr>
            </a:p>
          </p:txBody>
        </p:sp>
      </p:grpSp>
      <p:sp>
        <p:nvSpPr>
          <p:cNvPr id="1161" name="Google Shape;1161;p63"/>
          <p:cNvSpPr/>
          <p:nvPr/>
        </p:nvSpPr>
        <p:spPr>
          <a:xfrm>
            <a:off x="826575" y="3743340"/>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Tests unitaires automatisés </a:t>
            </a:r>
            <a:endParaRPr b="0" i="0" sz="900" u="none" cap="none" strike="noStrike">
              <a:solidFill>
                <a:srgbClr val="000000"/>
              </a:solidFill>
              <a:latin typeface="Arial"/>
              <a:ea typeface="Arial"/>
              <a:cs typeface="Arial"/>
              <a:sym typeface="Arial"/>
            </a:endParaRPr>
          </a:p>
        </p:txBody>
      </p:sp>
      <p:sp>
        <p:nvSpPr>
          <p:cNvPr id="1162" name="Google Shape;1162;p63"/>
          <p:cNvSpPr/>
          <p:nvPr/>
        </p:nvSpPr>
        <p:spPr>
          <a:xfrm>
            <a:off x="826575" y="4137753"/>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Partager le résultat d’un test Unitaire</a:t>
            </a:r>
            <a:endParaRPr b="0" i="0" sz="900" u="none" cap="none" strike="noStrike">
              <a:solidFill>
                <a:srgbClr val="000000"/>
              </a:solidFill>
              <a:latin typeface="Arial"/>
              <a:ea typeface="Arial"/>
              <a:cs typeface="Arial"/>
              <a:sym typeface="Arial"/>
            </a:endParaRPr>
          </a:p>
        </p:txBody>
      </p:sp>
      <p:sp>
        <p:nvSpPr>
          <p:cNvPr id="1163" name="Google Shape;1163;p63"/>
          <p:cNvSpPr/>
          <p:nvPr/>
        </p:nvSpPr>
        <p:spPr>
          <a:xfrm>
            <a:off x="826575" y="1722012"/>
            <a:ext cx="15177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Ticketing - suivi projet</a:t>
            </a:r>
            <a:endParaRPr sz="900">
              <a:solidFill>
                <a:schemeClr val="dk2"/>
              </a:solidFill>
            </a:endParaRPr>
          </a:p>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Gest. Backlog</a:t>
            </a:r>
            <a:endParaRPr b="0" i="0" sz="900" u="none" cap="none" strike="noStrike">
              <a:solidFill>
                <a:srgbClr val="000000"/>
              </a:solidFill>
              <a:latin typeface="Arial"/>
              <a:ea typeface="Arial"/>
              <a:cs typeface="Arial"/>
              <a:sym typeface="Arial"/>
            </a:endParaRPr>
          </a:p>
        </p:txBody>
      </p:sp>
      <p:sp>
        <p:nvSpPr>
          <p:cNvPr id="1164" name="Google Shape;1164;p63"/>
          <p:cNvSpPr/>
          <p:nvPr/>
        </p:nvSpPr>
        <p:spPr>
          <a:xfrm>
            <a:off x="826575" y="2529617"/>
            <a:ext cx="1517700" cy="353400"/>
          </a:xfrm>
          <a:prstGeom prst="roundRect">
            <a:avLst>
              <a:gd fmla="val 0" name="adj"/>
            </a:avLst>
          </a:prstGeom>
          <a:solidFill>
            <a:schemeClr val="accent4"/>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Revue de code</a:t>
            </a:r>
            <a:endParaRPr b="0" i="0" sz="900" u="none" cap="none" strike="noStrike">
              <a:solidFill>
                <a:srgbClr val="000000"/>
              </a:solidFill>
              <a:latin typeface="Arial"/>
              <a:ea typeface="Arial"/>
              <a:cs typeface="Arial"/>
              <a:sym typeface="Arial"/>
            </a:endParaRPr>
          </a:p>
        </p:txBody>
      </p:sp>
      <p:sp>
        <p:nvSpPr>
          <p:cNvPr id="1165" name="Google Shape;1165;p63"/>
          <p:cNvSpPr/>
          <p:nvPr/>
        </p:nvSpPr>
        <p:spPr>
          <a:xfrm>
            <a:off x="826575" y="3340153"/>
            <a:ext cx="1517700" cy="349200"/>
          </a:xfrm>
          <a:prstGeom prst="roundRect">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Repository d’a</a:t>
            </a:r>
            <a:r>
              <a:rPr b="0" i="0" lang="fr" sz="900" u="none" cap="none" strike="noStrike">
                <a:solidFill>
                  <a:srgbClr val="000000"/>
                </a:solidFill>
                <a:latin typeface="Arial"/>
                <a:ea typeface="Arial"/>
                <a:cs typeface="Arial"/>
                <a:sym typeface="Arial"/>
              </a:rPr>
              <a:t>rtefacts</a:t>
            </a:r>
            <a:endParaRPr b="0" i="0" sz="900" u="none" cap="none" strike="noStrike">
              <a:solidFill>
                <a:srgbClr val="000000"/>
              </a:solidFill>
              <a:latin typeface="Arial"/>
              <a:ea typeface="Arial"/>
              <a:cs typeface="Arial"/>
              <a:sym typeface="Arial"/>
            </a:endParaRPr>
          </a:p>
        </p:txBody>
      </p:sp>
      <p:sp>
        <p:nvSpPr>
          <p:cNvPr id="1166" name="Google Shape;1166;p63"/>
          <p:cNvSpPr/>
          <p:nvPr/>
        </p:nvSpPr>
        <p:spPr>
          <a:xfrm>
            <a:off x="826575" y="2936987"/>
            <a:ext cx="1517700" cy="349200"/>
          </a:xfrm>
          <a:prstGeom prst="roundRect">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Orchestrer des activités et outils au sein d’une chaîne.</a:t>
            </a:r>
            <a:endParaRPr b="0" i="0" sz="900" u="none" cap="none" strike="noStrike">
              <a:solidFill>
                <a:srgbClr val="000000"/>
              </a:solidFill>
              <a:latin typeface="Arial"/>
              <a:ea typeface="Arial"/>
              <a:cs typeface="Arial"/>
              <a:sym typeface="Arial"/>
            </a:endParaRPr>
          </a:p>
        </p:txBody>
      </p:sp>
      <p:sp>
        <p:nvSpPr>
          <p:cNvPr id="1167" name="Google Shape;1167;p63"/>
          <p:cNvSpPr/>
          <p:nvPr/>
        </p:nvSpPr>
        <p:spPr>
          <a:xfrm>
            <a:off x="826575" y="2122249"/>
            <a:ext cx="1517700" cy="353400"/>
          </a:xfrm>
          <a:prstGeom prst="roundRect">
            <a:avLst>
              <a:gd fmla="val 0" name="adj"/>
            </a:avLst>
          </a:prstGeom>
          <a:solidFill>
            <a:schemeClr val="accent4"/>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Gest. de sources: partage, tag et version</a:t>
            </a:r>
            <a:endParaRPr b="0" i="0" sz="900" u="none" cap="none" strike="noStrike">
              <a:solidFill>
                <a:srgbClr val="000000"/>
              </a:solidFill>
              <a:latin typeface="Arial"/>
              <a:ea typeface="Arial"/>
              <a:cs typeface="Arial"/>
              <a:sym typeface="Arial"/>
            </a:endParaRPr>
          </a:p>
        </p:txBody>
      </p:sp>
      <p:sp>
        <p:nvSpPr>
          <p:cNvPr id="1168" name="Google Shape;1168;p63"/>
          <p:cNvSpPr/>
          <p:nvPr/>
        </p:nvSpPr>
        <p:spPr>
          <a:xfrm>
            <a:off x="2408161" y="1264852"/>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rgbClr val="FFFFFF"/>
                </a:solidFill>
              </a:rPr>
              <a:t>S1 - Atlassian SaaS</a:t>
            </a:r>
            <a:endParaRPr b="0" i="0" sz="1200" u="none" cap="none" strike="noStrike">
              <a:solidFill>
                <a:srgbClr val="FFFFFF"/>
              </a:solidFill>
              <a:latin typeface="Arial"/>
              <a:ea typeface="Arial"/>
              <a:cs typeface="Arial"/>
              <a:sym typeface="Arial"/>
            </a:endParaRPr>
          </a:p>
        </p:txBody>
      </p:sp>
      <p:sp>
        <p:nvSpPr>
          <p:cNvPr id="1169" name="Google Shape;1169;p63"/>
          <p:cNvSpPr/>
          <p:nvPr/>
        </p:nvSpPr>
        <p:spPr>
          <a:xfrm>
            <a:off x="826585" y="1264802"/>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Fonctionnalité</a:t>
            </a:r>
            <a:endParaRPr b="0" i="0" sz="1200" u="none" cap="none" strike="noStrike">
              <a:solidFill>
                <a:srgbClr val="FFFFFF"/>
              </a:solidFill>
              <a:latin typeface="Arial"/>
              <a:ea typeface="Arial"/>
              <a:cs typeface="Arial"/>
              <a:sym typeface="Arial"/>
            </a:endParaRPr>
          </a:p>
        </p:txBody>
      </p:sp>
      <p:sp>
        <p:nvSpPr>
          <p:cNvPr id="1170" name="Google Shape;1170;p63"/>
          <p:cNvSpPr/>
          <p:nvPr/>
        </p:nvSpPr>
        <p:spPr>
          <a:xfrm>
            <a:off x="4100561" y="1264852"/>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S2 - GitLab SaaS</a:t>
            </a:r>
            <a:endParaRPr sz="1200">
              <a:solidFill>
                <a:srgbClr val="FFFFFF"/>
              </a:solidFill>
            </a:endParaRPr>
          </a:p>
        </p:txBody>
      </p:sp>
      <p:sp>
        <p:nvSpPr>
          <p:cNvPr id="1171" name="Google Shape;1171;p63"/>
          <p:cNvSpPr/>
          <p:nvPr/>
        </p:nvSpPr>
        <p:spPr>
          <a:xfrm>
            <a:off x="5781771" y="1264852"/>
            <a:ext cx="1517700" cy="360000"/>
          </a:xfrm>
          <a:prstGeom prst="roundRect">
            <a:avLst>
              <a:gd fmla="val 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100"/>
              <a:buFont typeface="Arial"/>
              <a:buNone/>
            </a:pPr>
            <a:r>
              <a:rPr lang="fr" sz="1200">
                <a:solidFill>
                  <a:srgbClr val="FFFFFF"/>
                </a:solidFill>
              </a:rPr>
              <a:t>S3 - Jenkins AWS</a:t>
            </a:r>
            <a:endParaRPr sz="1200">
              <a:solidFill>
                <a:srgbClr val="FFFFFF"/>
              </a:solidFill>
            </a:endParaRPr>
          </a:p>
        </p:txBody>
      </p:sp>
      <p:sp>
        <p:nvSpPr>
          <p:cNvPr id="1172" name="Google Shape;1172;p63"/>
          <p:cNvSpPr txBox="1"/>
          <p:nvPr>
            <p:ph type="title"/>
          </p:nvPr>
        </p:nvSpPr>
        <p:spPr>
          <a:xfrm>
            <a:off x="250825" y="98175"/>
            <a:ext cx="8712300" cy="577800"/>
          </a:xfrm>
          <a:prstGeom prst="rect">
            <a:avLst/>
          </a:prstGeom>
          <a:noFill/>
          <a:ln>
            <a:noFill/>
          </a:ln>
        </p:spPr>
        <p:txBody>
          <a:bodyPr anchorCtr="0" anchor="t" bIns="0" lIns="36000" spcFirstLastPara="1" rIns="0" wrap="square" tIns="36000">
            <a:noAutofit/>
          </a:bodyPr>
          <a:lstStyle/>
          <a:p>
            <a:pPr indent="0" lvl="0" marL="0" rtl="0" algn="l">
              <a:spcBef>
                <a:spcPts val="0"/>
              </a:spcBef>
              <a:spcAft>
                <a:spcPts val="0"/>
              </a:spcAft>
              <a:buClr>
                <a:schemeClr val="dk2"/>
              </a:buClr>
              <a:buSzPts val="1100"/>
              <a:buFont typeface="Arial"/>
              <a:buNone/>
            </a:pPr>
            <a:r>
              <a:rPr lang="fr"/>
              <a:t>Outillage cible P0</a:t>
            </a:r>
            <a:endParaRPr/>
          </a:p>
        </p:txBody>
      </p:sp>
      <p:pic>
        <p:nvPicPr>
          <p:cNvPr id="1173" name="Google Shape;1173;p63"/>
          <p:cNvPicPr preferRelativeResize="0"/>
          <p:nvPr/>
        </p:nvPicPr>
        <p:blipFill rotWithShape="1">
          <a:blip r:embed="rId3">
            <a:alphaModFix/>
          </a:blip>
          <a:srcRect b="31333" l="0" r="0" t="25971"/>
          <a:stretch/>
        </p:blipFill>
        <p:spPr>
          <a:xfrm>
            <a:off x="2636762" y="1775375"/>
            <a:ext cx="360000" cy="153700"/>
          </a:xfrm>
          <a:prstGeom prst="rect">
            <a:avLst/>
          </a:prstGeom>
          <a:noFill/>
          <a:ln>
            <a:noFill/>
          </a:ln>
        </p:spPr>
      </p:pic>
      <p:pic>
        <p:nvPicPr>
          <p:cNvPr id="1174" name="Google Shape;1174;p63"/>
          <p:cNvPicPr preferRelativeResize="0"/>
          <p:nvPr/>
        </p:nvPicPr>
        <p:blipFill rotWithShape="1">
          <a:blip r:embed="rId4">
            <a:alphaModFix/>
          </a:blip>
          <a:srcRect b="38105" l="8145" r="8908" t="36872"/>
          <a:stretch/>
        </p:blipFill>
        <p:spPr>
          <a:xfrm>
            <a:off x="2477087" y="3416312"/>
            <a:ext cx="679356" cy="153700"/>
          </a:xfrm>
          <a:prstGeom prst="rect">
            <a:avLst/>
          </a:prstGeom>
          <a:noFill/>
          <a:ln>
            <a:noFill/>
          </a:ln>
        </p:spPr>
      </p:pic>
      <p:sp>
        <p:nvSpPr>
          <p:cNvPr id="1175" name="Google Shape;1175;p63"/>
          <p:cNvSpPr/>
          <p:nvPr/>
        </p:nvSpPr>
        <p:spPr>
          <a:xfrm>
            <a:off x="169200" y="3743347"/>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176" name="Google Shape;1176;p63"/>
          <p:cNvSpPr/>
          <p:nvPr/>
        </p:nvSpPr>
        <p:spPr>
          <a:xfrm>
            <a:off x="169200" y="4137762"/>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177" name="Google Shape;1177;p63"/>
          <p:cNvSpPr/>
          <p:nvPr/>
        </p:nvSpPr>
        <p:spPr>
          <a:xfrm>
            <a:off x="169200" y="1722013"/>
            <a:ext cx="5811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Mgmt</a:t>
            </a:r>
            <a:endParaRPr b="0" i="0" sz="900" u="none" cap="none" strike="noStrike">
              <a:solidFill>
                <a:srgbClr val="000000"/>
              </a:solidFill>
              <a:latin typeface="Arial"/>
              <a:ea typeface="Arial"/>
              <a:cs typeface="Arial"/>
              <a:sym typeface="Arial"/>
            </a:endParaRPr>
          </a:p>
        </p:txBody>
      </p:sp>
      <p:sp>
        <p:nvSpPr>
          <p:cNvPr id="1178" name="Google Shape;1178;p63"/>
          <p:cNvSpPr/>
          <p:nvPr/>
        </p:nvSpPr>
        <p:spPr>
          <a:xfrm>
            <a:off x="169200" y="2529622"/>
            <a:ext cx="581100" cy="353400"/>
          </a:xfrm>
          <a:prstGeom prst="roundRect">
            <a:avLst>
              <a:gd fmla="val 0" name="adj"/>
            </a:avLst>
          </a:prstGeom>
          <a:solidFill>
            <a:schemeClr val="accent4"/>
          </a:solidFill>
          <a:ln>
            <a:noFill/>
          </a:ln>
        </p:spPr>
        <p:txBody>
          <a:bodyPr anchorCtr="0" anchor="ctr" bIns="45700" lIns="72000" spcFirstLastPara="1" rIns="36000" wrap="square" tIns="45700">
            <a:noAutofit/>
          </a:bodyPr>
          <a:lstStyle/>
          <a:p>
            <a:pPr indent="0" lvl="0" marL="0" rtl="0" algn="ctr">
              <a:spcBef>
                <a:spcPts val="0"/>
              </a:spcBef>
              <a:spcAft>
                <a:spcPts val="0"/>
              </a:spcAft>
              <a:buClr>
                <a:schemeClr val="lt1"/>
              </a:buClr>
              <a:buSzPts val="1000"/>
              <a:buFont typeface="Arial"/>
              <a:buNone/>
            </a:pPr>
            <a:r>
              <a:rPr lang="fr" sz="900">
                <a:solidFill>
                  <a:schemeClr val="dk2"/>
                </a:solidFill>
              </a:rPr>
              <a:t>Dev</a:t>
            </a:r>
            <a:endParaRPr b="0" i="0" sz="900" u="none" cap="none" strike="noStrike">
              <a:solidFill>
                <a:srgbClr val="000000"/>
              </a:solidFill>
              <a:latin typeface="Arial"/>
              <a:ea typeface="Arial"/>
              <a:cs typeface="Arial"/>
              <a:sym typeface="Arial"/>
            </a:endParaRPr>
          </a:p>
        </p:txBody>
      </p:sp>
      <p:sp>
        <p:nvSpPr>
          <p:cNvPr id="1179" name="Google Shape;1179;p63"/>
          <p:cNvSpPr/>
          <p:nvPr/>
        </p:nvSpPr>
        <p:spPr>
          <a:xfrm>
            <a:off x="169200" y="3340163"/>
            <a:ext cx="581100" cy="349200"/>
          </a:xfrm>
          <a:prstGeom prst="roundRect">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900"/>
              <a:t>Dev</a:t>
            </a:r>
            <a:endParaRPr b="0" i="0" sz="900" u="none" cap="none" strike="noStrike">
              <a:solidFill>
                <a:srgbClr val="000000"/>
              </a:solidFill>
              <a:latin typeface="Arial"/>
              <a:ea typeface="Arial"/>
              <a:cs typeface="Arial"/>
              <a:sym typeface="Arial"/>
            </a:endParaRPr>
          </a:p>
        </p:txBody>
      </p:sp>
      <p:sp>
        <p:nvSpPr>
          <p:cNvPr id="1180" name="Google Shape;1180;p63"/>
          <p:cNvSpPr/>
          <p:nvPr/>
        </p:nvSpPr>
        <p:spPr>
          <a:xfrm>
            <a:off x="169200" y="2936993"/>
            <a:ext cx="581100" cy="349200"/>
          </a:xfrm>
          <a:prstGeom prst="roundRect">
            <a:avLst>
              <a:gd fmla="val 0" name="adj"/>
            </a:avLst>
          </a:prstGeom>
          <a:solidFill>
            <a:schemeClr val="accent4"/>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000"/>
              <a:buFont typeface="Arial"/>
              <a:buNone/>
            </a:pPr>
            <a:r>
              <a:rPr lang="fr" sz="900">
                <a:solidFill>
                  <a:schemeClr val="dk2"/>
                </a:solidFill>
              </a:rPr>
              <a:t>Dev</a:t>
            </a:r>
            <a:endParaRPr b="0" i="0" sz="900" u="none" cap="none" strike="noStrike">
              <a:solidFill>
                <a:srgbClr val="000000"/>
              </a:solidFill>
              <a:latin typeface="Arial"/>
              <a:ea typeface="Arial"/>
              <a:cs typeface="Arial"/>
              <a:sym typeface="Arial"/>
            </a:endParaRPr>
          </a:p>
        </p:txBody>
      </p:sp>
      <p:sp>
        <p:nvSpPr>
          <p:cNvPr id="1181" name="Google Shape;1181;p63"/>
          <p:cNvSpPr/>
          <p:nvPr/>
        </p:nvSpPr>
        <p:spPr>
          <a:xfrm>
            <a:off x="169200" y="2122253"/>
            <a:ext cx="581100" cy="353400"/>
          </a:xfrm>
          <a:prstGeom prst="roundRect">
            <a:avLst>
              <a:gd fmla="val 0" name="adj"/>
            </a:avLst>
          </a:prstGeom>
          <a:solidFill>
            <a:schemeClr val="accent4"/>
          </a:solidFill>
          <a:ln>
            <a:noFill/>
          </a:ln>
        </p:spPr>
        <p:txBody>
          <a:bodyPr anchorCtr="0" anchor="ctr" bIns="45700" lIns="72000" spcFirstLastPara="1" rIns="36000" wrap="square" tIns="45700">
            <a:noAutofit/>
          </a:bodyPr>
          <a:lstStyle/>
          <a:p>
            <a:pPr indent="0" lvl="0" marL="0" rtl="0" algn="ctr">
              <a:spcBef>
                <a:spcPts val="0"/>
              </a:spcBef>
              <a:spcAft>
                <a:spcPts val="0"/>
              </a:spcAft>
              <a:buClr>
                <a:schemeClr val="lt1"/>
              </a:buClr>
              <a:buSzPts val="1000"/>
              <a:buFont typeface="Arial"/>
              <a:buNone/>
            </a:pPr>
            <a:r>
              <a:rPr lang="fr" sz="900">
                <a:solidFill>
                  <a:schemeClr val="dk2"/>
                </a:solidFill>
              </a:rPr>
              <a:t>Dev</a:t>
            </a:r>
            <a:endParaRPr b="0" i="0" sz="900" u="none" cap="none" strike="noStrike">
              <a:solidFill>
                <a:srgbClr val="000000"/>
              </a:solidFill>
              <a:latin typeface="Arial"/>
              <a:ea typeface="Arial"/>
              <a:cs typeface="Arial"/>
              <a:sym typeface="Arial"/>
            </a:endParaRPr>
          </a:p>
        </p:txBody>
      </p:sp>
      <p:grpSp>
        <p:nvGrpSpPr>
          <p:cNvPr id="1182" name="Google Shape;1182;p63"/>
          <p:cNvGrpSpPr/>
          <p:nvPr/>
        </p:nvGrpSpPr>
        <p:grpSpPr>
          <a:xfrm>
            <a:off x="6628144" y="335215"/>
            <a:ext cx="169677" cy="169677"/>
            <a:chOff x="5566700" y="2425925"/>
            <a:chExt cx="1041600" cy="1041600"/>
          </a:xfrm>
        </p:grpSpPr>
        <p:sp>
          <p:nvSpPr>
            <p:cNvPr id="1183" name="Google Shape;1183;p63"/>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63"/>
          <p:cNvGrpSpPr/>
          <p:nvPr/>
        </p:nvGrpSpPr>
        <p:grpSpPr>
          <a:xfrm>
            <a:off x="6451418" y="334340"/>
            <a:ext cx="169677" cy="169677"/>
            <a:chOff x="5566700" y="3600825"/>
            <a:chExt cx="1041600" cy="1041600"/>
          </a:xfrm>
        </p:grpSpPr>
        <p:sp>
          <p:nvSpPr>
            <p:cNvPr id="1186" name="Google Shape;1186;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63"/>
          <p:cNvGrpSpPr/>
          <p:nvPr/>
        </p:nvGrpSpPr>
        <p:grpSpPr>
          <a:xfrm>
            <a:off x="6281744" y="334099"/>
            <a:ext cx="169677" cy="170015"/>
            <a:chOff x="6891025" y="2410875"/>
            <a:chExt cx="1041600" cy="1043675"/>
          </a:xfrm>
        </p:grpSpPr>
        <p:sp>
          <p:nvSpPr>
            <p:cNvPr id="1189" name="Google Shape;1189;p63"/>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3"/>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63"/>
          <p:cNvSpPr/>
          <p:nvPr/>
        </p:nvSpPr>
        <p:spPr>
          <a:xfrm>
            <a:off x="6804630" y="33348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2" name="Google Shape;1192;p63"/>
          <p:cNvPicPr preferRelativeResize="0"/>
          <p:nvPr/>
        </p:nvPicPr>
        <p:blipFill rotWithShape="1">
          <a:blip r:embed="rId3">
            <a:alphaModFix/>
          </a:blip>
          <a:srcRect b="31333" l="0" r="0" t="25971"/>
          <a:stretch/>
        </p:blipFill>
        <p:spPr>
          <a:xfrm>
            <a:off x="4427025" y="1775375"/>
            <a:ext cx="360000" cy="153700"/>
          </a:xfrm>
          <a:prstGeom prst="rect">
            <a:avLst/>
          </a:prstGeom>
          <a:noFill/>
          <a:ln>
            <a:noFill/>
          </a:ln>
        </p:spPr>
      </p:pic>
      <p:pic>
        <p:nvPicPr>
          <p:cNvPr id="1193" name="Google Shape;1193;p63"/>
          <p:cNvPicPr preferRelativeResize="0"/>
          <p:nvPr/>
        </p:nvPicPr>
        <p:blipFill rotWithShape="1">
          <a:blip r:embed="rId4">
            <a:alphaModFix/>
          </a:blip>
          <a:srcRect b="38105" l="8145" r="8908" t="36872"/>
          <a:stretch/>
        </p:blipFill>
        <p:spPr>
          <a:xfrm>
            <a:off x="4267350" y="3416312"/>
            <a:ext cx="679356" cy="153700"/>
          </a:xfrm>
          <a:prstGeom prst="rect">
            <a:avLst/>
          </a:prstGeom>
          <a:noFill/>
          <a:ln>
            <a:noFill/>
          </a:ln>
        </p:spPr>
      </p:pic>
      <p:sp>
        <p:nvSpPr>
          <p:cNvPr id="1194" name="Google Shape;1194;p63"/>
          <p:cNvSpPr/>
          <p:nvPr/>
        </p:nvSpPr>
        <p:spPr>
          <a:xfrm>
            <a:off x="5281905" y="216945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3"/>
          <p:cNvSpPr/>
          <p:nvPr/>
        </p:nvSpPr>
        <p:spPr>
          <a:xfrm>
            <a:off x="5281905" y="258255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3"/>
          <p:cNvSpPr/>
          <p:nvPr/>
        </p:nvSpPr>
        <p:spPr>
          <a:xfrm>
            <a:off x="5281905" y="2980392"/>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5314505" y="4192517"/>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8" name="Google Shape;1198;p63"/>
          <p:cNvPicPr preferRelativeResize="0"/>
          <p:nvPr/>
        </p:nvPicPr>
        <p:blipFill rotWithShape="1">
          <a:blip r:embed="rId3">
            <a:alphaModFix/>
          </a:blip>
          <a:srcRect b="31333" l="0" r="0" t="25971"/>
          <a:stretch/>
        </p:blipFill>
        <p:spPr>
          <a:xfrm>
            <a:off x="6108225" y="1775375"/>
            <a:ext cx="360000" cy="153700"/>
          </a:xfrm>
          <a:prstGeom prst="rect">
            <a:avLst/>
          </a:prstGeom>
          <a:noFill/>
          <a:ln>
            <a:noFill/>
          </a:ln>
        </p:spPr>
      </p:pic>
      <p:pic>
        <p:nvPicPr>
          <p:cNvPr id="1199" name="Google Shape;1199;p63"/>
          <p:cNvPicPr preferRelativeResize="0"/>
          <p:nvPr/>
        </p:nvPicPr>
        <p:blipFill rotWithShape="1">
          <a:blip r:embed="rId4">
            <a:alphaModFix/>
          </a:blip>
          <a:srcRect b="38105" l="8145" r="8908" t="36872"/>
          <a:stretch/>
        </p:blipFill>
        <p:spPr>
          <a:xfrm>
            <a:off x="5948550" y="3416312"/>
            <a:ext cx="679356" cy="153700"/>
          </a:xfrm>
          <a:prstGeom prst="rect">
            <a:avLst/>
          </a:prstGeom>
          <a:noFill/>
          <a:ln>
            <a:noFill/>
          </a:ln>
        </p:spPr>
      </p:pic>
      <p:sp>
        <p:nvSpPr>
          <p:cNvPr id="1200" name="Google Shape;1200;p63"/>
          <p:cNvSpPr/>
          <p:nvPr/>
        </p:nvSpPr>
        <p:spPr>
          <a:xfrm>
            <a:off x="6108218" y="32830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1" name="Google Shape;1201;p63"/>
          <p:cNvPicPr preferRelativeResize="0"/>
          <p:nvPr/>
        </p:nvPicPr>
        <p:blipFill rotWithShape="1">
          <a:blip r:embed="rId5">
            <a:alphaModFix/>
          </a:blip>
          <a:srcRect b="20329" l="7718" r="8571" t="19596"/>
          <a:stretch/>
        </p:blipFill>
        <p:spPr>
          <a:xfrm>
            <a:off x="4364094" y="2226987"/>
            <a:ext cx="485859" cy="153700"/>
          </a:xfrm>
          <a:prstGeom prst="rect">
            <a:avLst/>
          </a:prstGeom>
          <a:noFill/>
          <a:ln>
            <a:noFill/>
          </a:ln>
        </p:spPr>
      </p:pic>
      <p:pic>
        <p:nvPicPr>
          <p:cNvPr id="1202" name="Google Shape;1202;p63"/>
          <p:cNvPicPr preferRelativeResize="0"/>
          <p:nvPr/>
        </p:nvPicPr>
        <p:blipFill rotWithShape="1">
          <a:blip r:embed="rId5">
            <a:alphaModFix/>
          </a:blip>
          <a:srcRect b="20329" l="7718" r="8571" t="19596"/>
          <a:stretch/>
        </p:blipFill>
        <p:spPr>
          <a:xfrm>
            <a:off x="4364094" y="2630625"/>
            <a:ext cx="485859" cy="153700"/>
          </a:xfrm>
          <a:prstGeom prst="rect">
            <a:avLst/>
          </a:prstGeom>
          <a:noFill/>
          <a:ln>
            <a:noFill/>
          </a:ln>
        </p:spPr>
      </p:pic>
      <p:pic>
        <p:nvPicPr>
          <p:cNvPr id="1203" name="Google Shape;1203;p63"/>
          <p:cNvPicPr preferRelativeResize="0"/>
          <p:nvPr/>
        </p:nvPicPr>
        <p:blipFill rotWithShape="1">
          <a:blip r:embed="rId5">
            <a:alphaModFix/>
          </a:blip>
          <a:srcRect b="20329" l="7718" r="8571" t="19596"/>
          <a:stretch/>
        </p:blipFill>
        <p:spPr>
          <a:xfrm>
            <a:off x="4364094" y="3038175"/>
            <a:ext cx="485859" cy="153700"/>
          </a:xfrm>
          <a:prstGeom prst="rect">
            <a:avLst/>
          </a:prstGeom>
          <a:noFill/>
          <a:ln>
            <a:noFill/>
          </a:ln>
        </p:spPr>
      </p:pic>
      <p:pic>
        <p:nvPicPr>
          <p:cNvPr id="1204" name="Google Shape;1204;p63"/>
          <p:cNvPicPr preferRelativeResize="0"/>
          <p:nvPr/>
        </p:nvPicPr>
        <p:blipFill rotWithShape="1">
          <a:blip r:embed="rId5">
            <a:alphaModFix/>
          </a:blip>
          <a:srcRect b="20329" l="7718" r="8571" t="19596"/>
          <a:stretch/>
        </p:blipFill>
        <p:spPr>
          <a:xfrm>
            <a:off x="4364094" y="4252062"/>
            <a:ext cx="485859" cy="153700"/>
          </a:xfrm>
          <a:prstGeom prst="rect">
            <a:avLst/>
          </a:prstGeom>
          <a:noFill/>
          <a:ln>
            <a:noFill/>
          </a:ln>
        </p:spPr>
      </p:pic>
      <p:pic>
        <p:nvPicPr>
          <p:cNvPr id="1205" name="Google Shape;1205;p63"/>
          <p:cNvPicPr preferRelativeResize="0"/>
          <p:nvPr/>
        </p:nvPicPr>
        <p:blipFill rotWithShape="1">
          <a:blip r:embed="rId6">
            <a:alphaModFix/>
          </a:blip>
          <a:srcRect b="19001" l="0" r="0" t="18677"/>
          <a:stretch/>
        </p:blipFill>
        <p:spPr>
          <a:xfrm>
            <a:off x="5948550" y="2981855"/>
            <a:ext cx="679350" cy="211695"/>
          </a:xfrm>
          <a:prstGeom prst="rect">
            <a:avLst/>
          </a:prstGeom>
          <a:noFill/>
          <a:ln>
            <a:noFill/>
          </a:ln>
        </p:spPr>
      </p:pic>
      <p:pic>
        <p:nvPicPr>
          <p:cNvPr id="1206" name="Google Shape;1206;p63"/>
          <p:cNvPicPr preferRelativeResize="0"/>
          <p:nvPr/>
        </p:nvPicPr>
        <p:blipFill rotWithShape="1">
          <a:blip r:embed="rId6">
            <a:alphaModFix/>
          </a:blip>
          <a:srcRect b="19001" l="0" r="0" t="18677"/>
          <a:stretch/>
        </p:blipFill>
        <p:spPr>
          <a:xfrm>
            <a:off x="5948550" y="4225267"/>
            <a:ext cx="679350" cy="211695"/>
          </a:xfrm>
          <a:prstGeom prst="rect">
            <a:avLst/>
          </a:prstGeom>
          <a:noFill/>
          <a:ln>
            <a:noFill/>
          </a:ln>
        </p:spPr>
      </p:pic>
      <p:sp>
        <p:nvSpPr>
          <p:cNvPr id="1207" name="Google Shape;1207;p63"/>
          <p:cNvSpPr/>
          <p:nvPr/>
        </p:nvSpPr>
        <p:spPr>
          <a:xfrm>
            <a:off x="7457096" y="1264852"/>
            <a:ext cx="1517700" cy="3600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100"/>
              <a:buFont typeface="Arial"/>
              <a:buNone/>
            </a:pPr>
            <a:r>
              <a:rPr lang="fr" sz="1200">
                <a:solidFill>
                  <a:schemeClr val="dk1"/>
                </a:solidFill>
              </a:rPr>
              <a:t>S3’ - </a:t>
            </a:r>
            <a:r>
              <a:rPr lang="fr" sz="1200">
                <a:solidFill>
                  <a:schemeClr val="dk1"/>
                </a:solidFill>
              </a:rPr>
              <a:t>Jenkins </a:t>
            </a:r>
            <a:endParaRPr sz="1200">
              <a:solidFill>
                <a:schemeClr val="dk1"/>
              </a:solidFill>
            </a:endParaRPr>
          </a:p>
          <a:p>
            <a:pPr indent="0" lvl="0" marL="0" marR="0" rtl="0" algn="ctr">
              <a:lnSpc>
                <a:spcPct val="100000"/>
              </a:lnSpc>
              <a:spcBef>
                <a:spcPts val="0"/>
              </a:spcBef>
              <a:spcAft>
                <a:spcPts val="0"/>
              </a:spcAft>
              <a:buClr>
                <a:schemeClr val="dk2"/>
              </a:buClr>
              <a:buSzPts val="1100"/>
              <a:buFont typeface="Arial"/>
              <a:buNone/>
            </a:pPr>
            <a:r>
              <a:rPr lang="fr" sz="1200">
                <a:solidFill>
                  <a:schemeClr val="dk1"/>
                </a:solidFill>
              </a:rPr>
              <a:t>On Premise</a:t>
            </a:r>
            <a:endParaRPr sz="1200">
              <a:solidFill>
                <a:schemeClr val="dk1"/>
              </a:solidFill>
            </a:endParaRPr>
          </a:p>
        </p:txBody>
      </p:sp>
      <p:pic>
        <p:nvPicPr>
          <p:cNvPr id="1208" name="Google Shape;1208;p63"/>
          <p:cNvPicPr preferRelativeResize="0"/>
          <p:nvPr/>
        </p:nvPicPr>
        <p:blipFill rotWithShape="1">
          <a:blip r:embed="rId3">
            <a:alphaModFix/>
          </a:blip>
          <a:srcRect b="31333" l="0" r="0" t="25971"/>
          <a:stretch/>
        </p:blipFill>
        <p:spPr>
          <a:xfrm>
            <a:off x="7783550" y="1775375"/>
            <a:ext cx="360000" cy="153700"/>
          </a:xfrm>
          <a:prstGeom prst="rect">
            <a:avLst/>
          </a:prstGeom>
          <a:noFill/>
          <a:ln>
            <a:noFill/>
          </a:ln>
        </p:spPr>
      </p:pic>
      <p:pic>
        <p:nvPicPr>
          <p:cNvPr id="1209" name="Google Shape;1209;p63"/>
          <p:cNvPicPr preferRelativeResize="0"/>
          <p:nvPr/>
        </p:nvPicPr>
        <p:blipFill rotWithShape="1">
          <a:blip r:embed="rId4">
            <a:alphaModFix/>
          </a:blip>
          <a:srcRect b="38105" l="8145" r="8908" t="36872"/>
          <a:stretch/>
        </p:blipFill>
        <p:spPr>
          <a:xfrm>
            <a:off x="7623875" y="3416312"/>
            <a:ext cx="679356" cy="153700"/>
          </a:xfrm>
          <a:prstGeom prst="rect">
            <a:avLst/>
          </a:prstGeom>
          <a:noFill/>
          <a:ln>
            <a:noFill/>
          </a:ln>
        </p:spPr>
      </p:pic>
      <p:sp>
        <p:nvSpPr>
          <p:cNvPr id="1210" name="Google Shape;1210;p63"/>
          <p:cNvSpPr/>
          <p:nvPr/>
        </p:nvSpPr>
        <p:spPr>
          <a:xfrm>
            <a:off x="8717655" y="1759575"/>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3"/>
          <p:cNvSpPr/>
          <p:nvPr/>
        </p:nvSpPr>
        <p:spPr>
          <a:xfrm>
            <a:off x="8717655" y="2164242"/>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8717655" y="2577342"/>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63"/>
          <p:cNvPicPr preferRelativeResize="0"/>
          <p:nvPr/>
        </p:nvPicPr>
        <p:blipFill rotWithShape="1">
          <a:blip r:embed="rId6">
            <a:alphaModFix/>
          </a:blip>
          <a:srcRect b="19001" l="0" r="0" t="18677"/>
          <a:stretch/>
        </p:blipFill>
        <p:spPr>
          <a:xfrm>
            <a:off x="7623875" y="2981855"/>
            <a:ext cx="679350" cy="211695"/>
          </a:xfrm>
          <a:prstGeom prst="rect">
            <a:avLst/>
          </a:prstGeom>
          <a:noFill/>
          <a:ln>
            <a:noFill/>
          </a:ln>
        </p:spPr>
      </p:pic>
      <p:pic>
        <p:nvPicPr>
          <p:cNvPr id="1214" name="Google Shape;1214;p63"/>
          <p:cNvPicPr preferRelativeResize="0"/>
          <p:nvPr/>
        </p:nvPicPr>
        <p:blipFill rotWithShape="1">
          <a:blip r:embed="rId6">
            <a:alphaModFix/>
          </a:blip>
          <a:srcRect b="19001" l="0" r="0" t="18677"/>
          <a:stretch/>
        </p:blipFill>
        <p:spPr>
          <a:xfrm>
            <a:off x="7623875" y="4202634"/>
            <a:ext cx="679350" cy="211695"/>
          </a:xfrm>
          <a:prstGeom prst="rect">
            <a:avLst/>
          </a:prstGeom>
          <a:noFill/>
          <a:ln>
            <a:noFill/>
          </a:ln>
        </p:spPr>
      </p:pic>
      <p:pic>
        <p:nvPicPr>
          <p:cNvPr id="1215" name="Google Shape;1215;p63"/>
          <p:cNvPicPr preferRelativeResize="0"/>
          <p:nvPr/>
        </p:nvPicPr>
        <p:blipFill>
          <a:blip r:embed="rId7">
            <a:alphaModFix/>
          </a:blip>
          <a:stretch>
            <a:fillRect/>
          </a:stretch>
        </p:blipFill>
        <p:spPr>
          <a:xfrm>
            <a:off x="2467600" y="2245496"/>
            <a:ext cx="762863" cy="109946"/>
          </a:xfrm>
          <a:prstGeom prst="rect">
            <a:avLst/>
          </a:prstGeom>
          <a:noFill/>
          <a:ln>
            <a:noFill/>
          </a:ln>
        </p:spPr>
      </p:pic>
      <p:pic>
        <p:nvPicPr>
          <p:cNvPr id="1216" name="Google Shape;1216;p63"/>
          <p:cNvPicPr preferRelativeResize="0"/>
          <p:nvPr/>
        </p:nvPicPr>
        <p:blipFill>
          <a:blip r:embed="rId7">
            <a:alphaModFix/>
          </a:blip>
          <a:stretch>
            <a:fillRect/>
          </a:stretch>
        </p:blipFill>
        <p:spPr>
          <a:xfrm>
            <a:off x="2467600" y="2649134"/>
            <a:ext cx="762863" cy="109946"/>
          </a:xfrm>
          <a:prstGeom prst="rect">
            <a:avLst/>
          </a:prstGeom>
          <a:noFill/>
          <a:ln>
            <a:noFill/>
          </a:ln>
        </p:spPr>
      </p:pic>
      <p:pic>
        <p:nvPicPr>
          <p:cNvPr id="1217" name="Google Shape;1217;p63"/>
          <p:cNvPicPr preferRelativeResize="0"/>
          <p:nvPr/>
        </p:nvPicPr>
        <p:blipFill>
          <a:blip r:embed="rId7">
            <a:alphaModFix/>
          </a:blip>
          <a:stretch>
            <a:fillRect/>
          </a:stretch>
        </p:blipFill>
        <p:spPr>
          <a:xfrm>
            <a:off x="2467600" y="3056659"/>
            <a:ext cx="762863" cy="109946"/>
          </a:xfrm>
          <a:prstGeom prst="rect">
            <a:avLst/>
          </a:prstGeom>
          <a:noFill/>
          <a:ln>
            <a:noFill/>
          </a:ln>
        </p:spPr>
      </p:pic>
      <p:pic>
        <p:nvPicPr>
          <p:cNvPr id="1218" name="Google Shape;1218;p63"/>
          <p:cNvPicPr preferRelativeResize="0"/>
          <p:nvPr/>
        </p:nvPicPr>
        <p:blipFill>
          <a:blip r:embed="rId7">
            <a:alphaModFix/>
          </a:blip>
          <a:stretch>
            <a:fillRect/>
          </a:stretch>
        </p:blipFill>
        <p:spPr>
          <a:xfrm>
            <a:off x="2467600" y="4263859"/>
            <a:ext cx="762863" cy="109946"/>
          </a:xfrm>
          <a:prstGeom prst="rect">
            <a:avLst/>
          </a:prstGeom>
          <a:noFill/>
          <a:ln>
            <a:noFill/>
          </a:ln>
        </p:spPr>
      </p:pic>
      <p:pic>
        <p:nvPicPr>
          <p:cNvPr id="1219" name="Google Shape;1219;p63"/>
          <p:cNvPicPr preferRelativeResize="0"/>
          <p:nvPr/>
        </p:nvPicPr>
        <p:blipFill>
          <a:blip r:embed="rId7">
            <a:alphaModFix/>
          </a:blip>
          <a:stretch>
            <a:fillRect/>
          </a:stretch>
        </p:blipFill>
        <p:spPr>
          <a:xfrm>
            <a:off x="5907750" y="2245496"/>
            <a:ext cx="762863" cy="109946"/>
          </a:xfrm>
          <a:prstGeom prst="rect">
            <a:avLst/>
          </a:prstGeom>
          <a:noFill/>
          <a:ln>
            <a:noFill/>
          </a:ln>
        </p:spPr>
      </p:pic>
      <p:pic>
        <p:nvPicPr>
          <p:cNvPr id="1220" name="Google Shape;1220;p63"/>
          <p:cNvPicPr preferRelativeResize="0"/>
          <p:nvPr/>
        </p:nvPicPr>
        <p:blipFill>
          <a:blip r:embed="rId7">
            <a:alphaModFix/>
          </a:blip>
          <a:stretch>
            <a:fillRect/>
          </a:stretch>
        </p:blipFill>
        <p:spPr>
          <a:xfrm>
            <a:off x="5907750" y="2649134"/>
            <a:ext cx="762863" cy="109946"/>
          </a:xfrm>
          <a:prstGeom prst="rect">
            <a:avLst/>
          </a:prstGeom>
          <a:noFill/>
          <a:ln>
            <a:noFill/>
          </a:ln>
        </p:spPr>
      </p:pic>
      <p:pic>
        <p:nvPicPr>
          <p:cNvPr id="1221" name="Google Shape;1221;p63"/>
          <p:cNvPicPr preferRelativeResize="0"/>
          <p:nvPr/>
        </p:nvPicPr>
        <p:blipFill>
          <a:blip r:embed="rId7">
            <a:alphaModFix/>
          </a:blip>
          <a:stretch>
            <a:fillRect/>
          </a:stretch>
        </p:blipFill>
        <p:spPr>
          <a:xfrm>
            <a:off x="7587525" y="2245496"/>
            <a:ext cx="762863" cy="109946"/>
          </a:xfrm>
          <a:prstGeom prst="rect">
            <a:avLst/>
          </a:prstGeom>
          <a:noFill/>
          <a:ln>
            <a:noFill/>
          </a:ln>
        </p:spPr>
      </p:pic>
      <p:pic>
        <p:nvPicPr>
          <p:cNvPr id="1222" name="Google Shape;1222;p63"/>
          <p:cNvPicPr preferRelativeResize="0"/>
          <p:nvPr/>
        </p:nvPicPr>
        <p:blipFill>
          <a:blip r:embed="rId7">
            <a:alphaModFix/>
          </a:blip>
          <a:stretch>
            <a:fillRect/>
          </a:stretch>
        </p:blipFill>
        <p:spPr>
          <a:xfrm>
            <a:off x="7587525" y="2649134"/>
            <a:ext cx="762863" cy="109946"/>
          </a:xfrm>
          <a:prstGeom prst="rect">
            <a:avLst/>
          </a:prstGeom>
          <a:noFill/>
          <a:ln>
            <a:noFill/>
          </a:ln>
        </p:spPr>
      </p:pic>
      <p:sp>
        <p:nvSpPr>
          <p:cNvPr id="1223" name="Google Shape;1223;p63"/>
          <p:cNvSpPr txBox="1"/>
          <p:nvPr/>
        </p:nvSpPr>
        <p:spPr>
          <a:xfrm>
            <a:off x="6108225" y="0"/>
            <a:ext cx="8658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800"/>
              <a:t>Avancement</a:t>
            </a:r>
            <a:endParaRPr sz="800"/>
          </a:p>
        </p:txBody>
      </p:sp>
      <p:grpSp>
        <p:nvGrpSpPr>
          <p:cNvPr id="1224" name="Google Shape;1224;p63"/>
          <p:cNvGrpSpPr/>
          <p:nvPr/>
        </p:nvGrpSpPr>
        <p:grpSpPr>
          <a:xfrm>
            <a:off x="7953671" y="222812"/>
            <a:ext cx="762948" cy="394485"/>
            <a:chOff x="2551350" y="3154502"/>
            <a:chExt cx="1517700" cy="741514"/>
          </a:xfrm>
        </p:grpSpPr>
        <p:sp>
          <p:nvSpPr>
            <p:cNvPr id="1225" name="Google Shape;1225;p63"/>
            <p:cNvSpPr/>
            <p:nvPr/>
          </p:nvSpPr>
          <p:spPr>
            <a:xfrm>
              <a:off x="2551350" y="3154502"/>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ctr" bIns="10800" lIns="82800" spcFirstLastPara="1" rIns="82800" wrap="square" tIns="10800">
              <a:noAutofit/>
            </a:bodyPr>
            <a:lstStyle/>
            <a:p>
              <a:pPr indent="0" lvl="0" marL="0" rtl="0" algn="ctr">
                <a:lnSpc>
                  <a:spcPct val="115000"/>
                </a:lnSpc>
                <a:spcBef>
                  <a:spcPts val="0"/>
                </a:spcBef>
                <a:spcAft>
                  <a:spcPts val="0"/>
                </a:spcAft>
                <a:buClr>
                  <a:schemeClr val="dk2"/>
                </a:buClr>
                <a:buSzPts val="1100"/>
                <a:buFont typeface="Arial"/>
                <a:buNone/>
              </a:pPr>
              <a:r>
                <a:rPr lang="fr" sz="800"/>
                <a:t>Convergent</a:t>
              </a:r>
              <a:endParaRPr b="0" i="0" sz="800" u="none" cap="none" strike="noStrike">
                <a:solidFill>
                  <a:srgbClr val="000000"/>
                </a:solidFill>
                <a:latin typeface="Arial"/>
                <a:ea typeface="Arial"/>
                <a:cs typeface="Arial"/>
                <a:sym typeface="Arial"/>
              </a:endParaRPr>
            </a:p>
          </p:txBody>
        </p:sp>
        <p:sp>
          <p:nvSpPr>
            <p:cNvPr id="1226" name="Google Shape;1226;p63"/>
            <p:cNvSpPr/>
            <p:nvPr/>
          </p:nvSpPr>
          <p:spPr>
            <a:xfrm>
              <a:off x="2551350" y="3548916"/>
              <a:ext cx="1517700" cy="3471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10800" lIns="82800" spcFirstLastPara="1" rIns="82800" wrap="square" tIns="10800">
              <a:noAutofit/>
            </a:bodyPr>
            <a:lstStyle/>
            <a:p>
              <a:pPr indent="0" lvl="0" marL="0" rtl="0" algn="ctr">
                <a:lnSpc>
                  <a:spcPct val="115000"/>
                </a:lnSpc>
                <a:spcBef>
                  <a:spcPts val="0"/>
                </a:spcBef>
                <a:spcAft>
                  <a:spcPts val="0"/>
                </a:spcAft>
                <a:buClr>
                  <a:schemeClr val="dk2"/>
                </a:buClr>
                <a:buSzPts val="1100"/>
                <a:buFont typeface="Arial"/>
                <a:buNone/>
              </a:pPr>
              <a:r>
                <a:rPr lang="fr" sz="800">
                  <a:solidFill>
                    <a:schemeClr val="dk2"/>
                  </a:solidFill>
                </a:rPr>
                <a:t>Divergent</a:t>
              </a:r>
              <a:r>
                <a:rPr lang="fr" sz="800">
                  <a:solidFill>
                    <a:schemeClr val="dk2"/>
                  </a:solidFill>
                </a:rPr>
                <a:t> </a:t>
              </a:r>
              <a:endParaRPr sz="800">
                <a:solidFill>
                  <a:schemeClr val="dk2"/>
                </a:solidFill>
              </a:endParaRPr>
            </a:p>
          </p:txBody>
        </p:sp>
      </p:grpSp>
      <p:sp>
        <p:nvSpPr>
          <p:cNvPr id="1227" name="Google Shape;1227;p63"/>
          <p:cNvSpPr txBox="1"/>
          <p:nvPr/>
        </p:nvSpPr>
        <p:spPr>
          <a:xfrm>
            <a:off x="7501025" y="0"/>
            <a:ext cx="1517700" cy="273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Convergence entre scénarios</a:t>
            </a:r>
            <a:endParaRPr sz="800">
              <a:solidFill>
                <a:schemeClr val="dk2"/>
              </a:solidFill>
            </a:endParaRPr>
          </a:p>
          <a:p>
            <a:pPr indent="0" lvl="0" marL="0" rtl="0" algn="l">
              <a:spcBef>
                <a:spcPts val="0"/>
              </a:spcBef>
              <a:spcAft>
                <a:spcPts val="0"/>
              </a:spcAft>
              <a:buNone/>
            </a:pPr>
            <a:r>
              <a:t/>
            </a:r>
            <a:endParaRPr sz="800"/>
          </a:p>
        </p:txBody>
      </p:sp>
      <p:grpSp>
        <p:nvGrpSpPr>
          <p:cNvPr id="1228" name="Google Shape;1228;p63"/>
          <p:cNvGrpSpPr/>
          <p:nvPr/>
        </p:nvGrpSpPr>
        <p:grpSpPr>
          <a:xfrm>
            <a:off x="3657600" y="1735323"/>
            <a:ext cx="169677" cy="169677"/>
            <a:chOff x="5566700" y="3600825"/>
            <a:chExt cx="1041600" cy="1041600"/>
          </a:xfrm>
        </p:grpSpPr>
        <p:sp>
          <p:nvSpPr>
            <p:cNvPr id="1229" name="Google Shape;1229;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63"/>
          <p:cNvGrpSpPr/>
          <p:nvPr/>
        </p:nvGrpSpPr>
        <p:grpSpPr>
          <a:xfrm>
            <a:off x="3640323" y="2133600"/>
            <a:ext cx="169677" cy="169677"/>
            <a:chOff x="5566700" y="3600825"/>
            <a:chExt cx="1041600" cy="1041600"/>
          </a:xfrm>
        </p:grpSpPr>
        <p:sp>
          <p:nvSpPr>
            <p:cNvPr id="1232" name="Google Shape;1232;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63"/>
          <p:cNvGrpSpPr/>
          <p:nvPr/>
        </p:nvGrpSpPr>
        <p:grpSpPr>
          <a:xfrm>
            <a:off x="5316723" y="1735323"/>
            <a:ext cx="169677" cy="169677"/>
            <a:chOff x="5566700" y="3600825"/>
            <a:chExt cx="1041600" cy="1041600"/>
          </a:xfrm>
        </p:grpSpPr>
        <p:sp>
          <p:nvSpPr>
            <p:cNvPr id="1235" name="Google Shape;1235;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63"/>
          <p:cNvGrpSpPr/>
          <p:nvPr/>
        </p:nvGrpSpPr>
        <p:grpSpPr>
          <a:xfrm>
            <a:off x="3640323" y="2573523"/>
            <a:ext cx="169677" cy="169677"/>
            <a:chOff x="5566700" y="3600825"/>
            <a:chExt cx="1041600" cy="1041600"/>
          </a:xfrm>
        </p:grpSpPr>
        <p:sp>
          <p:nvSpPr>
            <p:cNvPr id="1238" name="Google Shape;1238;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63"/>
          <p:cNvGrpSpPr/>
          <p:nvPr/>
        </p:nvGrpSpPr>
        <p:grpSpPr>
          <a:xfrm>
            <a:off x="6993123" y="1752600"/>
            <a:ext cx="169677" cy="169677"/>
            <a:chOff x="5566700" y="3600825"/>
            <a:chExt cx="1041600" cy="1041600"/>
          </a:xfrm>
        </p:grpSpPr>
        <p:sp>
          <p:nvSpPr>
            <p:cNvPr id="1241" name="Google Shape;1241;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63"/>
          <p:cNvGrpSpPr/>
          <p:nvPr/>
        </p:nvGrpSpPr>
        <p:grpSpPr>
          <a:xfrm>
            <a:off x="6993123" y="2133600"/>
            <a:ext cx="169677" cy="169677"/>
            <a:chOff x="5566700" y="3600825"/>
            <a:chExt cx="1041600" cy="1041600"/>
          </a:xfrm>
        </p:grpSpPr>
        <p:sp>
          <p:nvSpPr>
            <p:cNvPr id="1244" name="Google Shape;1244;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63"/>
          <p:cNvGrpSpPr/>
          <p:nvPr/>
        </p:nvGrpSpPr>
        <p:grpSpPr>
          <a:xfrm>
            <a:off x="6993123" y="2573523"/>
            <a:ext cx="169677" cy="169677"/>
            <a:chOff x="5566700" y="3600825"/>
            <a:chExt cx="1041600" cy="1041600"/>
          </a:xfrm>
        </p:grpSpPr>
        <p:sp>
          <p:nvSpPr>
            <p:cNvPr id="1247" name="Google Shape;1247;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63"/>
          <p:cNvGrpSpPr/>
          <p:nvPr/>
        </p:nvGrpSpPr>
        <p:grpSpPr>
          <a:xfrm>
            <a:off x="8686800" y="4173723"/>
            <a:ext cx="169677" cy="169677"/>
            <a:chOff x="5566700" y="3600825"/>
            <a:chExt cx="1041600" cy="1041600"/>
          </a:xfrm>
        </p:grpSpPr>
        <p:sp>
          <p:nvSpPr>
            <p:cNvPr id="1250" name="Google Shape;1250;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63"/>
          <p:cNvGrpSpPr/>
          <p:nvPr/>
        </p:nvGrpSpPr>
        <p:grpSpPr>
          <a:xfrm>
            <a:off x="3640323" y="3352800"/>
            <a:ext cx="169677" cy="169677"/>
            <a:chOff x="5566700" y="2425925"/>
            <a:chExt cx="1041600" cy="1041600"/>
          </a:xfrm>
        </p:grpSpPr>
        <p:sp>
          <p:nvSpPr>
            <p:cNvPr id="1253" name="Google Shape;1253;p63"/>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63"/>
          <p:cNvGrpSpPr/>
          <p:nvPr/>
        </p:nvGrpSpPr>
        <p:grpSpPr>
          <a:xfrm>
            <a:off x="5316723" y="3411723"/>
            <a:ext cx="169677" cy="169677"/>
            <a:chOff x="5566700" y="2425925"/>
            <a:chExt cx="1041600" cy="1041600"/>
          </a:xfrm>
        </p:grpSpPr>
        <p:sp>
          <p:nvSpPr>
            <p:cNvPr id="1256" name="Google Shape;1256;p63"/>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63"/>
          <p:cNvGrpSpPr/>
          <p:nvPr/>
        </p:nvGrpSpPr>
        <p:grpSpPr>
          <a:xfrm>
            <a:off x="6993123" y="3352800"/>
            <a:ext cx="169677" cy="169677"/>
            <a:chOff x="5566700" y="2425925"/>
            <a:chExt cx="1041600" cy="1041600"/>
          </a:xfrm>
        </p:grpSpPr>
        <p:sp>
          <p:nvSpPr>
            <p:cNvPr id="1259" name="Google Shape;1259;p63"/>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63"/>
          <p:cNvGrpSpPr/>
          <p:nvPr/>
        </p:nvGrpSpPr>
        <p:grpSpPr>
          <a:xfrm>
            <a:off x="8686800" y="3352800"/>
            <a:ext cx="169677" cy="169677"/>
            <a:chOff x="5566700" y="2425925"/>
            <a:chExt cx="1041600" cy="1041600"/>
          </a:xfrm>
        </p:grpSpPr>
        <p:sp>
          <p:nvSpPr>
            <p:cNvPr id="1262" name="Google Shape;1262;p63"/>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63"/>
          <p:cNvGrpSpPr/>
          <p:nvPr/>
        </p:nvGrpSpPr>
        <p:grpSpPr>
          <a:xfrm>
            <a:off x="8686800" y="3792385"/>
            <a:ext cx="169677" cy="170015"/>
            <a:chOff x="6891025" y="2410875"/>
            <a:chExt cx="1041600" cy="1043675"/>
          </a:xfrm>
        </p:grpSpPr>
        <p:sp>
          <p:nvSpPr>
            <p:cNvPr id="1265" name="Google Shape;1265;p63"/>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63"/>
          <p:cNvGrpSpPr/>
          <p:nvPr/>
        </p:nvGrpSpPr>
        <p:grpSpPr>
          <a:xfrm>
            <a:off x="6993123" y="3792385"/>
            <a:ext cx="169677" cy="170015"/>
            <a:chOff x="6891025" y="2410875"/>
            <a:chExt cx="1041600" cy="1043675"/>
          </a:xfrm>
        </p:grpSpPr>
        <p:sp>
          <p:nvSpPr>
            <p:cNvPr id="1268" name="Google Shape;1268;p63"/>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63"/>
          <p:cNvGrpSpPr/>
          <p:nvPr/>
        </p:nvGrpSpPr>
        <p:grpSpPr>
          <a:xfrm>
            <a:off x="5316723" y="3792385"/>
            <a:ext cx="169677" cy="170015"/>
            <a:chOff x="6891025" y="2410875"/>
            <a:chExt cx="1041600" cy="1043675"/>
          </a:xfrm>
        </p:grpSpPr>
        <p:sp>
          <p:nvSpPr>
            <p:cNvPr id="1271" name="Google Shape;1271;p63"/>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63"/>
          <p:cNvGrpSpPr/>
          <p:nvPr/>
        </p:nvGrpSpPr>
        <p:grpSpPr>
          <a:xfrm>
            <a:off x="3657600" y="3792385"/>
            <a:ext cx="169677" cy="170015"/>
            <a:chOff x="6891025" y="2410875"/>
            <a:chExt cx="1041600" cy="1043675"/>
          </a:xfrm>
        </p:grpSpPr>
        <p:sp>
          <p:nvSpPr>
            <p:cNvPr id="1274" name="Google Shape;1274;p63"/>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63"/>
          <p:cNvGrpSpPr/>
          <p:nvPr/>
        </p:nvGrpSpPr>
        <p:grpSpPr>
          <a:xfrm>
            <a:off x="7010400" y="4173385"/>
            <a:ext cx="169677" cy="170015"/>
            <a:chOff x="6891025" y="2410875"/>
            <a:chExt cx="1041600" cy="1043675"/>
          </a:xfrm>
        </p:grpSpPr>
        <p:sp>
          <p:nvSpPr>
            <p:cNvPr id="1277" name="Google Shape;1277;p63"/>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63"/>
          <p:cNvSpPr txBox="1"/>
          <p:nvPr/>
        </p:nvSpPr>
        <p:spPr>
          <a:xfrm>
            <a:off x="2747900" y="4585475"/>
            <a:ext cx="8382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120 j.h</a:t>
            </a:r>
            <a:endParaRPr/>
          </a:p>
        </p:txBody>
      </p:sp>
      <p:sp>
        <p:nvSpPr>
          <p:cNvPr id="1280" name="Google Shape;1280;p63"/>
          <p:cNvSpPr txBox="1"/>
          <p:nvPr/>
        </p:nvSpPr>
        <p:spPr>
          <a:xfrm>
            <a:off x="4440300" y="4572000"/>
            <a:ext cx="8382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180 j.h</a:t>
            </a:r>
            <a:endParaRPr/>
          </a:p>
        </p:txBody>
      </p:sp>
      <p:sp>
        <p:nvSpPr>
          <p:cNvPr id="1281" name="Google Shape;1281;p63"/>
          <p:cNvSpPr txBox="1"/>
          <p:nvPr/>
        </p:nvSpPr>
        <p:spPr>
          <a:xfrm>
            <a:off x="6117163" y="4572000"/>
            <a:ext cx="8382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130</a:t>
            </a:r>
            <a:r>
              <a:rPr lang="fr">
                <a:solidFill>
                  <a:schemeClr val="dk2"/>
                </a:solidFill>
              </a:rPr>
              <a:t> j.h</a:t>
            </a:r>
            <a:endParaRPr/>
          </a:p>
        </p:txBody>
      </p:sp>
      <p:sp>
        <p:nvSpPr>
          <p:cNvPr id="1282" name="Google Shape;1282;p63"/>
          <p:cNvSpPr txBox="1"/>
          <p:nvPr/>
        </p:nvSpPr>
        <p:spPr>
          <a:xfrm>
            <a:off x="7916050" y="4572000"/>
            <a:ext cx="8382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40</a:t>
            </a:r>
            <a:r>
              <a:rPr lang="fr">
                <a:solidFill>
                  <a:schemeClr val="dk2"/>
                </a:solidFill>
              </a:rPr>
              <a:t> j.h</a:t>
            </a:r>
            <a:endParaRPr/>
          </a:p>
        </p:txBody>
      </p:sp>
      <p:grpSp>
        <p:nvGrpSpPr>
          <p:cNvPr id="1283" name="Google Shape;1283;p63"/>
          <p:cNvGrpSpPr/>
          <p:nvPr/>
        </p:nvGrpSpPr>
        <p:grpSpPr>
          <a:xfrm>
            <a:off x="3640323" y="2954523"/>
            <a:ext cx="169677" cy="169677"/>
            <a:chOff x="5566700" y="3600825"/>
            <a:chExt cx="1041600" cy="1041600"/>
          </a:xfrm>
        </p:grpSpPr>
        <p:sp>
          <p:nvSpPr>
            <p:cNvPr id="1284" name="Google Shape;1284;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63"/>
          <p:cNvGrpSpPr/>
          <p:nvPr/>
        </p:nvGrpSpPr>
        <p:grpSpPr>
          <a:xfrm>
            <a:off x="8686800" y="2971800"/>
            <a:ext cx="169677" cy="169677"/>
            <a:chOff x="5566700" y="3600825"/>
            <a:chExt cx="1041600" cy="1041600"/>
          </a:xfrm>
        </p:grpSpPr>
        <p:sp>
          <p:nvSpPr>
            <p:cNvPr id="1287" name="Google Shape;1287;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3"/>
          <p:cNvGrpSpPr/>
          <p:nvPr/>
        </p:nvGrpSpPr>
        <p:grpSpPr>
          <a:xfrm>
            <a:off x="3640323" y="4186571"/>
            <a:ext cx="169677" cy="169677"/>
            <a:chOff x="5566700" y="3600825"/>
            <a:chExt cx="1041600" cy="1041600"/>
          </a:xfrm>
        </p:grpSpPr>
        <p:sp>
          <p:nvSpPr>
            <p:cNvPr id="1290" name="Google Shape;1290;p63"/>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63"/>
          <p:cNvGrpSpPr/>
          <p:nvPr/>
        </p:nvGrpSpPr>
        <p:grpSpPr>
          <a:xfrm>
            <a:off x="6984261" y="2963162"/>
            <a:ext cx="169677" cy="169677"/>
            <a:chOff x="5566700" y="2425925"/>
            <a:chExt cx="1041600" cy="1041600"/>
          </a:xfrm>
        </p:grpSpPr>
        <p:sp>
          <p:nvSpPr>
            <p:cNvPr id="1293" name="Google Shape;1293;p63"/>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64"/>
          <p:cNvSpPr/>
          <p:nvPr/>
        </p:nvSpPr>
        <p:spPr>
          <a:xfrm>
            <a:off x="7333701" y="616775"/>
            <a:ext cx="1599600" cy="4446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Scénario 2020</a:t>
            </a:r>
            <a:endParaRPr/>
          </a:p>
        </p:txBody>
      </p:sp>
      <p:grpSp>
        <p:nvGrpSpPr>
          <p:cNvPr id="1300" name="Google Shape;1300;p64"/>
          <p:cNvGrpSpPr/>
          <p:nvPr/>
        </p:nvGrpSpPr>
        <p:grpSpPr>
          <a:xfrm>
            <a:off x="2575925" y="1437975"/>
            <a:ext cx="6313450" cy="3153479"/>
            <a:chOff x="2575925" y="1133175"/>
            <a:chExt cx="6313450" cy="3153479"/>
          </a:xfrm>
        </p:grpSpPr>
        <p:sp>
          <p:nvSpPr>
            <p:cNvPr id="1301" name="Google Shape;1301;p64"/>
            <p:cNvSpPr/>
            <p:nvPr/>
          </p:nvSpPr>
          <p:spPr>
            <a:xfrm>
              <a:off x="5772550" y="3939553"/>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302" name="Google Shape;1302;p64"/>
            <p:cNvSpPr/>
            <p:nvPr/>
          </p:nvSpPr>
          <p:spPr>
            <a:xfrm>
              <a:off x="2575925" y="3154502"/>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303" name="Google Shape;1303;p64"/>
            <p:cNvSpPr/>
            <p:nvPr/>
          </p:nvSpPr>
          <p:spPr>
            <a:xfrm>
              <a:off x="2575925" y="3548916"/>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t>Script à dév</a:t>
              </a:r>
              <a:endParaRPr b="0" i="0" sz="800" u="none" cap="none" strike="noStrike">
                <a:solidFill>
                  <a:srgbClr val="000000"/>
                </a:solidFill>
                <a:latin typeface="Arial"/>
                <a:ea typeface="Arial"/>
                <a:cs typeface="Arial"/>
                <a:sym typeface="Arial"/>
              </a:endParaRPr>
            </a:p>
          </p:txBody>
        </p:sp>
        <p:sp>
          <p:nvSpPr>
            <p:cNvPr id="1304" name="Google Shape;1304;p64"/>
            <p:cNvSpPr/>
            <p:nvPr/>
          </p:nvSpPr>
          <p:spPr>
            <a:xfrm>
              <a:off x="2575925" y="113317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t>Nouvel outil</a:t>
              </a:r>
              <a:endParaRPr b="0" i="0" sz="800" u="none" cap="none" strike="noStrike">
                <a:solidFill>
                  <a:srgbClr val="000000"/>
                </a:solidFill>
                <a:latin typeface="Arial"/>
                <a:ea typeface="Arial"/>
                <a:cs typeface="Arial"/>
                <a:sym typeface="Arial"/>
              </a:endParaRPr>
            </a:p>
          </p:txBody>
        </p:sp>
        <p:sp>
          <p:nvSpPr>
            <p:cNvPr id="1305" name="Google Shape;1305;p64"/>
            <p:cNvSpPr/>
            <p:nvPr/>
          </p:nvSpPr>
          <p:spPr>
            <a:xfrm>
              <a:off x="2575925" y="1940780"/>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rPr lang="fr" sz="800"/>
                <a:t>SAAS</a:t>
              </a:r>
              <a:endParaRPr b="0" i="0" sz="800" u="none" cap="none" strike="noStrike">
                <a:solidFill>
                  <a:srgbClr val="000000"/>
                </a:solidFill>
                <a:latin typeface="Arial"/>
                <a:ea typeface="Arial"/>
                <a:cs typeface="Arial"/>
                <a:sym typeface="Arial"/>
              </a:endParaRPr>
            </a:p>
          </p:txBody>
        </p:sp>
        <p:sp>
          <p:nvSpPr>
            <p:cNvPr id="1306" name="Google Shape;1306;p64"/>
            <p:cNvSpPr/>
            <p:nvPr/>
          </p:nvSpPr>
          <p:spPr>
            <a:xfrm>
              <a:off x="2575925" y="2751316"/>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limiter</a:t>
              </a:r>
              <a:endParaRPr sz="800">
                <a:solidFill>
                  <a:schemeClr val="dk2"/>
                </a:solidFill>
              </a:endParaRPr>
            </a:p>
          </p:txBody>
        </p:sp>
        <p:sp>
          <p:nvSpPr>
            <p:cNvPr id="1307" name="Google Shape;1307;p64"/>
            <p:cNvSpPr/>
            <p:nvPr/>
          </p:nvSpPr>
          <p:spPr>
            <a:xfrm>
              <a:off x="2575925" y="23481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rPr lang="fr" sz="800"/>
                <a:t>Impl. en cours</a:t>
              </a:r>
              <a:endParaRPr b="0" i="0" sz="800" u="none" cap="none" strike="noStrike">
                <a:solidFill>
                  <a:srgbClr val="000000"/>
                </a:solidFill>
                <a:latin typeface="Arial"/>
                <a:ea typeface="Arial"/>
                <a:cs typeface="Arial"/>
                <a:sym typeface="Arial"/>
              </a:endParaRPr>
            </a:p>
          </p:txBody>
        </p:sp>
        <p:sp>
          <p:nvSpPr>
            <p:cNvPr id="1308" name="Google Shape;1308;p64"/>
            <p:cNvSpPr/>
            <p:nvPr/>
          </p:nvSpPr>
          <p:spPr>
            <a:xfrm>
              <a:off x="2575925" y="1533412"/>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Nouveaux outils</a:t>
              </a:r>
              <a:endParaRPr b="0" i="0" sz="800" u="none" cap="none" strike="noStrike">
                <a:solidFill>
                  <a:srgbClr val="000000"/>
                </a:solidFill>
                <a:latin typeface="Arial"/>
                <a:ea typeface="Arial"/>
                <a:cs typeface="Arial"/>
                <a:sym typeface="Arial"/>
              </a:endParaRPr>
            </a:p>
          </p:txBody>
        </p:sp>
        <p:sp>
          <p:nvSpPr>
            <p:cNvPr id="1309" name="Google Shape;1309;p64"/>
            <p:cNvSpPr/>
            <p:nvPr/>
          </p:nvSpPr>
          <p:spPr>
            <a:xfrm>
              <a:off x="4167550" y="31578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310" name="Google Shape;1310;p64"/>
            <p:cNvSpPr/>
            <p:nvPr/>
          </p:nvSpPr>
          <p:spPr>
            <a:xfrm>
              <a:off x="4167550" y="3552291"/>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b="0" i="0" sz="800" u="none" cap="none" strike="noStrike">
                <a:solidFill>
                  <a:srgbClr val="000000"/>
                </a:solidFill>
                <a:latin typeface="Arial"/>
                <a:ea typeface="Arial"/>
                <a:cs typeface="Arial"/>
                <a:sym typeface="Arial"/>
              </a:endParaRPr>
            </a:p>
          </p:txBody>
        </p:sp>
        <p:sp>
          <p:nvSpPr>
            <p:cNvPr id="1311" name="Google Shape;1311;p64"/>
            <p:cNvSpPr/>
            <p:nvPr/>
          </p:nvSpPr>
          <p:spPr>
            <a:xfrm>
              <a:off x="4167550" y="11365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a:t>
              </a:r>
              <a:endParaRPr b="0" i="0" sz="800" u="none" cap="none" strike="noStrike">
                <a:solidFill>
                  <a:srgbClr val="000000"/>
                </a:solidFill>
                <a:latin typeface="Arial"/>
                <a:ea typeface="Arial"/>
                <a:cs typeface="Arial"/>
                <a:sym typeface="Arial"/>
              </a:endParaRPr>
            </a:p>
          </p:txBody>
        </p:sp>
        <p:sp>
          <p:nvSpPr>
            <p:cNvPr id="1312" name="Google Shape;1312;p64"/>
            <p:cNvSpPr/>
            <p:nvPr/>
          </p:nvSpPr>
          <p:spPr>
            <a:xfrm>
              <a:off x="4167550" y="15322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313" name="Google Shape;1313;p64"/>
            <p:cNvSpPr/>
            <p:nvPr/>
          </p:nvSpPr>
          <p:spPr>
            <a:xfrm>
              <a:off x="4167550" y="27546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limiter</a:t>
              </a:r>
              <a:endParaRPr sz="800">
                <a:solidFill>
                  <a:schemeClr val="dk2"/>
                </a:solidFill>
              </a:endParaRPr>
            </a:p>
          </p:txBody>
        </p:sp>
        <p:sp>
          <p:nvSpPr>
            <p:cNvPr id="1314" name="Google Shape;1314;p64"/>
            <p:cNvSpPr/>
            <p:nvPr/>
          </p:nvSpPr>
          <p:spPr>
            <a:xfrm>
              <a:off x="4167550" y="235152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sz="800">
                <a:solidFill>
                  <a:schemeClr val="dk2"/>
                </a:solidFill>
              </a:endParaRPr>
            </a:p>
          </p:txBody>
        </p:sp>
        <p:sp>
          <p:nvSpPr>
            <p:cNvPr id="1315" name="Google Shape;1315;p64"/>
            <p:cNvSpPr/>
            <p:nvPr/>
          </p:nvSpPr>
          <p:spPr>
            <a:xfrm>
              <a:off x="4167550" y="1536787"/>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Nouveaux outils</a:t>
              </a:r>
              <a:endParaRPr sz="800">
                <a:solidFill>
                  <a:schemeClr val="dk2"/>
                </a:solidFill>
              </a:endParaRPr>
            </a:p>
          </p:txBody>
        </p:sp>
        <p:sp>
          <p:nvSpPr>
            <p:cNvPr id="1316" name="Google Shape;1316;p64"/>
            <p:cNvSpPr/>
            <p:nvPr/>
          </p:nvSpPr>
          <p:spPr>
            <a:xfrm>
              <a:off x="5772550" y="31578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317" name="Google Shape;1317;p64"/>
            <p:cNvSpPr/>
            <p:nvPr/>
          </p:nvSpPr>
          <p:spPr>
            <a:xfrm>
              <a:off x="5772550" y="3552291"/>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b="0" i="0" sz="800" u="none" cap="none" strike="noStrike">
                <a:solidFill>
                  <a:srgbClr val="000000"/>
                </a:solidFill>
                <a:latin typeface="Arial"/>
                <a:ea typeface="Arial"/>
                <a:cs typeface="Arial"/>
                <a:sym typeface="Arial"/>
              </a:endParaRPr>
            </a:p>
          </p:txBody>
        </p:sp>
        <p:sp>
          <p:nvSpPr>
            <p:cNvPr id="1318" name="Google Shape;1318;p64"/>
            <p:cNvSpPr/>
            <p:nvPr/>
          </p:nvSpPr>
          <p:spPr>
            <a:xfrm>
              <a:off x="5772550" y="11365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a:t>
              </a:r>
              <a:endParaRPr b="0" i="0" sz="800" u="none" cap="none" strike="noStrike">
                <a:solidFill>
                  <a:srgbClr val="000000"/>
                </a:solidFill>
                <a:latin typeface="Arial"/>
                <a:ea typeface="Arial"/>
                <a:cs typeface="Arial"/>
                <a:sym typeface="Arial"/>
              </a:endParaRPr>
            </a:p>
          </p:txBody>
        </p:sp>
        <p:sp>
          <p:nvSpPr>
            <p:cNvPr id="1319" name="Google Shape;1319;p64"/>
            <p:cNvSpPr/>
            <p:nvPr/>
          </p:nvSpPr>
          <p:spPr>
            <a:xfrm>
              <a:off x="5772550" y="15322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320" name="Google Shape;1320;p64"/>
            <p:cNvSpPr/>
            <p:nvPr/>
          </p:nvSpPr>
          <p:spPr>
            <a:xfrm>
              <a:off x="5772550" y="1944155"/>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rPr lang="fr" sz="800"/>
                <a:t>AWS</a:t>
              </a:r>
              <a:endParaRPr b="0" i="0" sz="800" u="none" cap="none" strike="noStrike">
                <a:solidFill>
                  <a:srgbClr val="000000"/>
                </a:solidFill>
                <a:latin typeface="Arial"/>
                <a:ea typeface="Arial"/>
                <a:cs typeface="Arial"/>
                <a:sym typeface="Arial"/>
              </a:endParaRPr>
            </a:p>
          </p:txBody>
        </p:sp>
        <p:sp>
          <p:nvSpPr>
            <p:cNvPr id="1321" name="Google Shape;1321;p64"/>
            <p:cNvSpPr/>
            <p:nvPr/>
          </p:nvSpPr>
          <p:spPr>
            <a:xfrm>
              <a:off x="5772550" y="27546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limiter</a:t>
              </a:r>
              <a:endParaRPr sz="800">
                <a:solidFill>
                  <a:schemeClr val="dk2"/>
                </a:solidFill>
              </a:endParaRPr>
            </a:p>
          </p:txBody>
        </p:sp>
        <p:sp>
          <p:nvSpPr>
            <p:cNvPr id="1322" name="Google Shape;1322;p64"/>
            <p:cNvSpPr/>
            <p:nvPr/>
          </p:nvSpPr>
          <p:spPr>
            <a:xfrm>
              <a:off x="5772550" y="235152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sz="800">
                <a:solidFill>
                  <a:schemeClr val="dk2"/>
                </a:solidFill>
              </a:endParaRPr>
            </a:p>
          </p:txBody>
        </p:sp>
        <p:sp>
          <p:nvSpPr>
            <p:cNvPr id="1323" name="Google Shape;1323;p64"/>
            <p:cNvSpPr/>
            <p:nvPr/>
          </p:nvSpPr>
          <p:spPr>
            <a:xfrm>
              <a:off x="7371675" y="31578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324" name="Google Shape;1324;p64"/>
            <p:cNvSpPr/>
            <p:nvPr/>
          </p:nvSpPr>
          <p:spPr>
            <a:xfrm>
              <a:off x="7371675" y="3552291"/>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b="0" i="0" sz="800" u="none" cap="none" strike="noStrike">
                <a:solidFill>
                  <a:srgbClr val="000000"/>
                </a:solidFill>
                <a:latin typeface="Arial"/>
                <a:ea typeface="Arial"/>
                <a:cs typeface="Arial"/>
                <a:sym typeface="Arial"/>
              </a:endParaRPr>
            </a:p>
          </p:txBody>
        </p:sp>
        <p:sp>
          <p:nvSpPr>
            <p:cNvPr id="1325" name="Google Shape;1325;p64"/>
            <p:cNvSpPr/>
            <p:nvPr/>
          </p:nvSpPr>
          <p:spPr>
            <a:xfrm>
              <a:off x="7371675" y="11365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a:t>
              </a:r>
              <a:endParaRPr b="0" i="0" sz="800" u="none" cap="none" strike="noStrike">
                <a:solidFill>
                  <a:srgbClr val="000000"/>
                </a:solidFill>
                <a:latin typeface="Arial"/>
                <a:ea typeface="Arial"/>
                <a:cs typeface="Arial"/>
                <a:sym typeface="Arial"/>
              </a:endParaRPr>
            </a:p>
          </p:txBody>
        </p:sp>
        <p:sp>
          <p:nvSpPr>
            <p:cNvPr id="1326" name="Google Shape;1326;p64"/>
            <p:cNvSpPr/>
            <p:nvPr/>
          </p:nvSpPr>
          <p:spPr>
            <a:xfrm>
              <a:off x="7371675" y="1944155"/>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rPr lang="fr" sz="800"/>
                <a:t>As-Is</a:t>
              </a:r>
              <a:endParaRPr b="0" i="0" sz="800" u="none" cap="none" strike="noStrike">
                <a:solidFill>
                  <a:srgbClr val="000000"/>
                </a:solidFill>
                <a:latin typeface="Arial"/>
                <a:ea typeface="Arial"/>
                <a:cs typeface="Arial"/>
                <a:sym typeface="Arial"/>
              </a:endParaRPr>
            </a:p>
          </p:txBody>
        </p:sp>
        <p:sp>
          <p:nvSpPr>
            <p:cNvPr id="1327" name="Google Shape;1327;p64"/>
            <p:cNvSpPr/>
            <p:nvPr/>
          </p:nvSpPr>
          <p:spPr>
            <a:xfrm>
              <a:off x="7371675" y="27546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limiter</a:t>
              </a:r>
              <a:endParaRPr sz="800">
                <a:solidFill>
                  <a:schemeClr val="dk2"/>
                </a:solidFill>
              </a:endParaRPr>
            </a:p>
          </p:txBody>
        </p:sp>
        <p:sp>
          <p:nvSpPr>
            <p:cNvPr id="1328" name="Google Shape;1328;p64"/>
            <p:cNvSpPr/>
            <p:nvPr/>
          </p:nvSpPr>
          <p:spPr>
            <a:xfrm>
              <a:off x="7371675" y="235152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sz="800">
                <a:solidFill>
                  <a:schemeClr val="dk2"/>
                </a:solidFill>
              </a:endParaRPr>
            </a:p>
          </p:txBody>
        </p:sp>
        <p:sp>
          <p:nvSpPr>
            <p:cNvPr id="1329" name="Google Shape;1329;p64"/>
            <p:cNvSpPr/>
            <p:nvPr/>
          </p:nvSpPr>
          <p:spPr>
            <a:xfrm>
              <a:off x="7371675" y="1536787"/>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Nouveaux outils</a:t>
              </a:r>
              <a:endParaRPr sz="800">
                <a:solidFill>
                  <a:schemeClr val="dk2"/>
                </a:solidFill>
              </a:endParaRPr>
            </a:p>
          </p:txBody>
        </p:sp>
        <p:sp>
          <p:nvSpPr>
            <p:cNvPr id="1330" name="Google Shape;1330;p64"/>
            <p:cNvSpPr/>
            <p:nvPr/>
          </p:nvSpPr>
          <p:spPr>
            <a:xfrm>
              <a:off x="2575925" y="3936178"/>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331" name="Google Shape;1331;p64"/>
            <p:cNvSpPr/>
            <p:nvPr/>
          </p:nvSpPr>
          <p:spPr>
            <a:xfrm>
              <a:off x="4167550" y="3939553"/>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332" name="Google Shape;1332;p64"/>
            <p:cNvSpPr/>
            <p:nvPr/>
          </p:nvSpPr>
          <p:spPr>
            <a:xfrm>
              <a:off x="7371675" y="3939553"/>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333" name="Google Shape;1333;p64"/>
            <p:cNvSpPr/>
            <p:nvPr/>
          </p:nvSpPr>
          <p:spPr>
            <a:xfrm>
              <a:off x="4167550" y="1944155"/>
              <a:ext cx="1517700" cy="353400"/>
            </a:xfrm>
            <a:prstGeom prst="roundRect">
              <a:avLst>
                <a:gd fmla="val 0" name="adj"/>
              </a:avLst>
            </a:prstGeom>
            <a:no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rPr lang="fr" sz="800"/>
                <a:t>SAAS</a:t>
              </a:r>
              <a:endParaRPr b="0" i="0" sz="800" u="none" cap="none" strike="noStrike">
                <a:solidFill>
                  <a:srgbClr val="000000"/>
                </a:solidFill>
                <a:latin typeface="Arial"/>
                <a:ea typeface="Arial"/>
                <a:cs typeface="Arial"/>
                <a:sym typeface="Arial"/>
              </a:endParaRPr>
            </a:p>
          </p:txBody>
        </p:sp>
        <p:sp>
          <p:nvSpPr>
            <p:cNvPr id="1334" name="Google Shape;1334;p64"/>
            <p:cNvSpPr/>
            <p:nvPr/>
          </p:nvSpPr>
          <p:spPr>
            <a:xfrm>
              <a:off x="5772550" y="1536787"/>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Nouveaux outils</a:t>
              </a:r>
              <a:endParaRPr sz="800">
                <a:solidFill>
                  <a:schemeClr val="dk2"/>
                </a:solidFill>
              </a:endParaRPr>
            </a:p>
          </p:txBody>
        </p:sp>
        <p:sp>
          <p:nvSpPr>
            <p:cNvPr id="1335" name="Google Shape;1335;p64"/>
            <p:cNvSpPr/>
            <p:nvPr/>
          </p:nvSpPr>
          <p:spPr>
            <a:xfrm>
              <a:off x="7371675" y="15322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grpSp>
      <p:sp>
        <p:nvSpPr>
          <p:cNvPr id="1336" name="Google Shape;1336;p64"/>
          <p:cNvSpPr/>
          <p:nvPr/>
        </p:nvSpPr>
        <p:spPr>
          <a:xfrm>
            <a:off x="993902" y="1833841"/>
            <a:ext cx="1517700" cy="349200"/>
          </a:xfrm>
          <a:prstGeom prst="roundRect">
            <a:avLst>
              <a:gd fmla="val 0" name="adj"/>
            </a:avLst>
          </a:prstGeom>
          <a:solidFill>
            <a:schemeClr val="accent5"/>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chemeClr val="dk2"/>
              </a:buClr>
              <a:buSzPts val="1100"/>
              <a:buFont typeface="Arial"/>
              <a:buNone/>
            </a:pPr>
            <a:r>
              <a:rPr lang="fr" sz="900"/>
              <a:t>Dashboard d’utilisation de l’usine</a:t>
            </a:r>
            <a:endParaRPr sz="900"/>
          </a:p>
        </p:txBody>
      </p:sp>
      <p:sp>
        <p:nvSpPr>
          <p:cNvPr id="1337" name="Google Shape;1337;p64"/>
          <p:cNvSpPr/>
          <p:nvPr/>
        </p:nvSpPr>
        <p:spPr>
          <a:xfrm>
            <a:off x="2575924" y="980764"/>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rgbClr val="FFFFFF"/>
                </a:solidFill>
              </a:rPr>
              <a:t>S1 - Atlassian SaaS</a:t>
            </a:r>
            <a:endParaRPr b="0" i="0" sz="1200" u="none" cap="none" strike="noStrike">
              <a:solidFill>
                <a:srgbClr val="FFFFFF"/>
              </a:solidFill>
              <a:latin typeface="Arial"/>
              <a:ea typeface="Arial"/>
              <a:cs typeface="Arial"/>
              <a:sym typeface="Arial"/>
            </a:endParaRPr>
          </a:p>
        </p:txBody>
      </p:sp>
      <p:sp>
        <p:nvSpPr>
          <p:cNvPr id="1338" name="Google Shape;1338;p64"/>
          <p:cNvSpPr/>
          <p:nvPr/>
        </p:nvSpPr>
        <p:spPr>
          <a:xfrm>
            <a:off x="984310" y="980714"/>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Fonctionnalité</a:t>
            </a:r>
            <a:endParaRPr b="0" i="0" sz="1200" u="none" cap="none" strike="noStrike">
              <a:solidFill>
                <a:srgbClr val="FFFFFF"/>
              </a:solidFill>
              <a:latin typeface="Arial"/>
              <a:ea typeface="Arial"/>
              <a:cs typeface="Arial"/>
              <a:sym typeface="Arial"/>
            </a:endParaRPr>
          </a:p>
        </p:txBody>
      </p:sp>
      <p:sp>
        <p:nvSpPr>
          <p:cNvPr id="1339" name="Google Shape;1339;p64"/>
          <p:cNvSpPr/>
          <p:nvPr/>
        </p:nvSpPr>
        <p:spPr>
          <a:xfrm>
            <a:off x="4167549" y="980764"/>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S2 - GitLab SaaS</a:t>
            </a:r>
            <a:endParaRPr sz="1200">
              <a:solidFill>
                <a:srgbClr val="FFFFFF"/>
              </a:solidFill>
            </a:endParaRPr>
          </a:p>
        </p:txBody>
      </p:sp>
      <p:sp>
        <p:nvSpPr>
          <p:cNvPr id="1340" name="Google Shape;1340;p64"/>
          <p:cNvSpPr/>
          <p:nvPr/>
        </p:nvSpPr>
        <p:spPr>
          <a:xfrm>
            <a:off x="5772558" y="980764"/>
            <a:ext cx="1517700" cy="360000"/>
          </a:xfrm>
          <a:prstGeom prst="roundRect">
            <a:avLst>
              <a:gd fmla="val 0" name="adj"/>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2"/>
              </a:buClr>
              <a:buSzPts val="1100"/>
              <a:buFont typeface="Arial"/>
              <a:buNone/>
            </a:pPr>
            <a:r>
              <a:rPr lang="fr" sz="1200">
                <a:solidFill>
                  <a:schemeClr val="lt1"/>
                </a:solidFill>
              </a:rPr>
              <a:t>S3 - Jenkins AWS</a:t>
            </a:r>
            <a:endParaRPr sz="1200">
              <a:solidFill>
                <a:srgbClr val="FFFFFF"/>
              </a:solidFill>
            </a:endParaRPr>
          </a:p>
        </p:txBody>
      </p:sp>
      <p:sp>
        <p:nvSpPr>
          <p:cNvPr id="1341" name="Google Shape;1341;p64"/>
          <p:cNvSpPr txBox="1"/>
          <p:nvPr>
            <p:ph type="title"/>
          </p:nvPr>
        </p:nvSpPr>
        <p:spPr>
          <a:xfrm>
            <a:off x="250825" y="98175"/>
            <a:ext cx="8712300" cy="577800"/>
          </a:xfrm>
          <a:prstGeom prst="rect">
            <a:avLst/>
          </a:prstGeom>
          <a:noFill/>
          <a:ln>
            <a:noFill/>
          </a:ln>
        </p:spPr>
        <p:txBody>
          <a:bodyPr anchorCtr="0" anchor="t" bIns="0" lIns="36000" spcFirstLastPara="1" rIns="0" wrap="square" tIns="36000">
            <a:noAutofit/>
          </a:bodyPr>
          <a:lstStyle/>
          <a:p>
            <a:pPr indent="0" lvl="0" marL="0" rtl="0" algn="l">
              <a:spcBef>
                <a:spcPts val="0"/>
              </a:spcBef>
              <a:spcAft>
                <a:spcPts val="0"/>
              </a:spcAft>
              <a:buClr>
                <a:schemeClr val="dk2"/>
              </a:buClr>
              <a:buSzPts val="1100"/>
              <a:buFont typeface="Arial"/>
              <a:buNone/>
            </a:pPr>
            <a:r>
              <a:rPr lang="fr"/>
              <a:t>Outillage cible P1</a:t>
            </a:r>
            <a:endParaRPr/>
          </a:p>
        </p:txBody>
      </p:sp>
      <p:sp>
        <p:nvSpPr>
          <p:cNvPr id="1342" name="Google Shape;1342;p64"/>
          <p:cNvSpPr/>
          <p:nvPr/>
        </p:nvSpPr>
        <p:spPr>
          <a:xfrm>
            <a:off x="326925" y="3036447"/>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343" name="Google Shape;1343;p64"/>
          <p:cNvSpPr/>
          <p:nvPr/>
        </p:nvSpPr>
        <p:spPr>
          <a:xfrm>
            <a:off x="326925" y="3430862"/>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344" name="Google Shape;1344;p64"/>
          <p:cNvSpPr/>
          <p:nvPr/>
        </p:nvSpPr>
        <p:spPr>
          <a:xfrm>
            <a:off x="326925" y="1437925"/>
            <a:ext cx="5811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Mgmt</a:t>
            </a:r>
            <a:endParaRPr b="0" i="0" sz="900" u="none" cap="none" strike="noStrike">
              <a:solidFill>
                <a:srgbClr val="000000"/>
              </a:solidFill>
              <a:latin typeface="Arial"/>
              <a:ea typeface="Arial"/>
              <a:cs typeface="Arial"/>
              <a:sym typeface="Arial"/>
            </a:endParaRPr>
          </a:p>
        </p:txBody>
      </p:sp>
      <p:sp>
        <p:nvSpPr>
          <p:cNvPr id="1345" name="Google Shape;1345;p64"/>
          <p:cNvSpPr/>
          <p:nvPr/>
        </p:nvSpPr>
        <p:spPr>
          <a:xfrm>
            <a:off x="326925" y="4236800"/>
            <a:ext cx="581100" cy="3492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900"/>
              <a:t>Dep</a:t>
            </a:r>
            <a:endParaRPr b="0" i="0" sz="900" u="none" cap="none" strike="noStrike">
              <a:solidFill>
                <a:srgbClr val="000000"/>
              </a:solidFill>
              <a:latin typeface="Arial"/>
              <a:ea typeface="Arial"/>
              <a:cs typeface="Arial"/>
              <a:sym typeface="Arial"/>
            </a:endParaRPr>
          </a:p>
        </p:txBody>
      </p:sp>
      <p:sp>
        <p:nvSpPr>
          <p:cNvPr id="1346" name="Google Shape;1346;p64"/>
          <p:cNvSpPr/>
          <p:nvPr/>
        </p:nvSpPr>
        <p:spPr>
          <a:xfrm>
            <a:off x="326925" y="3833631"/>
            <a:ext cx="581100" cy="3492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000"/>
              <a:buFont typeface="Arial"/>
              <a:buNone/>
            </a:pPr>
            <a:r>
              <a:rPr lang="fr" sz="900">
                <a:solidFill>
                  <a:schemeClr val="dk2"/>
                </a:solidFill>
              </a:rPr>
              <a:t>Dep</a:t>
            </a:r>
            <a:endParaRPr b="0" i="0" sz="900" u="none" cap="none" strike="noStrike">
              <a:solidFill>
                <a:srgbClr val="000000"/>
              </a:solidFill>
              <a:latin typeface="Arial"/>
              <a:ea typeface="Arial"/>
              <a:cs typeface="Arial"/>
              <a:sym typeface="Arial"/>
            </a:endParaRPr>
          </a:p>
        </p:txBody>
      </p:sp>
      <p:sp>
        <p:nvSpPr>
          <p:cNvPr id="1347" name="Google Shape;1347;p64"/>
          <p:cNvSpPr/>
          <p:nvPr/>
        </p:nvSpPr>
        <p:spPr>
          <a:xfrm>
            <a:off x="326925" y="2245078"/>
            <a:ext cx="581100" cy="353400"/>
          </a:xfrm>
          <a:prstGeom prst="roundRect">
            <a:avLst>
              <a:gd fmla="val 0" name="adj"/>
            </a:avLst>
          </a:prstGeom>
          <a:solidFill>
            <a:schemeClr val="accent4"/>
          </a:solidFill>
          <a:ln>
            <a:noFill/>
          </a:ln>
        </p:spPr>
        <p:txBody>
          <a:bodyPr anchorCtr="0" anchor="ctr" bIns="45700" lIns="72000" spcFirstLastPara="1" rIns="36000" wrap="square" tIns="45700">
            <a:noAutofit/>
          </a:bodyPr>
          <a:lstStyle/>
          <a:p>
            <a:pPr indent="0" lvl="0" marL="0" rtl="0" algn="ctr">
              <a:spcBef>
                <a:spcPts val="0"/>
              </a:spcBef>
              <a:spcAft>
                <a:spcPts val="0"/>
              </a:spcAft>
              <a:buClr>
                <a:schemeClr val="lt1"/>
              </a:buClr>
              <a:buSzPts val="1000"/>
              <a:buFont typeface="Arial"/>
              <a:buNone/>
            </a:pPr>
            <a:r>
              <a:rPr lang="fr" sz="900">
                <a:solidFill>
                  <a:schemeClr val="dk2"/>
                </a:solidFill>
              </a:rPr>
              <a:t>Dev</a:t>
            </a:r>
            <a:endParaRPr b="0" i="0" sz="900" u="none" cap="none" strike="noStrike">
              <a:solidFill>
                <a:srgbClr val="000000"/>
              </a:solidFill>
              <a:latin typeface="Arial"/>
              <a:ea typeface="Arial"/>
              <a:cs typeface="Arial"/>
              <a:sym typeface="Arial"/>
            </a:endParaRPr>
          </a:p>
        </p:txBody>
      </p:sp>
      <p:sp>
        <p:nvSpPr>
          <p:cNvPr id="1348" name="Google Shape;1348;p64"/>
          <p:cNvSpPr/>
          <p:nvPr/>
        </p:nvSpPr>
        <p:spPr>
          <a:xfrm>
            <a:off x="5348893" y="186367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4"/>
          <p:cNvSpPr/>
          <p:nvPr/>
        </p:nvSpPr>
        <p:spPr>
          <a:xfrm>
            <a:off x="5348893" y="388673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4"/>
          <p:cNvSpPr/>
          <p:nvPr/>
        </p:nvSpPr>
        <p:spPr>
          <a:xfrm>
            <a:off x="7371683" y="980764"/>
            <a:ext cx="1517700" cy="3600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100"/>
              <a:buFont typeface="Arial"/>
              <a:buNone/>
            </a:pPr>
            <a:r>
              <a:rPr lang="fr" sz="1200">
                <a:solidFill>
                  <a:schemeClr val="dk1"/>
                </a:solidFill>
              </a:rPr>
              <a:t>S3’ - On Premise</a:t>
            </a:r>
            <a:endParaRPr sz="1200">
              <a:solidFill>
                <a:schemeClr val="dk1"/>
              </a:solidFill>
            </a:endParaRPr>
          </a:p>
        </p:txBody>
      </p:sp>
      <p:sp>
        <p:nvSpPr>
          <p:cNvPr id="1351" name="Google Shape;1351;p64"/>
          <p:cNvSpPr/>
          <p:nvPr/>
        </p:nvSpPr>
        <p:spPr>
          <a:xfrm>
            <a:off x="993901" y="1436050"/>
            <a:ext cx="15177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Gestionnaire de Release</a:t>
            </a:r>
            <a:endParaRPr b="0" i="0" sz="900" u="none" cap="none" strike="noStrike">
              <a:solidFill>
                <a:srgbClr val="000000"/>
              </a:solidFill>
              <a:latin typeface="Arial"/>
              <a:ea typeface="Arial"/>
              <a:cs typeface="Arial"/>
              <a:sym typeface="Arial"/>
            </a:endParaRPr>
          </a:p>
        </p:txBody>
      </p:sp>
      <p:sp>
        <p:nvSpPr>
          <p:cNvPr id="1352" name="Google Shape;1352;p64"/>
          <p:cNvSpPr/>
          <p:nvPr/>
        </p:nvSpPr>
        <p:spPr>
          <a:xfrm>
            <a:off x="993913" y="2652174"/>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Tests de </a:t>
            </a:r>
            <a:r>
              <a:rPr b="0" i="0" lang="fr" sz="900" u="none" cap="none" strike="noStrike">
                <a:solidFill>
                  <a:srgbClr val="000000"/>
                </a:solidFill>
                <a:latin typeface="Arial"/>
                <a:ea typeface="Arial"/>
                <a:cs typeface="Arial"/>
                <a:sym typeface="Arial"/>
              </a:rPr>
              <a:t>Qualité de code</a:t>
            </a:r>
            <a:endParaRPr b="0" i="0" sz="900" u="none" cap="none" strike="noStrike">
              <a:solidFill>
                <a:srgbClr val="000000"/>
              </a:solidFill>
              <a:latin typeface="Arial"/>
              <a:ea typeface="Arial"/>
              <a:cs typeface="Arial"/>
              <a:sym typeface="Arial"/>
            </a:endParaRPr>
          </a:p>
        </p:txBody>
      </p:sp>
      <p:sp>
        <p:nvSpPr>
          <p:cNvPr id="1353" name="Google Shape;1353;p64"/>
          <p:cNvSpPr/>
          <p:nvPr/>
        </p:nvSpPr>
        <p:spPr>
          <a:xfrm>
            <a:off x="993913" y="3044540"/>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Tests </a:t>
            </a:r>
            <a:r>
              <a:rPr b="0" i="0" lang="fr" sz="900" u="none" cap="none" strike="noStrike">
                <a:solidFill>
                  <a:srgbClr val="000000"/>
                </a:solidFill>
                <a:latin typeface="Arial"/>
                <a:ea typeface="Arial"/>
                <a:cs typeface="Arial"/>
                <a:sym typeface="Arial"/>
              </a:rPr>
              <a:t>Fonctionnels</a:t>
            </a:r>
            <a:endParaRPr b="0" i="0" sz="900" u="none" cap="none" strike="noStrike">
              <a:solidFill>
                <a:srgbClr val="000000"/>
              </a:solidFill>
              <a:latin typeface="Arial"/>
              <a:ea typeface="Arial"/>
              <a:cs typeface="Arial"/>
              <a:sym typeface="Arial"/>
            </a:endParaRPr>
          </a:p>
        </p:txBody>
      </p:sp>
      <p:sp>
        <p:nvSpPr>
          <p:cNvPr id="1354" name="Google Shape;1354;p64"/>
          <p:cNvSpPr/>
          <p:nvPr/>
        </p:nvSpPr>
        <p:spPr>
          <a:xfrm>
            <a:off x="993902" y="4240725"/>
            <a:ext cx="1517700" cy="3510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Déployer automatiquement l’application</a:t>
            </a:r>
            <a:endParaRPr sz="900"/>
          </a:p>
        </p:txBody>
      </p:sp>
      <p:sp>
        <p:nvSpPr>
          <p:cNvPr id="1355" name="Google Shape;1355;p64"/>
          <p:cNvSpPr/>
          <p:nvPr/>
        </p:nvSpPr>
        <p:spPr>
          <a:xfrm>
            <a:off x="993902" y="2238656"/>
            <a:ext cx="1517700" cy="353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Orchestrateur pour lancer des build de livrable automatisé (lié à PR)</a:t>
            </a:r>
            <a:endParaRPr b="0" i="0" sz="900" u="none" cap="none" strike="noStrike">
              <a:solidFill>
                <a:srgbClr val="000000"/>
              </a:solidFill>
              <a:latin typeface="Arial"/>
              <a:ea typeface="Arial"/>
              <a:cs typeface="Arial"/>
              <a:sym typeface="Arial"/>
            </a:endParaRPr>
          </a:p>
        </p:txBody>
      </p:sp>
      <p:sp>
        <p:nvSpPr>
          <p:cNvPr id="1356" name="Google Shape;1356;p64"/>
          <p:cNvSpPr/>
          <p:nvPr/>
        </p:nvSpPr>
        <p:spPr>
          <a:xfrm>
            <a:off x="993913" y="3438953"/>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Tests de non régression</a:t>
            </a:r>
            <a:endParaRPr b="0" i="0" sz="900" u="none" cap="none" strike="noStrike">
              <a:solidFill>
                <a:srgbClr val="000000"/>
              </a:solidFill>
              <a:latin typeface="Arial"/>
              <a:ea typeface="Arial"/>
              <a:cs typeface="Arial"/>
              <a:sym typeface="Arial"/>
            </a:endParaRPr>
          </a:p>
        </p:txBody>
      </p:sp>
      <p:sp>
        <p:nvSpPr>
          <p:cNvPr id="1357" name="Google Shape;1357;p64"/>
          <p:cNvSpPr/>
          <p:nvPr/>
        </p:nvSpPr>
        <p:spPr>
          <a:xfrm>
            <a:off x="993901" y="3833355"/>
            <a:ext cx="1517700" cy="3510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Inscription Change</a:t>
            </a:r>
            <a:endParaRPr b="0" i="0" sz="900" u="none" cap="none" strike="noStrike">
              <a:solidFill>
                <a:srgbClr val="000000"/>
              </a:solidFill>
              <a:latin typeface="Arial"/>
              <a:ea typeface="Arial"/>
              <a:cs typeface="Arial"/>
              <a:sym typeface="Arial"/>
            </a:endParaRPr>
          </a:p>
        </p:txBody>
      </p:sp>
      <p:pic>
        <p:nvPicPr>
          <p:cNvPr id="1358" name="Google Shape;1358;p64"/>
          <p:cNvPicPr preferRelativeResize="0"/>
          <p:nvPr/>
        </p:nvPicPr>
        <p:blipFill rotWithShape="1">
          <a:blip r:embed="rId3">
            <a:alphaModFix/>
          </a:blip>
          <a:srcRect b="24807" l="3587" r="2998" t="25257"/>
          <a:stretch/>
        </p:blipFill>
        <p:spPr>
          <a:xfrm>
            <a:off x="2686225" y="1497112"/>
            <a:ext cx="670725" cy="227080"/>
          </a:xfrm>
          <a:prstGeom prst="rect">
            <a:avLst/>
          </a:prstGeom>
          <a:noFill/>
          <a:ln>
            <a:noFill/>
          </a:ln>
        </p:spPr>
      </p:pic>
      <p:pic>
        <p:nvPicPr>
          <p:cNvPr descr="Résultat de recherche d'images pour &quot;sonarqube logo png&quot;" id="1359" name="Google Shape;1359;p64"/>
          <p:cNvPicPr preferRelativeResize="0"/>
          <p:nvPr/>
        </p:nvPicPr>
        <p:blipFill rotWithShape="1">
          <a:blip r:embed="rId4">
            <a:alphaModFix/>
          </a:blip>
          <a:srcRect b="37040" l="0" r="0" t="34835"/>
          <a:stretch/>
        </p:blipFill>
        <p:spPr>
          <a:xfrm>
            <a:off x="2658163" y="2693862"/>
            <a:ext cx="879000" cy="247197"/>
          </a:xfrm>
          <a:prstGeom prst="rect">
            <a:avLst/>
          </a:prstGeom>
          <a:noFill/>
          <a:ln>
            <a:noFill/>
          </a:ln>
        </p:spPr>
      </p:pic>
      <p:pic>
        <p:nvPicPr>
          <p:cNvPr id="1360" name="Google Shape;1360;p64"/>
          <p:cNvPicPr preferRelativeResize="0"/>
          <p:nvPr/>
        </p:nvPicPr>
        <p:blipFill>
          <a:blip r:embed="rId5">
            <a:alphaModFix/>
          </a:blip>
          <a:stretch>
            <a:fillRect/>
          </a:stretch>
        </p:blipFill>
        <p:spPr>
          <a:xfrm>
            <a:off x="2765930" y="4329409"/>
            <a:ext cx="511282" cy="173653"/>
          </a:xfrm>
          <a:prstGeom prst="rect">
            <a:avLst/>
          </a:prstGeom>
          <a:noFill/>
          <a:ln>
            <a:noFill/>
          </a:ln>
        </p:spPr>
      </p:pic>
      <p:pic>
        <p:nvPicPr>
          <p:cNvPr id="1361" name="Google Shape;1361;p64"/>
          <p:cNvPicPr preferRelativeResize="0"/>
          <p:nvPr/>
        </p:nvPicPr>
        <p:blipFill rotWithShape="1">
          <a:blip r:embed="rId6">
            <a:alphaModFix/>
          </a:blip>
          <a:srcRect b="20230" l="11434" r="14650" t="16309"/>
          <a:stretch/>
        </p:blipFill>
        <p:spPr>
          <a:xfrm>
            <a:off x="2740407" y="3910712"/>
            <a:ext cx="562456" cy="247199"/>
          </a:xfrm>
          <a:prstGeom prst="rect">
            <a:avLst/>
          </a:prstGeom>
          <a:noFill/>
          <a:ln>
            <a:noFill/>
          </a:ln>
        </p:spPr>
      </p:pic>
      <p:sp>
        <p:nvSpPr>
          <p:cNvPr id="1362" name="Google Shape;1362;p64"/>
          <p:cNvSpPr/>
          <p:nvPr/>
        </p:nvSpPr>
        <p:spPr>
          <a:xfrm>
            <a:off x="326925" y="1841500"/>
            <a:ext cx="5811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Mgmt</a:t>
            </a:r>
            <a:endParaRPr b="0" i="0" sz="900" u="none" cap="none" strike="noStrike">
              <a:solidFill>
                <a:srgbClr val="000000"/>
              </a:solidFill>
              <a:latin typeface="Arial"/>
              <a:ea typeface="Arial"/>
              <a:cs typeface="Arial"/>
              <a:sym typeface="Arial"/>
            </a:endParaRPr>
          </a:p>
        </p:txBody>
      </p:sp>
      <p:sp>
        <p:nvSpPr>
          <p:cNvPr id="1363" name="Google Shape;1363;p64"/>
          <p:cNvSpPr/>
          <p:nvPr/>
        </p:nvSpPr>
        <p:spPr>
          <a:xfrm>
            <a:off x="326925" y="2643910"/>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pic>
        <p:nvPicPr>
          <p:cNvPr id="1364" name="Google Shape;1364;p64"/>
          <p:cNvPicPr preferRelativeResize="0"/>
          <p:nvPr/>
        </p:nvPicPr>
        <p:blipFill rotWithShape="1">
          <a:blip r:embed="rId3">
            <a:alphaModFix/>
          </a:blip>
          <a:srcRect b="24807" l="3587" r="2998" t="25257"/>
          <a:stretch/>
        </p:blipFill>
        <p:spPr>
          <a:xfrm>
            <a:off x="4267875" y="1500462"/>
            <a:ext cx="670725" cy="227080"/>
          </a:xfrm>
          <a:prstGeom prst="rect">
            <a:avLst/>
          </a:prstGeom>
          <a:noFill/>
          <a:ln>
            <a:noFill/>
          </a:ln>
        </p:spPr>
      </p:pic>
      <p:pic>
        <p:nvPicPr>
          <p:cNvPr id="1365" name="Google Shape;1365;p64"/>
          <p:cNvPicPr preferRelativeResize="0"/>
          <p:nvPr/>
        </p:nvPicPr>
        <p:blipFill rotWithShape="1">
          <a:blip r:embed="rId3">
            <a:alphaModFix/>
          </a:blip>
          <a:srcRect b="24807" l="3587" r="2998" t="25257"/>
          <a:stretch/>
        </p:blipFill>
        <p:spPr>
          <a:xfrm>
            <a:off x="5869000" y="1500462"/>
            <a:ext cx="670725" cy="227080"/>
          </a:xfrm>
          <a:prstGeom prst="rect">
            <a:avLst/>
          </a:prstGeom>
          <a:noFill/>
          <a:ln>
            <a:noFill/>
          </a:ln>
        </p:spPr>
      </p:pic>
      <p:pic>
        <p:nvPicPr>
          <p:cNvPr id="1366" name="Google Shape;1366;p64"/>
          <p:cNvPicPr preferRelativeResize="0"/>
          <p:nvPr/>
        </p:nvPicPr>
        <p:blipFill rotWithShape="1">
          <a:blip r:embed="rId3">
            <a:alphaModFix/>
          </a:blip>
          <a:srcRect b="24807" l="3587" r="2998" t="25257"/>
          <a:stretch/>
        </p:blipFill>
        <p:spPr>
          <a:xfrm>
            <a:off x="7499674" y="1500462"/>
            <a:ext cx="670725" cy="227080"/>
          </a:xfrm>
          <a:prstGeom prst="rect">
            <a:avLst/>
          </a:prstGeom>
          <a:noFill/>
          <a:ln>
            <a:noFill/>
          </a:ln>
        </p:spPr>
      </p:pic>
      <p:sp>
        <p:nvSpPr>
          <p:cNvPr id="1367" name="Google Shape;1367;p64"/>
          <p:cNvSpPr/>
          <p:nvPr/>
        </p:nvSpPr>
        <p:spPr>
          <a:xfrm>
            <a:off x="8549355" y="148577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4"/>
          <p:cNvSpPr/>
          <p:nvPr/>
        </p:nvSpPr>
        <p:spPr>
          <a:xfrm>
            <a:off x="6956193" y="148577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4"/>
          <p:cNvSpPr/>
          <p:nvPr/>
        </p:nvSpPr>
        <p:spPr>
          <a:xfrm>
            <a:off x="5348880" y="148577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4"/>
          <p:cNvSpPr/>
          <p:nvPr/>
        </p:nvSpPr>
        <p:spPr>
          <a:xfrm>
            <a:off x="3798680" y="148577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4"/>
          <p:cNvSpPr/>
          <p:nvPr/>
        </p:nvSpPr>
        <p:spPr>
          <a:xfrm>
            <a:off x="3798780" y="18787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4"/>
          <p:cNvSpPr/>
          <p:nvPr/>
        </p:nvSpPr>
        <p:spPr>
          <a:xfrm>
            <a:off x="3798618" y="428331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4"/>
          <p:cNvSpPr/>
          <p:nvPr/>
        </p:nvSpPr>
        <p:spPr>
          <a:xfrm>
            <a:off x="3798743" y="38824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4" name="Google Shape;1374;p64"/>
          <p:cNvPicPr preferRelativeResize="0"/>
          <p:nvPr/>
        </p:nvPicPr>
        <p:blipFill>
          <a:blip r:embed="rId7">
            <a:alphaModFix/>
          </a:blip>
          <a:stretch>
            <a:fillRect/>
          </a:stretch>
        </p:blipFill>
        <p:spPr>
          <a:xfrm>
            <a:off x="2765925" y="1883500"/>
            <a:ext cx="209500" cy="209500"/>
          </a:xfrm>
          <a:prstGeom prst="rect">
            <a:avLst/>
          </a:prstGeom>
          <a:noFill/>
          <a:ln>
            <a:noFill/>
          </a:ln>
        </p:spPr>
      </p:pic>
      <p:pic>
        <p:nvPicPr>
          <p:cNvPr id="1375" name="Google Shape;1375;p64"/>
          <p:cNvPicPr preferRelativeResize="0"/>
          <p:nvPr/>
        </p:nvPicPr>
        <p:blipFill>
          <a:blip r:embed="rId8">
            <a:alphaModFix/>
          </a:blip>
          <a:stretch>
            <a:fillRect/>
          </a:stretch>
        </p:blipFill>
        <p:spPr>
          <a:xfrm>
            <a:off x="3029675" y="1901424"/>
            <a:ext cx="368849" cy="153700"/>
          </a:xfrm>
          <a:prstGeom prst="rect">
            <a:avLst/>
          </a:prstGeom>
          <a:noFill/>
          <a:ln>
            <a:noFill/>
          </a:ln>
        </p:spPr>
      </p:pic>
      <p:pic>
        <p:nvPicPr>
          <p:cNvPr id="1376" name="Google Shape;1376;p64"/>
          <p:cNvPicPr preferRelativeResize="0"/>
          <p:nvPr/>
        </p:nvPicPr>
        <p:blipFill>
          <a:blip r:embed="rId7">
            <a:alphaModFix/>
          </a:blip>
          <a:stretch>
            <a:fillRect/>
          </a:stretch>
        </p:blipFill>
        <p:spPr>
          <a:xfrm>
            <a:off x="4314850" y="1888225"/>
            <a:ext cx="209500" cy="209500"/>
          </a:xfrm>
          <a:prstGeom prst="rect">
            <a:avLst/>
          </a:prstGeom>
          <a:noFill/>
          <a:ln>
            <a:noFill/>
          </a:ln>
        </p:spPr>
      </p:pic>
      <p:pic>
        <p:nvPicPr>
          <p:cNvPr id="1377" name="Google Shape;1377;p64"/>
          <p:cNvPicPr preferRelativeResize="0"/>
          <p:nvPr/>
        </p:nvPicPr>
        <p:blipFill>
          <a:blip r:embed="rId7">
            <a:alphaModFix/>
          </a:blip>
          <a:stretch>
            <a:fillRect/>
          </a:stretch>
        </p:blipFill>
        <p:spPr>
          <a:xfrm>
            <a:off x="5856300" y="1888225"/>
            <a:ext cx="209500" cy="209500"/>
          </a:xfrm>
          <a:prstGeom prst="rect">
            <a:avLst/>
          </a:prstGeom>
          <a:noFill/>
          <a:ln>
            <a:noFill/>
          </a:ln>
        </p:spPr>
      </p:pic>
      <p:pic>
        <p:nvPicPr>
          <p:cNvPr id="1378" name="Google Shape;1378;p64"/>
          <p:cNvPicPr preferRelativeResize="0"/>
          <p:nvPr/>
        </p:nvPicPr>
        <p:blipFill>
          <a:blip r:embed="rId7">
            <a:alphaModFix/>
          </a:blip>
          <a:stretch>
            <a:fillRect/>
          </a:stretch>
        </p:blipFill>
        <p:spPr>
          <a:xfrm>
            <a:off x="7465950" y="1888225"/>
            <a:ext cx="209500" cy="209500"/>
          </a:xfrm>
          <a:prstGeom prst="rect">
            <a:avLst/>
          </a:prstGeom>
          <a:noFill/>
          <a:ln>
            <a:noFill/>
          </a:ln>
        </p:spPr>
      </p:pic>
      <p:sp>
        <p:nvSpPr>
          <p:cNvPr id="1379" name="Google Shape;1379;p64"/>
          <p:cNvSpPr/>
          <p:nvPr/>
        </p:nvSpPr>
        <p:spPr>
          <a:xfrm>
            <a:off x="8549093" y="186367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4"/>
          <p:cNvSpPr/>
          <p:nvPr/>
        </p:nvSpPr>
        <p:spPr>
          <a:xfrm>
            <a:off x="6949005" y="18787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5348893" y="22826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2" name="Google Shape;1382;p64"/>
          <p:cNvPicPr preferRelativeResize="0"/>
          <p:nvPr/>
        </p:nvPicPr>
        <p:blipFill rotWithShape="1">
          <a:blip r:embed="rId9">
            <a:alphaModFix/>
          </a:blip>
          <a:srcRect b="20329" l="7718" r="8571" t="19596"/>
          <a:stretch/>
        </p:blipFill>
        <p:spPr>
          <a:xfrm>
            <a:off x="4431081" y="2362137"/>
            <a:ext cx="485859" cy="153700"/>
          </a:xfrm>
          <a:prstGeom prst="rect">
            <a:avLst/>
          </a:prstGeom>
          <a:noFill/>
          <a:ln>
            <a:noFill/>
          </a:ln>
        </p:spPr>
      </p:pic>
      <p:pic>
        <p:nvPicPr>
          <p:cNvPr id="1383" name="Google Shape;1383;p64"/>
          <p:cNvPicPr preferRelativeResize="0"/>
          <p:nvPr/>
        </p:nvPicPr>
        <p:blipFill rotWithShape="1">
          <a:blip r:embed="rId10">
            <a:alphaModFix/>
          </a:blip>
          <a:srcRect b="19001" l="0" r="0" t="18677"/>
          <a:stretch/>
        </p:blipFill>
        <p:spPr>
          <a:xfrm>
            <a:off x="5939338" y="2333130"/>
            <a:ext cx="679350" cy="211695"/>
          </a:xfrm>
          <a:prstGeom prst="rect">
            <a:avLst/>
          </a:prstGeom>
          <a:noFill/>
          <a:ln>
            <a:noFill/>
          </a:ln>
        </p:spPr>
      </p:pic>
      <p:pic>
        <p:nvPicPr>
          <p:cNvPr id="1384" name="Google Shape;1384;p64"/>
          <p:cNvPicPr preferRelativeResize="0"/>
          <p:nvPr/>
        </p:nvPicPr>
        <p:blipFill rotWithShape="1">
          <a:blip r:embed="rId10">
            <a:alphaModFix/>
          </a:blip>
          <a:srcRect b="19001" l="0" r="0" t="18677"/>
          <a:stretch/>
        </p:blipFill>
        <p:spPr>
          <a:xfrm>
            <a:off x="7495361" y="2333130"/>
            <a:ext cx="679350" cy="211695"/>
          </a:xfrm>
          <a:prstGeom prst="rect">
            <a:avLst/>
          </a:prstGeom>
          <a:noFill/>
          <a:ln>
            <a:noFill/>
          </a:ln>
        </p:spPr>
      </p:pic>
      <p:pic>
        <p:nvPicPr>
          <p:cNvPr descr="Résultat de recherche d'images pour &quot;sonarqube logo png&quot;" id="1385" name="Google Shape;1385;p64"/>
          <p:cNvPicPr preferRelativeResize="0"/>
          <p:nvPr/>
        </p:nvPicPr>
        <p:blipFill rotWithShape="1">
          <a:blip r:embed="rId4">
            <a:alphaModFix/>
          </a:blip>
          <a:srcRect b="37040" l="0" r="0" t="34835"/>
          <a:stretch/>
        </p:blipFill>
        <p:spPr>
          <a:xfrm>
            <a:off x="4341063" y="2693862"/>
            <a:ext cx="879000" cy="247197"/>
          </a:xfrm>
          <a:prstGeom prst="rect">
            <a:avLst/>
          </a:prstGeom>
          <a:noFill/>
          <a:ln>
            <a:noFill/>
          </a:ln>
        </p:spPr>
      </p:pic>
      <p:pic>
        <p:nvPicPr>
          <p:cNvPr descr="Résultat de recherche d'images pour &quot;sonarqube logo png&quot;" id="1386" name="Google Shape;1386;p64"/>
          <p:cNvPicPr preferRelativeResize="0"/>
          <p:nvPr/>
        </p:nvPicPr>
        <p:blipFill rotWithShape="1">
          <a:blip r:embed="rId4">
            <a:alphaModFix/>
          </a:blip>
          <a:srcRect b="37040" l="0" r="0" t="34835"/>
          <a:stretch/>
        </p:blipFill>
        <p:spPr>
          <a:xfrm>
            <a:off x="5946063" y="2693862"/>
            <a:ext cx="879000" cy="247197"/>
          </a:xfrm>
          <a:prstGeom prst="rect">
            <a:avLst/>
          </a:prstGeom>
          <a:noFill/>
          <a:ln>
            <a:noFill/>
          </a:ln>
        </p:spPr>
      </p:pic>
      <p:pic>
        <p:nvPicPr>
          <p:cNvPr descr="Résultat de recherche d'images pour &quot;sonarqube logo png&quot;" id="1387" name="Google Shape;1387;p64"/>
          <p:cNvPicPr preferRelativeResize="0"/>
          <p:nvPr/>
        </p:nvPicPr>
        <p:blipFill rotWithShape="1">
          <a:blip r:embed="rId4">
            <a:alphaModFix/>
          </a:blip>
          <a:srcRect b="37040" l="0" r="0" t="34835"/>
          <a:stretch/>
        </p:blipFill>
        <p:spPr>
          <a:xfrm>
            <a:off x="7395536" y="2693862"/>
            <a:ext cx="879000" cy="247197"/>
          </a:xfrm>
          <a:prstGeom prst="rect">
            <a:avLst/>
          </a:prstGeom>
          <a:noFill/>
          <a:ln>
            <a:noFill/>
          </a:ln>
        </p:spPr>
      </p:pic>
      <p:pic>
        <p:nvPicPr>
          <p:cNvPr id="1388" name="Google Shape;1388;p64"/>
          <p:cNvPicPr preferRelativeResize="0"/>
          <p:nvPr/>
        </p:nvPicPr>
        <p:blipFill>
          <a:blip r:embed="rId11">
            <a:alphaModFix/>
          </a:blip>
          <a:stretch>
            <a:fillRect/>
          </a:stretch>
        </p:blipFill>
        <p:spPr>
          <a:xfrm>
            <a:off x="2635362" y="2390759"/>
            <a:ext cx="762863" cy="109946"/>
          </a:xfrm>
          <a:prstGeom prst="rect">
            <a:avLst/>
          </a:prstGeom>
          <a:noFill/>
          <a:ln>
            <a:noFill/>
          </a:ln>
        </p:spPr>
      </p:pic>
      <p:pic>
        <p:nvPicPr>
          <p:cNvPr id="1389" name="Google Shape;1389;p64"/>
          <p:cNvPicPr preferRelativeResize="0"/>
          <p:nvPr/>
        </p:nvPicPr>
        <p:blipFill>
          <a:blip r:embed="rId5">
            <a:alphaModFix/>
          </a:blip>
          <a:stretch>
            <a:fillRect/>
          </a:stretch>
        </p:blipFill>
        <p:spPr>
          <a:xfrm>
            <a:off x="4431080" y="4329409"/>
            <a:ext cx="511282" cy="173653"/>
          </a:xfrm>
          <a:prstGeom prst="rect">
            <a:avLst/>
          </a:prstGeom>
          <a:noFill/>
          <a:ln>
            <a:noFill/>
          </a:ln>
        </p:spPr>
      </p:pic>
      <p:sp>
        <p:nvSpPr>
          <p:cNvPr id="1390" name="Google Shape;1390;p64"/>
          <p:cNvSpPr/>
          <p:nvPr/>
        </p:nvSpPr>
        <p:spPr>
          <a:xfrm>
            <a:off x="5348893" y="428331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1" name="Google Shape;1391;p64"/>
          <p:cNvPicPr preferRelativeResize="0"/>
          <p:nvPr/>
        </p:nvPicPr>
        <p:blipFill>
          <a:blip r:embed="rId5">
            <a:alphaModFix/>
          </a:blip>
          <a:stretch>
            <a:fillRect/>
          </a:stretch>
        </p:blipFill>
        <p:spPr>
          <a:xfrm>
            <a:off x="5987743" y="4329409"/>
            <a:ext cx="511282" cy="173653"/>
          </a:xfrm>
          <a:prstGeom prst="rect">
            <a:avLst/>
          </a:prstGeom>
          <a:noFill/>
          <a:ln>
            <a:noFill/>
          </a:ln>
        </p:spPr>
      </p:pic>
      <p:sp>
        <p:nvSpPr>
          <p:cNvPr id="1392" name="Google Shape;1392;p64"/>
          <p:cNvSpPr/>
          <p:nvPr/>
        </p:nvSpPr>
        <p:spPr>
          <a:xfrm>
            <a:off x="6947143" y="428331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p:cNvSpPr/>
          <p:nvPr/>
        </p:nvSpPr>
        <p:spPr>
          <a:xfrm>
            <a:off x="8545393" y="428331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4" name="Google Shape;1394;p64"/>
          <p:cNvPicPr preferRelativeResize="0"/>
          <p:nvPr/>
        </p:nvPicPr>
        <p:blipFill>
          <a:blip r:embed="rId5">
            <a:alphaModFix/>
          </a:blip>
          <a:stretch>
            <a:fillRect/>
          </a:stretch>
        </p:blipFill>
        <p:spPr>
          <a:xfrm>
            <a:off x="7579395" y="4329409"/>
            <a:ext cx="511282" cy="173653"/>
          </a:xfrm>
          <a:prstGeom prst="rect">
            <a:avLst/>
          </a:prstGeom>
          <a:noFill/>
          <a:ln>
            <a:noFill/>
          </a:ln>
        </p:spPr>
      </p:pic>
      <p:pic>
        <p:nvPicPr>
          <p:cNvPr id="1395" name="Google Shape;1395;p64"/>
          <p:cNvPicPr preferRelativeResize="0"/>
          <p:nvPr/>
        </p:nvPicPr>
        <p:blipFill rotWithShape="1">
          <a:blip r:embed="rId6">
            <a:alphaModFix/>
          </a:blip>
          <a:srcRect b="20230" l="11434" r="14650" t="16309"/>
          <a:stretch/>
        </p:blipFill>
        <p:spPr>
          <a:xfrm>
            <a:off x="4372932" y="3910712"/>
            <a:ext cx="562456" cy="247199"/>
          </a:xfrm>
          <a:prstGeom prst="rect">
            <a:avLst/>
          </a:prstGeom>
          <a:noFill/>
          <a:ln>
            <a:noFill/>
          </a:ln>
        </p:spPr>
      </p:pic>
      <p:pic>
        <p:nvPicPr>
          <p:cNvPr id="1396" name="Google Shape;1396;p64"/>
          <p:cNvPicPr preferRelativeResize="0"/>
          <p:nvPr/>
        </p:nvPicPr>
        <p:blipFill rotWithShape="1">
          <a:blip r:embed="rId6">
            <a:alphaModFix/>
          </a:blip>
          <a:srcRect b="20230" l="11434" r="14650" t="16309"/>
          <a:stretch/>
        </p:blipFill>
        <p:spPr>
          <a:xfrm>
            <a:off x="5914382" y="3910712"/>
            <a:ext cx="562456" cy="247199"/>
          </a:xfrm>
          <a:prstGeom prst="rect">
            <a:avLst/>
          </a:prstGeom>
          <a:noFill/>
          <a:ln>
            <a:noFill/>
          </a:ln>
        </p:spPr>
      </p:pic>
      <p:pic>
        <p:nvPicPr>
          <p:cNvPr id="1397" name="Google Shape;1397;p64"/>
          <p:cNvPicPr preferRelativeResize="0"/>
          <p:nvPr/>
        </p:nvPicPr>
        <p:blipFill rotWithShape="1">
          <a:blip r:embed="rId6">
            <a:alphaModFix/>
          </a:blip>
          <a:srcRect b="20230" l="11434" r="14650" t="16309"/>
          <a:stretch/>
        </p:blipFill>
        <p:spPr>
          <a:xfrm>
            <a:off x="7553808" y="3910712"/>
            <a:ext cx="562456" cy="247199"/>
          </a:xfrm>
          <a:prstGeom prst="rect">
            <a:avLst/>
          </a:prstGeom>
          <a:noFill/>
          <a:ln>
            <a:noFill/>
          </a:ln>
        </p:spPr>
      </p:pic>
      <p:sp>
        <p:nvSpPr>
          <p:cNvPr id="1398" name="Google Shape;1398;p64"/>
          <p:cNvSpPr/>
          <p:nvPr/>
        </p:nvSpPr>
        <p:spPr>
          <a:xfrm>
            <a:off x="6947143" y="38824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4"/>
          <p:cNvSpPr/>
          <p:nvPr/>
        </p:nvSpPr>
        <p:spPr>
          <a:xfrm>
            <a:off x="8545393" y="38824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0" name="Google Shape;1400;p64"/>
          <p:cNvPicPr preferRelativeResize="0"/>
          <p:nvPr/>
        </p:nvPicPr>
        <p:blipFill>
          <a:blip r:embed="rId8">
            <a:alphaModFix/>
          </a:blip>
          <a:stretch>
            <a:fillRect/>
          </a:stretch>
        </p:blipFill>
        <p:spPr>
          <a:xfrm>
            <a:off x="4545875" y="1901424"/>
            <a:ext cx="368849" cy="153700"/>
          </a:xfrm>
          <a:prstGeom prst="rect">
            <a:avLst/>
          </a:prstGeom>
          <a:noFill/>
          <a:ln>
            <a:noFill/>
          </a:ln>
        </p:spPr>
      </p:pic>
      <p:pic>
        <p:nvPicPr>
          <p:cNvPr id="1401" name="Google Shape;1401;p64"/>
          <p:cNvPicPr preferRelativeResize="0"/>
          <p:nvPr/>
        </p:nvPicPr>
        <p:blipFill>
          <a:blip r:embed="rId8">
            <a:alphaModFix/>
          </a:blip>
          <a:stretch>
            <a:fillRect/>
          </a:stretch>
        </p:blipFill>
        <p:spPr>
          <a:xfrm>
            <a:off x="6086650" y="1901424"/>
            <a:ext cx="368849" cy="153700"/>
          </a:xfrm>
          <a:prstGeom prst="rect">
            <a:avLst/>
          </a:prstGeom>
          <a:noFill/>
          <a:ln>
            <a:noFill/>
          </a:ln>
        </p:spPr>
      </p:pic>
      <p:pic>
        <p:nvPicPr>
          <p:cNvPr id="1402" name="Google Shape;1402;p64"/>
          <p:cNvPicPr preferRelativeResize="0"/>
          <p:nvPr/>
        </p:nvPicPr>
        <p:blipFill>
          <a:blip r:embed="rId8">
            <a:alphaModFix/>
          </a:blip>
          <a:stretch>
            <a:fillRect/>
          </a:stretch>
        </p:blipFill>
        <p:spPr>
          <a:xfrm>
            <a:off x="7693725" y="1901424"/>
            <a:ext cx="368849" cy="153700"/>
          </a:xfrm>
          <a:prstGeom prst="rect">
            <a:avLst/>
          </a:prstGeom>
          <a:noFill/>
          <a:ln>
            <a:noFill/>
          </a:ln>
        </p:spPr>
      </p:pic>
      <p:grpSp>
        <p:nvGrpSpPr>
          <p:cNvPr id="1403" name="Google Shape;1403;p64"/>
          <p:cNvGrpSpPr/>
          <p:nvPr/>
        </p:nvGrpSpPr>
        <p:grpSpPr>
          <a:xfrm>
            <a:off x="2575925" y="4654128"/>
            <a:ext cx="6313450" cy="350475"/>
            <a:chOff x="2575925" y="3936178"/>
            <a:chExt cx="6313450" cy="350475"/>
          </a:xfrm>
        </p:grpSpPr>
        <p:sp>
          <p:nvSpPr>
            <p:cNvPr id="1404" name="Google Shape;1404;p64"/>
            <p:cNvSpPr/>
            <p:nvPr/>
          </p:nvSpPr>
          <p:spPr>
            <a:xfrm>
              <a:off x="5772550" y="3939553"/>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a:t>
              </a:r>
              <a:endParaRPr sz="800"/>
            </a:p>
          </p:txBody>
        </p:sp>
        <p:sp>
          <p:nvSpPr>
            <p:cNvPr id="1405" name="Google Shape;1405;p64"/>
            <p:cNvSpPr/>
            <p:nvPr/>
          </p:nvSpPr>
          <p:spPr>
            <a:xfrm>
              <a:off x="2575925" y="3936178"/>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a:t>
              </a:r>
              <a:endParaRPr sz="800"/>
            </a:p>
          </p:txBody>
        </p:sp>
        <p:sp>
          <p:nvSpPr>
            <p:cNvPr id="1406" name="Google Shape;1406;p64"/>
            <p:cNvSpPr/>
            <p:nvPr/>
          </p:nvSpPr>
          <p:spPr>
            <a:xfrm>
              <a:off x="4167550" y="3939553"/>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a:t>
              </a:r>
              <a:endParaRPr sz="800"/>
            </a:p>
          </p:txBody>
        </p:sp>
        <p:sp>
          <p:nvSpPr>
            <p:cNvPr id="1407" name="Google Shape;1407;p64"/>
            <p:cNvSpPr/>
            <p:nvPr/>
          </p:nvSpPr>
          <p:spPr>
            <a:xfrm>
              <a:off x="7371675" y="3939553"/>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a:t>
              </a:r>
              <a:endParaRPr sz="800"/>
            </a:p>
          </p:txBody>
        </p:sp>
      </p:grpSp>
      <p:sp>
        <p:nvSpPr>
          <p:cNvPr id="1408" name="Google Shape;1408;p64"/>
          <p:cNvSpPr/>
          <p:nvPr/>
        </p:nvSpPr>
        <p:spPr>
          <a:xfrm>
            <a:off x="326925" y="4644175"/>
            <a:ext cx="581100" cy="3492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900"/>
              <a:t>Dep</a:t>
            </a:r>
            <a:endParaRPr b="0" i="0" sz="900" u="none" cap="none" strike="noStrike">
              <a:solidFill>
                <a:srgbClr val="000000"/>
              </a:solidFill>
              <a:latin typeface="Arial"/>
              <a:ea typeface="Arial"/>
              <a:cs typeface="Arial"/>
              <a:sym typeface="Arial"/>
            </a:endParaRPr>
          </a:p>
        </p:txBody>
      </p:sp>
      <p:sp>
        <p:nvSpPr>
          <p:cNvPr id="1409" name="Google Shape;1409;p64"/>
          <p:cNvSpPr/>
          <p:nvPr/>
        </p:nvSpPr>
        <p:spPr>
          <a:xfrm>
            <a:off x="993902" y="4648100"/>
            <a:ext cx="1517700" cy="3510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Gest des secrets</a:t>
            </a:r>
            <a:endParaRPr sz="900"/>
          </a:p>
        </p:txBody>
      </p:sp>
      <p:sp>
        <p:nvSpPr>
          <p:cNvPr id="1410" name="Google Shape;1410;p64"/>
          <p:cNvSpPr/>
          <p:nvPr/>
        </p:nvSpPr>
        <p:spPr>
          <a:xfrm>
            <a:off x="3798618" y="468863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4"/>
          <p:cNvSpPr/>
          <p:nvPr/>
        </p:nvSpPr>
        <p:spPr>
          <a:xfrm>
            <a:off x="5348893" y="468863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4"/>
          <p:cNvSpPr/>
          <p:nvPr/>
        </p:nvSpPr>
        <p:spPr>
          <a:xfrm>
            <a:off x="6947143" y="468863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4"/>
          <p:cNvSpPr/>
          <p:nvPr/>
        </p:nvSpPr>
        <p:spPr>
          <a:xfrm>
            <a:off x="8545393" y="468863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4" name="Google Shape;1414;p64"/>
          <p:cNvPicPr preferRelativeResize="0"/>
          <p:nvPr/>
        </p:nvPicPr>
        <p:blipFill>
          <a:blip r:embed="rId12">
            <a:alphaModFix/>
          </a:blip>
          <a:stretch>
            <a:fillRect/>
          </a:stretch>
        </p:blipFill>
        <p:spPr>
          <a:xfrm>
            <a:off x="2765987" y="4688638"/>
            <a:ext cx="511275" cy="237771"/>
          </a:xfrm>
          <a:prstGeom prst="rect">
            <a:avLst/>
          </a:prstGeom>
          <a:noFill/>
          <a:ln>
            <a:noFill/>
          </a:ln>
        </p:spPr>
      </p:pic>
      <p:pic>
        <p:nvPicPr>
          <p:cNvPr id="1415" name="Google Shape;1415;p64"/>
          <p:cNvPicPr preferRelativeResize="0"/>
          <p:nvPr/>
        </p:nvPicPr>
        <p:blipFill>
          <a:blip r:embed="rId12">
            <a:alphaModFix/>
          </a:blip>
          <a:stretch>
            <a:fillRect/>
          </a:stretch>
        </p:blipFill>
        <p:spPr>
          <a:xfrm>
            <a:off x="4473737" y="4688638"/>
            <a:ext cx="511275" cy="237771"/>
          </a:xfrm>
          <a:prstGeom prst="rect">
            <a:avLst/>
          </a:prstGeom>
          <a:noFill/>
          <a:ln>
            <a:noFill/>
          </a:ln>
        </p:spPr>
      </p:pic>
      <p:pic>
        <p:nvPicPr>
          <p:cNvPr id="1416" name="Google Shape;1416;p64"/>
          <p:cNvPicPr preferRelativeResize="0"/>
          <p:nvPr/>
        </p:nvPicPr>
        <p:blipFill>
          <a:blip r:embed="rId12">
            <a:alphaModFix/>
          </a:blip>
          <a:stretch>
            <a:fillRect/>
          </a:stretch>
        </p:blipFill>
        <p:spPr>
          <a:xfrm>
            <a:off x="5977137" y="4688638"/>
            <a:ext cx="511275" cy="237771"/>
          </a:xfrm>
          <a:prstGeom prst="rect">
            <a:avLst/>
          </a:prstGeom>
          <a:noFill/>
          <a:ln>
            <a:noFill/>
          </a:ln>
        </p:spPr>
      </p:pic>
      <p:pic>
        <p:nvPicPr>
          <p:cNvPr id="1417" name="Google Shape;1417;p64"/>
          <p:cNvPicPr preferRelativeResize="0"/>
          <p:nvPr/>
        </p:nvPicPr>
        <p:blipFill>
          <a:blip r:embed="rId12">
            <a:alphaModFix/>
          </a:blip>
          <a:stretch>
            <a:fillRect/>
          </a:stretch>
        </p:blipFill>
        <p:spPr>
          <a:xfrm>
            <a:off x="7579399" y="4688638"/>
            <a:ext cx="511275" cy="237771"/>
          </a:xfrm>
          <a:prstGeom prst="rect">
            <a:avLst/>
          </a:prstGeom>
          <a:noFill/>
          <a:ln>
            <a:noFill/>
          </a:ln>
        </p:spPr>
      </p:pic>
      <p:grpSp>
        <p:nvGrpSpPr>
          <p:cNvPr id="1418" name="Google Shape;1418;p64"/>
          <p:cNvGrpSpPr/>
          <p:nvPr/>
        </p:nvGrpSpPr>
        <p:grpSpPr>
          <a:xfrm>
            <a:off x="6628144" y="335215"/>
            <a:ext cx="169677" cy="169677"/>
            <a:chOff x="5566700" y="2425925"/>
            <a:chExt cx="1041600" cy="1041600"/>
          </a:xfrm>
        </p:grpSpPr>
        <p:sp>
          <p:nvSpPr>
            <p:cNvPr id="1419" name="Google Shape;1419;p64"/>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4"/>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64"/>
          <p:cNvGrpSpPr/>
          <p:nvPr/>
        </p:nvGrpSpPr>
        <p:grpSpPr>
          <a:xfrm>
            <a:off x="6451418" y="334340"/>
            <a:ext cx="169677" cy="169677"/>
            <a:chOff x="5566700" y="3600825"/>
            <a:chExt cx="1041600" cy="1041600"/>
          </a:xfrm>
        </p:grpSpPr>
        <p:sp>
          <p:nvSpPr>
            <p:cNvPr id="1422" name="Google Shape;1422;p64"/>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4"/>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64"/>
          <p:cNvGrpSpPr/>
          <p:nvPr/>
        </p:nvGrpSpPr>
        <p:grpSpPr>
          <a:xfrm>
            <a:off x="6281744" y="334099"/>
            <a:ext cx="169677" cy="170015"/>
            <a:chOff x="6891025" y="2410875"/>
            <a:chExt cx="1041600" cy="1043675"/>
          </a:xfrm>
        </p:grpSpPr>
        <p:sp>
          <p:nvSpPr>
            <p:cNvPr id="1425" name="Google Shape;1425;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64"/>
          <p:cNvSpPr/>
          <p:nvPr/>
        </p:nvSpPr>
        <p:spPr>
          <a:xfrm>
            <a:off x="6804630" y="33348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4"/>
          <p:cNvSpPr/>
          <p:nvPr/>
        </p:nvSpPr>
        <p:spPr>
          <a:xfrm>
            <a:off x="6108218" y="32830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4"/>
          <p:cNvSpPr txBox="1"/>
          <p:nvPr/>
        </p:nvSpPr>
        <p:spPr>
          <a:xfrm>
            <a:off x="6108225" y="0"/>
            <a:ext cx="8658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800"/>
              <a:t>Avancement</a:t>
            </a:r>
            <a:endParaRPr sz="800"/>
          </a:p>
        </p:txBody>
      </p:sp>
      <p:grpSp>
        <p:nvGrpSpPr>
          <p:cNvPr id="1430" name="Google Shape;1430;p64"/>
          <p:cNvGrpSpPr/>
          <p:nvPr/>
        </p:nvGrpSpPr>
        <p:grpSpPr>
          <a:xfrm>
            <a:off x="7953671" y="222812"/>
            <a:ext cx="762948" cy="394485"/>
            <a:chOff x="2551350" y="3154502"/>
            <a:chExt cx="1517700" cy="741514"/>
          </a:xfrm>
        </p:grpSpPr>
        <p:sp>
          <p:nvSpPr>
            <p:cNvPr id="1431" name="Google Shape;1431;p64"/>
            <p:cNvSpPr/>
            <p:nvPr/>
          </p:nvSpPr>
          <p:spPr>
            <a:xfrm>
              <a:off x="2551350" y="3154502"/>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ctr" bIns="10800" lIns="82800" spcFirstLastPara="1" rIns="82800" wrap="square" tIns="10800">
              <a:noAutofit/>
            </a:bodyPr>
            <a:lstStyle/>
            <a:p>
              <a:pPr indent="0" lvl="0" marL="0" rtl="0" algn="ctr">
                <a:lnSpc>
                  <a:spcPct val="115000"/>
                </a:lnSpc>
                <a:spcBef>
                  <a:spcPts val="0"/>
                </a:spcBef>
                <a:spcAft>
                  <a:spcPts val="0"/>
                </a:spcAft>
                <a:buClr>
                  <a:schemeClr val="dk2"/>
                </a:buClr>
                <a:buSzPts val="1100"/>
                <a:buFont typeface="Arial"/>
                <a:buNone/>
              </a:pPr>
              <a:r>
                <a:rPr lang="fr" sz="800"/>
                <a:t>Convergent</a:t>
              </a:r>
              <a:endParaRPr b="0" i="0" sz="800" u="none" cap="none" strike="noStrike">
                <a:solidFill>
                  <a:srgbClr val="000000"/>
                </a:solidFill>
                <a:latin typeface="Arial"/>
                <a:ea typeface="Arial"/>
                <a:cs typeface="Arial"/>
                <a:sym typeface="Arial"/>
              </a:endParaRPr>
            </a:p>
          </p:txBody>
        </p:sp>
        <p:sp>
          <p:nvSpPr>
            <p:cNvPr id="1432" name="Google Shape;1432;p64"/>
            <p:cNvSpPr/>
            <p:nvPr/>
          </p:nvSpPr>
          <p:spPr>
            <a:xfrm>
              <a:off x="2551350" y="3548916"/>
              <a:ext cx="1517700" cy="3471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10800" lIns="82800" spcFirstLastPara="1" rIns="82800" wrap="square" tIns="10800">
              <a:noAutofit/>
            </a:bodyPr>
            <a:lstStyle/>
            <a:p>
              <a:pPr indent="0" lvl="0" marL="0" rtl="0" algn="ctr">
                <a:lnSpc>
                  <a:spcPct val="115000"/>
                </a:lnSpc>
                <a:spcBef>
                  <a:spcPts val="0"/>
                </a:spcBef>
                <a:spcAft>
                  <a:spcPts val="0"/>
                </a:spcAft>
                <a:buClr>
                  <a:schemeClr val="dk2"/>
                </a:buClr>
                <a:buSzPts val="1100"/>
                <a:buFont typeface="Arial"/>
                <a:buNone/>
              </a:pPr>
              <a:r>
                <a:rPr lang="fr" sz="800">
                  <a:solidFill>
                    <a:schemeClr val="dk2"/>
                  </a:solidFill>
                </a:rPr>
                <a:t>Divergent </a:t>
              </a:r>
              <a:endParaRPr sz="800">
                <a:solidFill>
                  <a:schemeClr val="dk2"/>
                </a:solidFill>
              </a:endParaRPr>
            </a:p>
          </p:txBody>
        </p:sp>
      </p:grpSp>
      <p:sp>
        <p:nvSpPr>
          <p:cNvPr id="1433" name="Google Shape;1433;p64"/>
          <p:cNvSpPr txBox="1"/>
          <p:nvPr/>
        </p:nvSpPr>
        <p:spPr>
          <a:xfrm>
            <a:off x="7501025" y="0"/>
            <a:ext cx="1517700" cy="273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fr" sz="800">
                <a:solidFill>
                  <a:schemeClr val="dk2"/>
                </a:solidFill>
              </a:rPr>
              <a:t>Convergence entre scénarios</a:t>
            </a:r>
            <a:endParaRPr sz="800">
              <a:solidFill>
                <a:schemeClr val="dk2"/>
              </a:solidFill>
            </a:endParaRPr>
          </a:p>
          <a:p>
            <a:pPr indent="0" lvl="0" marL="0" rtl="0" algn="l">
              <a:spcBef>
                <a:spcPts val="0"/>
              </a:spcBef>
              <a:spcAft>
                <a:spcPts val="0"/>
              </a:spcAft>
              <a:buNone/>
            </a:pPr>
            <a:r>
              <a:t/>
            </a:r>
            <a:endParaRPr sz="800"/>
          </a:p>
        </p:txBody>
      </p:sp>
      <p:grpSp>
        <p:nvGrpSpPr>
          <p:cNvPr id="1434" name="Google Shape;1434;p64"/>
          <p:cNvGrpSpPr/>
          <p:nvPr/>
        </p:nvGrpSpPr>
        <p:grpSpPr>
          <a:xfrm>
            <a:off x="3810000" y="3505200"/>
            <a:ext cx="169677" cy="170015"/>
            <a:chOff x="6891025" y="2410875"/>
            <a:chExt cx="1041600" cy="1043675"/>
          </a:xfrm>
        </p:grpSpPr>
        <p:sp>
          <p:nvSpPr>
            <p:cNvPr id="1435" name="Google Shape;1435;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64"/>
          <p:cNvGrpSpPr/>
          <p:nvPr/>
        </p:nvGrpSpPr>
        <p:grpSpPr>
          <a:xfrm>
            <a:off x="3810000" y="2667000"/>
            <a:ext cx="169677" cy="170015"/>
            <a:chOff x="6891025" y="2410875"/>
            <a:chExt cx="1041600" cy="1043675"/>
          </a:xfrm>
        </p:grpSpPr>
        <p:sp>
          <p:nvSpPr>
            <p:cNvPr id="1438" name="Google Shape;1438;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64"/>
          <p:cNvGrpSpPr/>
          <p:nvPr/>
        </p:nvGrpSpPr>
        <p:grpSpPr>
          <a:xfrm>
            <a:off x="5392923" y="2667000"/>
            <a:ext cx="169677" cy="170015"/>
            <a:chOff x="6891025" y="2410875"/>
            <a:chExt cx="1041600" cy="1043675"/>
          </a:xfrm>
        </p:grpSpPr>
        <p:sp>
          <p:nvSpPr>
            <p:cNvPr id="1441" name="Google Shape;1441;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64"/>
          <p:cNvGrpSpPr/>
          <p:nvPr/>
        </p:nvGrpSpPr>
        <p:grpSpPr>
          <a:xfrm>
            <a:off x="5392923" y="3505200"/>
            <a:ext cx="169677" cy="170015"/>
            <a:chOff x="6891025" y="2410875"/>
            <a:chExt cx="1041600" cy="1043675"/>
          </a:xfrm>
        </p:grpSpPr>
        <p:sp>
          <p:nvSpPr>
            <p:cNvPr id="1444" name="Google Shape;1444;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64"/>
          <p:cNvGrpSpPr/>
          <p:nvPr/>
        </p:nvGrpSpPr>
        <p:grpSpPr>
          <a:xfrm>
            <a:off x="6993123" y="3505200"/>
            <a:ext cx="169677" cy="170015"/>
            <a:chOff x="6891025" y="2410875"/>
            <a:chExt cx="1041600" cy="1043675"/>
          </a:xfrm>
        </p:grpSpPr>
        <p:sp>
          <p:nvSpPr>
            <p:cNvPr id="1447" name="Google Shape;1447;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64"/>
          <p:cNvGrpSpPr/>
          <p:nvPr/>
        </p:nvGrpSpPr>
        <p:grpSpPr>
          <a:xfrm>
            <a:off x="8593323" y="3487585"/>
            <a:ext cx="169677" cy="170015"/>
            <a:chOff x="6891025" y="2410875"/>
            <a:chExt cx="1041600" cy="1043675"/>
          </a:xfrm>
        </p:grpSpPr>
        <p:sp>
          <p:nvSpPr>
            <p:cNvPr id="1450" name="Google Shape;1450;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64"/>
          <p:cNvGrpSpPr/>
          <p:nvPr/>
        </p:nvGrpSpPr>
        <p:grpSpPr>
          <a:xfrm>
            <a:off x="7010400" y="2725585"/>
            <a:ext cx="169677" cy="170015"/>
            <a:chOff x="6891025" y="2410875"/>
            <a:chExt cx="1041600" cy="1043675"/>
          </a:xfrm>
        </p:grpSpPr>
        <p:sp>
          <p:nvSpPr>
            <p:cNvPr id="1453" name="Google Shape;1453;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64"/>
          <p:cNvGrpSpPr/>
          <p:nvPr/>
        </p:nvGrpSpPr>
        <p:grpSpPr>
          <a:xfrm>
            <a:off x="7010400" y="2268385"/>
            <a:ext cx="169677" cy="170015"/>
            <a:chOff x="6891025" y="2410875"/>
            <a:chExt cx="1041600" cy="1043675"/>
          </a:xfrm>
        </p:grpSpPr>
        <p:sp>
          <p:nvSpPr>
            <p:cNvPr id="1456" name="Google Shape;1456;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64"/>
          <p:cNvGrpSpPr/>
          <p:nvPr/>
        </p:nvGrpSpPr>
        <p:grpSpPr>
          <a:xfrm>
            <a:off x="8593323" y="2725585"/>
            <a:ext cx="169677" cy="170015"/>
            <a:chOff x="6891025" y="2410875"/>
            <a:chExt cx="1041600" cy="1043675"/>
          </a:xfrm>
        </p:grpSpPr>
        <p:sp>
          <p:nvSpPr>
            <p:cNvPr id="1459" name="Google Shape;1459;p64"/>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4"/>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64"/>
          <p:cNvGrpSpPr/>
          <p:nvPr/>
        </p:nvGrpSpPr>
        <p:grpSpPr>
          <a:xfrm>
            <a:off x="8593323" y="2286000"/>
            <a:ext cx="169677" cy="169677"/>
            <a:chOff x="5566700" y="3600825"/>
            <a:chExt cx="1041600" cy="1041600"/>
          </a:xfrm>
        </p:grpSpPr>
        <p:sp>
          <p:nvSpPr>
            <p:cNvPr id="1462" name="Google Shape;1462;p64"/>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4"/>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64"/>
          <p:cNvGrpSpPr/>
          <p:nvPr/>
        </p:nvGrpSpPr>
        <p:grpSpPr>
          <a:xfrm>
            <a:off x="3810000" y="3048000"/>
            <a:ext cx="169677" cy="169677"/>
            <a:chOff x="5566700" y="2425925"/>
            <a:chExt cx="1041600" cy="1041600"/>
          </a:xfrm>
        </p:grpSpPr>
        <p:sp>
          <p:nvSpPr>
            <p:cNvPr id="1465" name="Google Shape;1465;p64"/>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4"/>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64"/>
          <p:cNvGrpSpPr/>
          <p:nvPr/>
        </p:nvGrpSpPr>
        <p:grpSpPr>
          <a:xfrm>
            <a:off x="5410200" y="3106923"/>
            <a:ext cx="169677" cy="169677"/>
            <a:chOff x="5566700" y="2425925"/>
            <a:chExt cx="1041600" cy="1041600"/>
          </a:xfrm>
        </p:grpSpPr>
        <p:sp>
          <p:nvSpPr>
            <p:cNvPr id="1468" name="Google Shape;1468;p64"/>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4"/>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64"/>
          <p:cNvGrpSpPr/>
          <p:nvPr/>
        </p:nvGrpSpPr>
        <p:grpSpPr>
          <a:xfrm>
            <a:off x="7010400" y="3106923"/>
            <a:ext cx="169677" cy="169677"/>
            <a:chOff x="5566700" y="2425925"/>
            <a:chExt cx="1041600" cy="1041600"/>
          </a:xfrm>
        </p:grpSpPr>
        <p:sp>
          <p:nvSpPr>
            <p:cNvPr id="1471" name="Google Shape;1471;p64"/>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4"/>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64"/>
          <p:cNvGrpSpPr/>
          <p:nvPr/>
        </p:nvGrpSpPr>
        <p:grpSpPr>
          <a:xfrm>
            <a:off x="8610600" y="3106923"/>
            <a:ext cx="169677" cy="169677"/>
            <a:chOff x="5566700" y="2425925"/>
            <a:chExt cx="1041600" cy="1041600"/>
          </a:xfrm>
        </p:grpSpPr>
        <p:sp>
          <p:nvSpPr>
            <p:cNvPr id="1474" name="Google Shape;1474;p64"/>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4"/>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64"/>
          <p:cNvSpPr txBox="1"/>
          <p:nvPr/>
        </p:nvSpPr>
        <p:spPr>
          <a:xfrm>
            <a:off x="198375" y="1008325"/>
            <a:ext cx="8382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150 j.h</a:t>
            </a:r>
            <a:endParaRPr/>
          </a:p>
        </p:txBody>
      </p:sp>
      <p:grpSp>
        <p:nvGrpSpPr>
          <p:cNvPr id="1477" name="Google Shape;1477;p64"/>
          <p:cNvGrpSpPr/>
          <p:nvPr/>
        </p:nvGrpSpPr>
        <p:grpSpPr>
          <a:xfrm>
            <a:off x="3810000" y="2286000"/>
            <a:ext cx="169677" cy="169677"/>
            <a:chOff x="5566700" y="3600825"/>
            <a:chExt cx="1041600" cy="1041600"/>
          </a:xfrm>
        </p:grpSpPr>
        <p:sp>
          <p:nvSpPr>
            <p:cNvPr id="1478" name="Google Shape;1478;p64"/>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4"/>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Google Shape;1484;p65"/>
          <p:cNvSpPr/>
          <p:nvPr/>
        </p:nvSpPr>
        <p:spPr>
          <a:xfrm>
            <a:off x="7333700" y="464375"/>
            <a:ext cx="1599600" cy="4642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Scénario 2020</a:t>
            </a:r>
            <a:endParaRPr/>
          </a:p>
        </p:txBody>
      </p:sp>
      <p:grpSp>
        <p:nvGrpSpPr>
          <p:cNvPr id="1485" name="Google Shape;1485;p65"/>
          <p:cNvGrpSpPr/>
          <p:nvPr/>
        </p:nvGrpSpPr>
        <p:grpSpPr>
          <a:xfrm>
            <a:off x="2575925" y="1285575"/>
            <a:ext cx="6313450" cy="3258889"/>
            <a:chOff x="2575925" y="1133175"/>
            <a:chExt cx="6313450" cy="3258889"/>
          </a:xfrm>
        </p:grpSpPr>
        <p:sp>
          <p:nvSpPr>
            <p:cNvPr id="1486" name="Google Shape;1486;p65"/>
            <p:cNvSpPr/>
            <p:nvPr/>
          </p:nvSpPr>
          <p:spPr>
            <a:xfrm>
              <a:off x="5772550" y="3940564"/>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487" name="Google Shape;1487;p65"/>
            <p:cNvSpPr/>
            <p:nvPr/>
          </p:nvSpPr>
          <p:spPr>
            <a:xfrm>
              <a:off x="2575925" y="3154502"/>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488" name="Google Shape;1488;p65"/>
            <p:cNvSpPr/>
            <p:nvPr/>
          </p:nvSpPr>
          <p:spPr>
            <a:xfrm>
              <a:off x="2575925" y="3548916"/>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a:t>
              </a:r>
              <a:r>
                <a:rPr lang="fr" sz="800"/>
                <a:t>Playbook</a:t>
              </a:r>
              <a:r>
                <a:rPr lang="fr" sz="800"/>
                <a:t> à dév</a:t>
              </a:r>
              <a:endParaRPr b="0" i="0" sz="800" u="none" cap="none" strike="noStrike">
                <a:solidFill>
                  <a:srgbClr val="000000"/>
                </a:solidFill>
                <a:latin typeface="Arial"/>
                <a:ea typeface="Arial"/>
                <a:cs typeface="Arial"/>
                <a:sym typeface="Arial"/>
              </a:endParaRPr>
            </a:p>
          </p:txBody>
        </p:sp>
        <p:sp>
          <p:nvSpPr>
            <p:cNvPr id="1489" name="Google Shape;1489;p65"/>
            <p:cNvSpPr/>
            <p:nvPr/>
          </p:nvSpPr>
          <p:spPr>
            <a:xfrm>
              <a:off x="2575925" y="113317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t>SaaS</a:t>
              </a:r>
              <a:endParaRPr b="0" i="0" sz="800" u="none" cap="none" strike="noStrike">
                <a:solidFill>
                  <a:srgbClr val="000000"/>
                </a:solidFill>
                <a:latin typeface="Arial"/>
                <a:ea typeface="Arial"/>
                <a:cs typeface="Arial"/>
                <a:sym typeface="Arial"/>
              </a:endParaRPr>
            </a:p>
          </p:txBody>
        </p:sp>
        <p:sp>
          <p:nvSpPr>
            <p:cNvPr id="1490" name="Google Shape;1490;p65"/>
            <p:cNvSpPr/>
            <p:nvPr/>
          </p:nvSpPr>
          <p:spPr>
            <a:xfrm>
              <a:off x="2575925" y="1940780"/>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491" name="Google Shape;1491;p65"/>
            <p:cNvSpPr/>
            <p:nvPr/>
          </p:nvSpPr>
          <p:spPr>
            <a:xfrm>
              <a:off x="2575925" y="2751316"/>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limiter</a:t>
              </a:r>
              <a:endParaRPr sz="800">
                <a:solidFill>
                  <a:schemeClr val="dk2"/>
                </a:solidFill>
              </a:endParaRPr>
            </a:p>
          </p:txBody>
        </p:sp>
        <p:sp>
          <p:nvSpPr>
            <p:cNvPr id="1492" name="Google Shape;1492;p65"/>
            <p:cNvSpPr/>
            <p:nvPr/>
          </p:nvSpPr>
          <p:spPr>
            <a:xfrm>
              <a:off x="2575925" y="23481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rPr lang="fr" sz="800"/>
                <a:t>Impl. en cours</a:t>
              </a:r>
              <a:endParaRPr b="0" i="0" sz="800" u="none" cap="none" strike="noStrike">
                <a:solidFill>
                  <a:srgbClr val="000000"/>
                </a:solidFill>
                <a:latin typeface="Arial"/>
                <a:ea typeface="Arial"/>
                <a:cs typeface="Arial"/>
                <a:sym typeface="Arial"/>
              </a:endParaRPr>
            </a:p>
          </p:txBody>
        </p:sp>
        <p:sp>
          <p:nvSpPr>
            <p:cNvPr id="1493" name="Google Shape;1493;p65"/>
            <p:cNvSpPr/>
            <p:nvPr/>
          </p:nvSpPr>
          <p:spPr>
            <a:xfrm>
              <a:off x="2575925" y="1533412"/>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b="0" i="0" sz="800" u="none" cap="none" strike="noStrike">
                <a:solidFill>
                  <a:srgbClr val="000000"/>
                </a:solidFill>
                <a:latin typeface="Arial"/>
                <a:ea typeface="Arial"/>
                <a:cs typeface="Arial"/>
                <a:sym typeface="Arial"/>
              </a:endParaRPr>
            </a:p>
          </p:txBody>
        </p:sp>
        <p:sp>
          <p:nvSpPr>
            <p:cNvPr id="1494" name="Google Shape;1494;p65"/>
            <p:cNvSpPr/>
            <p:nvPr/>
          </p:nvSpPr>
          <p:spPr>
            <a:xfrm>
              <a:off x="4167550" y="31578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495" name="Google Shape;1495;p65"/>
            <p:cNvSpPr/>
            <p:nvPr/>
          </p:nvSpPr>
          <p:spPr>
            <a:xfrm>
              <a:off x="4167550" y="3552291"/>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outil/Playbook à dév</a:t>
              </a:r>
              <a:endParaRPr sz="800">
                <a:solidFill>
                  <a:schemeClr val="dk2"/>
                </a:solidFill>
              </a:endParaRPr>
            </a:p>
          </p:txBody>
        </p:sp>
        <p:sp>
          <p:nvSpPr>
            <p:cNvPr id="1496" name="Google Shape;1496;p65"/>
            <p:cNvSpPr/>
            <p:nvPr/>
          </p:nvSpPr>
          <p:spPr>
            <a:xfrm>
              <a:off x="4167550" y="11365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497" name="Google Shape;1497;p65"/>
            <p:cNvSpPr/>
            <p:nvPr/>
          </p:nvSpPr>
          <p:spPr>
            <a:xfrm>
              <a:off x="4167550" y="15322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498" name="Google Shape;1498;p65"/>
            <p:cNvSpPr/>
            <p:nvPr/>
          </p:nvSpPr>
          <p:spPr>
            <a:xfrm>
              <a:off x="4167550" y="27546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limiter</a:t>
              </a:r>
              <a:endParaRPr sz="800">
                <a:solidFill>
                  <a:schemeClr val="dk2"/>
                </a:solidFill>
              </a:endParaRPr>
            </a:p>
          </p:txBody>
        </p:sp>
        <p:sp>
          <p:nvSpPr>
            <p:cNvPr id="1499" name="Google Shape;1499;p65"/>
            <p:cNvSpPr/>
            <p:nvPr/>
          </p:nvSpPr>
          <p:spPr>
            <a:xfrm>
              <a:off x="4167550" y="235152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sz="800">
                <a:solidFill>
                  <a:schemeClr val="dk2"/>
                </a:solidFill>
              </a:endParaRPr>
            </a:p>
          </p:txBody>
        </p:sp>
        <p:sp>
          <p:nvSpPr>
            <p:cNvPr id="1500" name="Google Shape;1500;p65"/>
            <p:cNvSpPr/>
            <p:nvPr/>
          </p:nvSpPr>
          <p:spPr>
            <a:xfrm>
              <a:off x="4167550" y="1536787"/>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501" name="Google Shape;1501;p65"/>
            <p:cNvSpPr/>
            <p:nvPr/>
          </p:nvSpPr>
          <p:spPr>
            <a:xfrm>
              <a:off x="5772550" y="31578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502" name="Google Shape;1502;p65"/>
            <p:cNvSpPr/>
            <p:nvPr/>
          </p:nvSpPr>
          <p:spPr>
            <a:xfrm>
              <a:off x="5772550" y="3552291"/>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outil/Playbook à dév</a:t>
              </a:r>
              <a:endParaRPr sz="800">
                <a:solidFill>
                  <a:schemeClr val="dk2"/>
                </a:solidFill>
              </a:endParaRPr>
            </a:p>
          </p:txBody>
        </p:sp>
        <p:sp>
          <p:nvSpPr>
            <p:cNvPr id="1503" name="Google Shape;1503;p65"/>
            <p:cNvSpPr/>
            <p:nvPr/>
          </p:nvSpPr>
          <p:spPr>
            <a:xfrm>
              <a:off x="5772550" y="11365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504" name="Google Shape;1504;p65"/>
            <p:cNvSpPr/>
            <p:nvPr/>
          </p:nvSpPr>
          <p:spPr>
            <a:xfrm>
              <a:off x="5772550" y="15322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505" name="Google Shape;1505;p65"/>
            <p:cNvSpPr/>
            <p:nvPr/>
          </p:nvSpPr>
          <p:spPr>
            <a:xfrm>
              <a:off x="5772550" y="1944155"/>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506" name="Google Shape;1506;p65"/>
            <p:cNvSpPr/>
            <p:nvPr/>
          </p:nvSpPr>
          <p:spPr>
            <a:xfrm>
              <a:off x="5772550" y="27546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limiter</a:t>
              </a:r>
              <a:endParaRPr sz="800">
                <a:solidFill>
                  <a:schemeClr val="dk2"/>
                </a:solidFill>
              </a:endParaRPr>
            </a:p>
          </p:txBody>
        </p:sp>
        <p:sp>
          <p:nvSpPr>
            <p:cNvPr id="1507" name="Google Shape;1507;p65"/>
            <p:cNvSpPr/>
            <p:nvPr/>
          </p:nvSpPr>
          <p:spPr>
            <a:xfrm>
              <a:off x="5772550" y="235152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sz="800">
                <a:solidFill>
                  <a:schemeClr val="dk2"/>
                </a:solidFill>
              </a:endParaRPr>
            </a:p>
          </p:txBody>
        </p:sp>
        <p:sp>
          <p:nvSpPr>
            <p:cNvPr id="1508" name="Google Shape;1508;p65"/>
            <p:cNvSpPr/>
            <p:nvPr/>
          </p:nvSpPr>
          <p:spPr>
            <a:xfrm>
              <a:off x="7371675" y="31578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509" name="Google Shape;1509;p65"/>
            <p:cNvSpPr/>
            <p:nvPr/>
          </p:nvSpPr>
          <p:spPr>
            <a:xfrm>
              <a:off x="7371675" y="3552291"/>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Nouvel outil/Playbook à dév</a:t>
              </a:r>
              <a:endParaRPr sz="800">
                <a:solidFill>
                  <a:schemeClr val="dk2"/>
                </a:solidFill>
              </a:endParaRPr>
            </a:p>
          </p:txBody>
        </p:sp>
        <p:sp>
          <p:nvSpPr>
            <p:cNvPr id="1510" name="Google Shape;1510;p65"/>
            <p:cNvSpPr/>
            <p:nvPr/>
          </p:nvSpPr>
          <p:spPr>
            <a:xfrm>
              <a:off x="7371675" y="11365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As-Is</a:t>
              </a:r>
              <a:endParaRPr sz="800">
                <a:solidFill>
                  <a:schemeClr val="dk2"/>
                </a:solidFill>
              </a:endParaRPr>
            </a:p>
          </p:txBody>
        </p:sp>
        <p:sp>
          <p:nvSpPr>
            <p:cNvPr id="1511" name="Google Shape;1511;p65"/>
            <p:cNvSpPr/>
            <p:nvPr/>
          </p:nvSpPr>
          <p:spPr>
            <a:xfrm>
              <a:off x="7371675" y="1944155"/>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512" name="Google Shape;1512;p65"/>
            <p:cNvSpPr/>
            <p:nvPr/>
          </p:nvSpPr>
          <p:spPr>
            <a:xfrm>
              <a:off x="7371675" y="27546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 limiter</a:t>
              </a:r>
              <a:endParaRPr sz="800">
                <a:solidFill>
                  <a:schemeClr val="dk2"/>
                </a:solidFill>
              </a:endParaRPr>
            </a:p>
          </p:txBody>
        </p:sp>
        <p:sp>
          <p:nvSpPr>
            <p:cNvPr id="1513" name="Google Shape;1513;p65"/>
            <p:cNvSpPr/>
            <p:nvPr/>
          </p:nvSpPr>
          <p:spPr>
            <a:xfrm>
              <a:off x="7371675" y="235152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rPr lang="fr" sz="800">
                  <a:solidFill>
                    <a:schemeClr val="dk2"/>
                  </a:solidFill>
                </a:rPr>
                <a:t>Impl. en cours</a:t>
              </a:r>
              <a:endParaRPr sz="800">
                <a:solidFill>
                  <a:schemeClr val="dk2"/>
                </a:solidFill>
              </a:endParaRPr>
            </a:p>
          </p:txBody>
        </p:sp>
        <p:sp>
          <p:nvSpPr>
            <p:cNvPr id="1514" name="Google Shape;1514;p65"/>
            <p:cNvSpPr/>
            <p:nvPr/>
          </p:nvSpPr>
          <p:spPr>
            <a:xfrm>
              <a:off x="7371675" y="1536787"/>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As-Is</a:t>
              </a:r>
              <a:endParaRPr sz="800">
                <a:solidFill>
                  <a:schemeClr val="dk2"/>
                </a:solidFill>
              </a:endParaRPr>
            </a:p>
          </p:txBody>
        </p:sp>
        <p:sp>
          <p:nvSpPr>
            <p:cNvPr id="1515" name="Google Shape;1515;p65"/>
            <p:cNvSpPr/>
            <p:nvPr/>
          </p:nvSpPr>
          <p:spPr>
            <a:xfrm>
              <a:off x="2575925" y="3936174"/>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516" name="Google Shape;1516;p65"/>
            <p:cNvSpPr/>
            <p:nvPr/>
          </p:nvSpPr>
          <p:spPr>
            <a:xfrm>
              <a:off x="4167550" y="3940564"/>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517" name="Google Shape;1517;p65"/>
            <p:cNvSpPr/>
            <p:nvPr/>
          </p:nvSpPr>
          <p:spPr>
            <a:xfrm>
              <a:off x="7371675" y="3940564"/>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518" name="Google Shape;1518;p65"/>
            <p:cNvSpPr/>
            <p:nvPr/>
          </p:nvSpPr>
          <p:spPr>
            <a:xfrm>
              <a:off x="4167550" y="1944155"/>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519" name="Google Shape;1519;p65"/>
            <p:cNvSpPr/>
            <p:nvPr/>
          </p:nvSpPr>
          <p:spPr>
            <a:xfrm>
              <a:off x="5772550" y="1536787"/>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grpSp>
      <p:grpSp>
        <p:nvGrpSpPr>
          <p:cNvPr id="1520" name="Google Shape;1520;p65"/>
          <p:cNvGrpSpPr/>
          <p:nvPr/>
        </p:nvGrpSpPr>
        <p:grpSpPr>
          <a:xfrm>
            <a:off x="2575925" y="4596715"/>
            <a:ext cx="6313450" cy="455890"/>
            <a:chOff x="2575925" y="4053665"/>
            <a:chExt cx="6313450" cy="455890"/>
          </a:xfrm>
        </p:grpSpPr>
        <p:sp>
          <p:nvSpPr>
            <p:cNvPr id="1521" name="Google Shape;1521;p65"/>
            <p:cNvSpPr/>
            <p:nvPr/>
          </p:nvSpPr>
          <p:spPr>
            <a:xfrm>
              <a:off x="5772550" y="4058056"/>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522" name="Google Shape;1522;p65"/>
            <p:cNvSpPr/>
            <p:nvPr/>
          </p:nvSpPr>
          <p:spPr>
            <a:xfrm>
              <a:off x="2575925" y="4053665"/>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523" name="Google Shape;1523;p65"/>
            <p:cNvSpPr/>
            <p:nvPr/>
          </p:nvSpPr>
          <p:spPr>
            <a:xfrm>
              <a:off x="4167550" y="4058056"/>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524" name="Google Shape;1524;p65"/>
            <p:cNvSpPr/>
            <p:nvPr/>
          </p:nvSpPr>
          <p:spPr>
            <a:xfrm>
              <a:off x="7371675" y="4058056"/>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grpSp>
      <p:sp>
        <p:nvSpPr>
          <p:cNvPr id="1525" name="Google Shape;1525;p65"/>
          <p:cNvSpPr/>
          <p:nvPr/>
        </p:nvSpPr>
        <p:spPr>
          <a:xfrm>
            <a:off x="2946662" y="4083125"/>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Outil &amp; IaC à dév</a:t>
            </a:r>
            <a:endParaRPr sz="800"/>
          </a:p>
        </p:txBody>
      </p:sp>
      <p:sp>
        <p:nvSpPr>
          <p:cNvPr id="1526" name="Google Shape;1526;p65"/>
          <p:cNvSpPr/>
          <p:nvPr/>
        </p:nvSpPr>
        <p:spPr>
          <a:xfrm>
            <a:off x="2575924" y="828364"/>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rgbClr val="FFFFFF"/>
                </a:solidFill>
              </a:rPr>
              <a:t>S1 - Atlassian SaaS</a:t>
            </a:r>
            <a:endParaRPr b="0" i="0" sz="1200" u="none" cap="none" strike="noStrike">
              <a:solidFill>
                <a:srgbClr val="FFFFFF"/>
              </a:solidFill>
              <a:latin typeface="Arial"/>
              <a:ea typeface="Arial"/>
              <a:cs typeface="Arial"/>
              <a:sym typeface="Arial"/>
            </a:endParaRPr>
          </a:p>
        </p:txBody>
      </p:sp>
      <p:sp>
        <p:nvSpPr>
          <p:cNvPr id="1527" name="Google Shape;1527;p65"/>
          <p:cNvSpPr/>
          <p:nvPr/>
        </p:nvSpPr>
        <p:spPr>
          <a:xfrm>
            <a:off x="984310" y="828314"/>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Fonctionnalité</a:t>
            </a:r>
            <a:endParaRPr b="0" i="0" sz="1200" u="none" cap="none" strike="noStrike">
              <a:solidFill>
                <a:srgbClr val="FFFFFF"/>
              </a:solidFill>
              <a:latin typeface="Arial"/>
              <a:ea typeface="Arial"/>
              <a:cs typeface="Arial"/>
              <a:sym typeface="Arial"/>
            </a:endParaRPr>
          </a:p>
        </p:txBody>
      </p:sp>
      <p:sp>
        <p:nvSpPr>
          <p:cNvPr id="1528" name="Google Shape;1528;p65"/>
          <p:cNvSpPr/>
          <p:nvPr/>
        </p:nvSpPr>
        <p:spPr>
          <a:xfrm>
            <a:off x="4167549" y="828364"/>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S2 - GitLab SaaS</a:t>
            </a:r>
            <a:endParaRPr sz="1200">
              <a:solidFill>
                <a:srgbClr val="FFFFFF"/>
              </a:solidFill>
            </a:endParaRPr>
          </a:p>
        </p:txBody>
      </p:sp>
      <p:sp>
        <p:nvSpPr>
          <p:cNvPr id="1529" name="Google Shape;1529;p65"/>
          <p:cNvSpPr/>
          <p:nvPr/>
        </p:nvSpPr>
        <p:spPr>
          <a:xfrm>
            <a:off x="5772558" y="828364"/>
            <a:ext cx="1517700" cy="360000"/>
          </a:xfrm>
          <a:prstGeom prst="roundRect">
            <a:avLst>
              <a:gd fmla="val 0" name="adj"/>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2"/>
              </a:buClr>
              <a:buSzPts val="1100"/>
              <a:buFont typeface="Arial"/>
              <a:buNone/>
            </a:pPr>
            <a:r>
              <a:rPr lang="fr" sz="1200">
                <a:solidFill>
                  <a:schemeClr val="lt1"/>
                </a:solidFill>
              </a:rPr>
              <a:t>S3 - Jenkins AWS</a:t>
            </a:r>
            <a:endParaRPr sz="1200">
              <a:solidFill>
                <a:srgbClr val="FFFFFF"/>
              </a:solidFill>
            </a:endParaRPr>
          </a:p>
        </p:txBody>
      </p:sp>
      <p:sp>
        <p:nvSpPr>
          <p:cNvPr id="1530" name="Google Shape;1530;p65"/>
          <p:cNvSpPr txBox="1"/>
          <p:nvPr>
            <p:ph type="title"/>
          </p:nvPr>
        </p:nvSpPr>
        <p:spPr>
          <a:xfrm>
            <a:off x="250825" y="98175"/>
            <a:ext cx="8712300" cy="577800"/>
          </a:xfrm>
          <a:prstGeom prst="rect">
            <a:avLst/>
          </a:prstGeom>
          <a:noFill/>
          <a:ln>
            <a:noFill/>
          </a:ln>
        </p:spPr>
        <p:txBody>
          <a:bodyPr anchorCtr="0" anchor="t" bIns="0" lIns="36000" spcFirstLastPara="1" rIns="0" wrap="square" tIns="36000">
            <a:noAutofit/>
          </a:bodyPr>
          <a:lstStyle/>
          <a:p>
            <a:pPr indent="0" lvl="0" marL="0" rtl="0" algn="l">
              <a:spcBef>
                <a:spcPts val="0"/>
              </a:spcBef>
              <a:spcAft>
                <a:spcPts val="0"/>
              </a:spcAft>
              <a:buClr>
                <a:schemeClr val="dk2"/>
              </a:buClr>
              <a:buSzPts val="1100"/>
              <a:buFont typeface="Arial"/>
              <a:buNone/>
            </a:pPr>
            <a:r>
              <a:rPr lang="fr"/>
              <a:t>Outillage cible P2</a:t>
            </a:r>
            <a:endParaRPr/>
          </a:p>
        </p:txBody>
      </p:sp>
      <p:sp>
        <p:nvSpPr>
          <p:cNvPr id="1531" name="Google Shape;1531;p65"/>
          <p:cNvSpPr/>
          <p:nvPr/>
        </p:nvSpPr>
        <p:spPr>
          <a:xfrm>
            <a:off x="326925" y="2884047"/>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532" name="Google Shape;1532;p65"/>
          <p:cNvSpPr/>
          <p:nvPr/>
        </p:nvSpPr>
        <p:spPr>
          <a:xfrm>
            <a:off x="326925" y="3278462"/>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533" name="Google Shape;1533;p65"/>
          <p:cNvSpPr/>
          <p:nvPr/>
        </p:nvSpPr>
        <p:spPr>
          <a:xfrm>
            <a:off x="326925" y="1285525"/>
            <a:ext cx="5811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Mgmt</a:t>
            </a:r>
            <a:endParaRPr b="0" i="0" sz="900" u="none" cap="none" strike="noStrike">
              <a:solidFill>
                <a:srgbClr val="000000"/>
              </a:solidFill>
              <a:latin typeface="Arial"/>
              <a:ea typeface="Arial"/>
              <a:cs typeface="Arial"/>
              <a:sym typeface="Arial"/>
            </a:endParaRPr>
          </a:p>
        </p:txBody>
      </p:sp>
      <p:sp>
        <p:nvSpPr>
          <p:cNvPr id="1534" name="Google Shape;1534;p65"/>
          <p:cNvSpPr/>
          <p:nvPr/>
        </p:nvSpPr>
        <p:spPr>
          <a:xfrm>
            <a:off x="326925" y="4084400"/>
            <a:ext cx="581100" cy="4467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900"/>
              <a:t>Dep</a:t>
            </a:r>
            <a:endParaRPr b="0" i="0" sz="900" u="none" cap="none" strike="noStrike">
              <a:solidFill>
                <a:srgbClr val="000000"/>
              </a:solidFill>
              <a:latin typeface="Arial"/>
              <a:ea typeface="Arial"/>
              <a:cs typeface="Arial"/>
              <a:sym typeface="Arial"/>
            </a:endParaRPr>
          </a:p>
        </p:txBody>
      </p:sp>
      <p:sp>
        <p:nvSpPr>
          <p:cNvPr id="1535" name="Google Shape;1535;p65"/>
          <p:cNvSpPr/>
          <p:nvPr/>
        </p:nvSpPr>
        <p:spPr>
          <a:xfrm>
            <a:off x="326925" y="3681231"/>
            <a:ext cx="581100" cy="3492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000"/>
              <a:buFont typeface="Arial"/>
              <a:buNone/>
            </a:pPr>
            <a:r>
              <a:rPr lang="fr" sz="900">
                <a:solidFill>
                  <a:schemeClr val="dk2"/>
                </a:solidFill>
              </a:rPr>
              <a:t>Dep</a:t>
            </a:r>
            <a:endParaRPr b="0" i="0" sz="900" u="none" cap="none" strike="noStrike">
              <a:solidFill>
                <a:srgbClr val="000000"/>
              </a:solidFill>
              <a:latin typeface="Arial"/>
              <a:ea typeface="Arial"/>
              <a:cs typeface="Arial"/>
              <a:sym typeface="Arial"/>
            </a:endParaRPr>
          </a:p>
        </p:txBody>
      </p:sp>
      <p:sp>
        <p:nvSpPr>
          <p:cNvPr id="1536" name="Google Shape;1536;p65"/>
          <p:cNvSpPr/>
          <p:nvPr/>
        </p:nvSpPr>
        <p:spPr>
          <a:xfrm>
            <a:off x="326925" y="2092678"/>
            <a:ext cx="581100" cy="353400"/>
          </a:xfrm>
          <a:prstGeom prst="roundRect">
            <a:avLst>
              <a:gd fmla="val 0" name="adj"/>
            </a:avLst>
          </a:prstGeom>
          <a:solidFill>
            <a:schemeClr val="accent4"/>
          </a:solidFill>
          <a:ln>
            <a:noFill/>
          </a:ln>
        </p:spPr>
        <p:txBody>
          <a:bodyPr anchorCtr="0" anchor="ctr" bIns="45700" lIns="72000" spcFirstLastPara="1" rIns="36000" wrap="square" tIns="45700">
            <a:noAutofit/>
          </a:bodyPr>
          <a:lstStyle/>
          <a:p>
            <a:pPr indent="0" lvl="0" marL="0" rtl="0" algn="ctr">
              <a:spcBef>
                <a:spcPts val="0"/>
              </a:spcBef>
              <a:spcAft>
                <a:spcPts val="0"/>
              </a:spcAft>
              <a:buClr>
                <a:schemeClr val="lt1"/>
              </a:buClr>
              <a:buSzPts val="1000"/>
              <a:buFont typeface="Arial"/>
              <a:buNone/>
            </a:pPr>
            <a:r>
              <a:rPr lang="fr" sz="900">
                <a:solidFill>
                  <a:schemeClr val="dk2"/>
                </a:solidFill>
              </a:rPr>
              <a:t>Dev</a:t>
            </a:r>
            <a:endParaRPr b="0" i="0" sz="900" u="none" cap="none" strike="noStrike">
              <a:solidFill>
                <a:srgbClr val="000000"/>
              </a:solidFill>
              <a:latin typeface="Arial"/>
              <a:ea typeface="Arial"/>
              <a:cs typeface="Arial"/>
              <a:sym typeface="Arial"/>
            </a:endParaRPr>
          </a:p>
        </p:txBody>
      </p:sp>
      <p:sp>
        <p:nvSpPr>
          <p:cNvPr id="1537" name="Google Shape;1537;p65"/>
          <p:cNvSpPr/>
          <p:nvPr/>
        </p:nvSpPr>
        <p:spPr>
          <a:xfrm>
            <a:off x="3798682" y="293006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5"/>
          <p:cNvSpPr/>
          <p:nvPr/>
        </p:nvSpPr>
        <p:spPr>
          <a:xfrm>
            <a:off x="3798682" y="2930061"/>
            <a:ext cx="169677" cy="169677"/>
          </a:xfrm>
          <a:prstGeom prst="pie">
            <a:avLst>
              <a:gd fmla="val 0"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5"/>
          <p:cNvSpPr/>
          <p:nvPr/>
        </p:nvSpPr>
        <p:spPr>
          <a:xfrm>
            <a:off x="5397685" y="293006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5"/>
          <p:cNvSpPr/>
          <p:nvPr/>
        </p:nvSpPr>
        <p:spPr>
          <a:xfrm>
            <a:off x="5397685" y="2930061"/>
            <a:ext cx="169677" cy="169677"/>
          </a:xfrm>
          <a:prstGeom prst="pie">
            <a:avLst>
              <a:gd fmla="val 0"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5"/>
          <p:cNvSpPr/>
          <p:nvPr/>
        </p:nvSpPr>
        <p:spPr>
          <a:xfrm>
            <a:off x="5397773" y="373433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5"/>
          <p:cNvSpPr/>
          <p:nvPr/>
        </p:nvSpPr>
        <p:spPr>
          <a:xfrm>
            <a:off x="7006871" y="293006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5"/>
          <p:cNvSpPr/>
          <p:nvPr/>
        </p:nvSpPr>
        <p:spPr>
          <a:xfrm>
            <a:off x="7006871" y="2930061"/>
            <a:ext cx="169677" cy="169677"/>
          </a:xfrm>
          <a:prstGeom prst="pie">
            <a:avLst>
              <a:gd fmla="val 0"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5"/>
          <p:cNvSpPr/>
          <p:nvPr/>
        </p:nvSpPr>
        <p:spPr>
          <a:xfrm>
            <a:off x="7371683" y="828364"/>
            <a:ext cx="1517700" cy="3600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100"/>
              <a:buFont typeface="Arial"/>
              <a:buNone/>
            </a:pPr>
            <a:r>
              <a:rPr lang="fr" sz="1200">
                <a:solidFill>
                  <a:schemeClr val="dk1"/>
                </a:solidFill>
              </a:rPr>
              <a:t>S3’ - On Premise</a:t>
            </a:r>
            <a:endParaRPr sz="1200">
              <a:solidFill>
                <a:schemeClr val="dk1"/>
              </a:solidFill>
            </a:endParaRPr>
          </a:p>
        </p:txBody>
      </p:sp>
      <p:sp>
        <p:nvSpPr>
          <p:cNvPr id="1545" name="Google Shape;1545;p65"/>
          <p:cNvSpPr/>
          <p:nvPr/>
        </p:nvSpPr>
        <p:spPr>
          <a:xfrm>
            <a:off x="8611384" y="293006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5"/>
          <p:cNvSpPr/>
          <p:nvPr/>
        </p:nvSpPr>
        <p:spPr>
          <a:xfrm>
            <a:off x="8611384" y="2930061"/>
            <a:ext cx="169677" cy="169677"/>
          </a:xfrm>
          <a:prstGeom prst="pie">
            <a:avLst>
              <a:gd fmla="val 0"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ésultat de recherche d'images pour &quot;sonarqube logo png&quot;" id="1547" name="Google Shape;1547;p65"/>
          <p:cNvPicPr preferRelativeResize="0"/>
          <p:nvPr/>
        </p:nvPicPr>
        <p:blipFill rotWithShape="1">
          <a:blip r:embed="rId3">
            <a:alphaModFix/>
          </a:blip>
          <a:srcRect b="37040" l="0" r="0" t="34835"/>
          <a:stretch/>
        </p:blipFill>
        <p:spPr>
          <a:xfrm>
            <a:off x="2658163" y="2541462"/>
            <a:ext cx="879000" cy="247197"/>
          </a:xfrm>
          <a:prstGeom prst="rect">
            <a:avLst/>
          </a:prstGeom>
          <a:noFill/>
          <a:ln>
            <a:noFill/>
          </a:ln>
        </p:spPr>
      </p:pic>
      <p:sp>
        <p:nvSpPr>
          <p:cNvPr id="1548" name="Google Shape;1548;p65"/>
          <p:cNvSpPr/>
          <p:nvPr/>
        </p:nvSpPr>
        <p:spPr>
          <a:xfrm>
            <a:off x="326925" y="1689100"/>
            <a:ext cx="5811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Mgmt</a:t>
            </a:r>
            <a:endParaRPr b="0" i="0" sz="900" u="none" cap="none" strike="noStrike">
              <a:solidFill>
                <a:srgbClr val="000000"/>
              </a:solidFill>
              <a:latin typeface="Arial"/>
              <a:ea typeface="Arial"/>
              <a:cs typeface="Arial"/>
              <a:sym typeface="Arial"/>
            </a:endParaRPr>
          </a:p>
        </p:txBody>
      </p:sp>
      <p:sp>
        <p:nvSpPr>
          <p:cNvPr id="1549" name="Google Shape;1549;p65"/>
          <p:cNvSpPr/>
          <p:nvPr/>
        </p:nvSpPr>
        <p:spPr>
          <a:xfrm>
            <a:off x="326925" y="2491510"/>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550" name="Google Shape;1550;p65"/>
          <p:cNvSpPr/>
          <p:nvPr/>
        </p:nvSpPr>
        <p:spPr>
          <a:xfrm>
            <a:off x="3798618" y="4130913"/>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5"/>
          <p:cNvSpPr/>
          <p:nvPr/>
        </p:nvSpPr>
        <p:spPr>
          <a:xfrm>
            <a:off x="3798531" y="2528107"/>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5"/>
          <p:cNvSpPr/>
          <p:nvPr/>
        </p:nvSpPr>
        <p:spPr>
          <a:xfrm>
            <a:off x="3798531" y="2528445"/>
            <a:ext cx="169677" cy="169677"/>
          </a:xfrm>
          <a:prstGeom prst="pie">
            <a:avLst>
              <a:gd fmla="val 10770050"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5"/>
          <p:cNvSpPr/>
          <p:nvPr/>
        </p:nvSpPr>
        <p:spPr>
          <a:xfrm>
            <a:off x="3798743" y="37300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ésultat de recherche d'images pour &quot;sonarqube logo png&quot;" id="1554" name="Google Shape;1554;p65"/>
          <p:cNvPicPr preferRelativeResize="0"/>
          <p:nvPr/>
        </p:nvPicPr>
        <p:blipFill rotWithShape="1">
          <a:blip r:embed="rId3">
            <a:alphaModFix/>
          </a:blip>
          <a:srcRect b="37040" l="0" r="0" t="34835"/>
          <a:stretch/>
        </p:blipFill>
        <p:spPr>
          <a:xfrm>
            <a:off x="4341063" y="2541462"/>
            <a:ext cx="879000" cy="247197"/>
          </a:xfrm>
          <a:prstGeom prst="rect">
            <a:avLst/>
          </a:prstGeom>
          <a:noFill/>
          <a:ln>
            <a:noFill/>
          </a:ln>
        </p:spPr>
      </p:pic>
      <p:sp>
        <p:nvSpPr>
          <p:cNvPr id="1555" name="Google Shape;1555;p65"/>
          <p:cNvSpPr/>
          <p:nvPr/>
        </p:nvSpPr>
        <p:spPr>
          <a:xfrm>
            <a:off x="5397685" y="2528107"/>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5"/>
          <p:cNvSpPr/>
          <p:nvPr/>
        </p:nvSpPr>
        <p:spPr>
          <a:xfrm>
            <a:off x="5397685" y="2528445"/>
            <a:ext cx="169677" cy="169677"/>
          </a:xfrm>
          <a:prstGeom prst="pie">
            <a:avLst>
              <a:gd fmla="val 10770050"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ésultat de recherche d'images pour &quot;sonarqube logo png&quot;" id="1557" name="Google Shape;1557;p65"/>
          <p:cNvPicPr preferRelativeResize="0"/>
          <p:nvPr/>
        </p:nvPicPr>
        <p:blipFill rotWithShape="1">
          <a:blip r:embed="rId3">
            <a:alphaModFix/>
          </a:blip>
          <a:srcRect b="37040" l="0" r="0" t="34835"/>
          <a:stretch/>
        </p:blipFill>
        <p:spPr>
          <a:xfrm>
            <a:off x="5946063" y="2541462"/>
            <a:ext cx="879000" cy="247197"/>
          </a:xfrm>
          <a:prstGeom prst="rect">
            <a:avLst/>
          </a:prstGeom>
          <a:noFill/>
          <a:ln>
            <a:noFill/>
          </a:ln>
        </p:spPr>
      </p:pic>
      <p:sp>
        <p:nvSpPr>
          <p:cNvPr id="1558" name="Google Shape;1558;p65"/>
          <p:cNvSpPr/>
          <p:nvPr/>
        </p:nvSpPr>
        <p:spPr>
          <a:xfrm>
            <a:off x="7006871" y="2528107"/>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5"/>
          <p:cNvSpPr/>
          <p:nvPr/>
        </p:nvSpPr>
        <p:spPr>
          <a:xfrm>
            <a:off x="7006871" y="2528445"/>
            <a:ext cx="169677" cy="169677"/>
          </a:xfrm>
          <a:prstGeom prst="pie">
            <a:avLst>
              <a:gd fmla="val 10770050"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Résultat de recherche d'images pour &quot;sonarqube logo png&quot;" id="1560" name="Google Shape;1560;p65"/>
          <p:cNvPicPr preferRelativeResize="0"/>
          <p:nvPr/>
        </p:nvPicPr>
        <p:blipFill rotWithShape="1">
          <a:blip r:embed="rId3">
            <a:alphaModFix/>
          </a:blip>
          <a:srcRect b="37040" l="0" r="0" t="34835"/>
          <a:stretch/>
        </p:blipFill>
        <p:spPr>
          <a:xfrm>
            <a:off x="7563863" y="2541462"/>
            <a:ext cx="879000" cy="247197"/>
          </a:xfrm>
          <a:prstGeom prst="rect">
            <a:avLst/>
          </a:prstGeom>
          <a:noFill/>
          <a:ln>
            <a:noFill/>
          </a:ln>
        </p:spPr>
      </p:pic>
      <p:sp>
        <p:nvSpPr>
          <p:cNvPr id="1561" name="Google Shape;1561;p65"/>
          <p:cNvSpPr/>
          <p:nvPr/>
        </p:nvSpPr>
        <p:spPr>
          <a:xfrm>
            <a:off x="8611384" y="2528107"/>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5"/>
          <p:cNvSpPr/>
          <p:nvPr/>
        </p:nvSpPr>
        <p:spPr>
          <a:xfrm>
            <a:off x="8611384" y="2528445"/>
            <a:ext cx="169677" cy="169677"/>
          </a:xfrm>
          <a:prstGeom prst="pie">
            <a:avLst>
              <a:gd fmla="val 10770050"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5"/>
          <p:cNvSpPr/>
          <p:nvPr/>
        </p:nvSpPr>
        <p:spPr>
          <a:xfrm>
            <a:off x="5397773" y="4130913"/>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5"/>
          <p:cNvSpPr/>
          <p:nvPr/>
        </p:nvSpPr>
        <p:spPr>
          <a:xfrm>
            <a:off x="7006959" y="4130913"/>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5"/>
          <p:cNvSpPr/>
          <p:nvPr/>
        </p:nvSpPr>
        <p:spPr>
          <a:xfrm>
            <a:off x="8611472" y="4130913"/>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5"/>
          <p:cNvSpPr/>
          <p:nvPr/>
        </p:nvSpPr>
        <p:spPr>
          <a:xfrm>
            <a:off x="7006959" y="37300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5"/>
          <p:cNvSpPr/>
          <p:nvPr/>
        </p:nvSpPr>
        <p:spPr>
          <a:xfrm>
            <a:off x="8611472" y="37300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5"/>
          <p:cNvSpPr/>
          <p:nvPr/>
        </p:nvSpPr>
        <p:spPr>
          <a:xfrm>
            <a:off x="983125" y="2888882"/>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Référentiel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de tests</a:t>
            </a:r>
            <a:endParaRPr b="0" i="0" sz="900" u="none" cap="none" strike="noStrike">
              <a:solidFill>
                <a:srgbClr val="000000"/>
              </a:solidFill>
              <a:latin typeface="Arial"/>
              <a:ea typeface="Arial"/>
              <a:cs typeface="Arial"/>
              <a:sym typeface="Arial"/>
            </a:endParaRPr>
          </a:p>
        </p:txBody>
      </p:sp>
      <p:sp>
        <p:nvSpPr>
          <p:cNvPr id="1569" name="Google Shape;1569;p65"/>
          <p:cNvSpPr/>
          <p:nvPr/>
        </p:nvSpPr>
        <p:spPr>
          <a:xfrm>
            <a:off x="983125" y="2490458"/>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Tests de </a:t>
            </a:r>
            <a:r>
              <a:rPr b="0" i="0" lang="fr" sz="900" u="none" cap="none" strike="noStrike">
                <a:solidFill>
                  <a:srgbClr val="000000"/>
                </a:solidFill>
                <a:latin typeface="Arial"/>
                <a:ea typeface="Arial"/>
                <a:cs typeface="Arial"/>
                <a:sym typeface="Arial"/>
              </a:rPr>
              <a:t>Sécurité du code</a:t>
            </a:r>
            <a:endParaRPr b="0" i="0" sz="900" u="none" cap="none" strike="noStrike">
              <a:solidFill>
                <a:srgbClr val="000000"/>
              </a:solidFill>
              <a:latin typeface="Arial"/>
              <a:ea typeface="Arial"/>
              <a:cs typeface="Arial"/>
              <a:sym typeface="Arial"/>
            </a:endParaRPr>
          </a:p>
        </p:txBody>
      </p:sp>
      <p:sp>
        <p:nvSpPr>
          <p:cNvPr id="1570" name="Google Shape;1570;p65"/>
          <p:cNvSpPr/>
          <p:nvPr/>
        </p:nvSpPr>
        <p:spPr>
          <a:xfrm>
            <a:off x="983125" y="3287306"/>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Tests de </a:t>
            </a:r>
            <a:r>
              <a:rPr b="0" i="0" lang="fr" sz="900" u="none" cap="none" strike="noStrike">
                <a:solidFill>
                  <a:srgbClr val="000000"/>
                </a:solidFill>
                <a:latin typeface="Arial"/>
                <a:ea typeface="Arial"/>
                <a:cs typeface="Arial"/>
                <a:sym typeface="Arial"/>
              </a:rPr>
              <a:t>Performance</a:t>
            </a:r>
            <a:endParaRPr b="0" i="0" sz="900" u="none" cap="none" strike="noStrike">
              <a:solidFill>
                <a:srgbClr val="000000"/>
              </a:solidFill>
              <a:latin typeface="Arial"/>
              <a:ea typeface="Arial"/>
              <a:cs typeface="Arial"/>
              <a:sym typeface="Arial"/>
            </a:endParaRPr>
          </a:p>
        </p:txBody>
      </p:sp>
      <p:sp>
        <p:nvSpPr>
          <p:cNvPr id="1571" name="Google Shape;1571;p65"/>
          <p:cNvSpPr/>
          <p:nvPr/>
        </p:nvSpPr>
        <p:spPr>
          <a:xfrm>
            <a:off x="983118" y="4089072"/>
            <a:ext cx="1517700" cy="4488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Déployer automatiquement l’infrastructure </a:t>
            </a:r>
            <a:endParaRPr sz="900"/>
          </a:p>
        </p:txBody>
      </p:sp>
      <p:sp>
        <p:nvSpPr>
          <p:cNvPr id="1572" name="Google Shape;1572;p65"/>
          <p:cNvSpPr/>
          <p:nvPr/>
        </p:nvSpPr>
        <p:spPr>
          <a:xfrm>
            <a:off x="983113" y="1284687"/>
            <a:ext cx="15177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Traçabilité des évolutions, centralisé</a:t>
            </a:r>
            <a:endParaRPr sz="900"/>
          </a:p>
        </p:txBody>
      </p:sp>
      <p:sp>
        <p:nvSpPr>
          <p:cNvPr id="1573" name="Google Shape;1573;p65"/>
          <p:cNvSpPr/>
          <p:nvPr/>
        </p:nvSpPr>
        <p:spPr>
          <a:xfrm>
            <a:off x="983114" y="3685730"/>
            <a:ext cx="1517700" cy="3510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Déployer automatiquement les middlewares</a:t>
            </a:r>
            <a:endParaRPr sz="900"/>
          </a:p>
        </p:txBody>
      </p:sp>
      <p:sp>
        <p:nvSpPr>
          <p:cNvPr id="1574" name="Google Shape;1574;p65"/>
          <p:cNvSpPr/>
          <p:nvPr/>
        </p:nvSpPr>
        <p:spPr>
          <a:xfrm>
            <a:off x="983116" y="4603651"/>
            <a:ext cx="1517700" cy="4488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Inscription </a:t>
            </a:r>
            <a:r>
              <a:rPr lang="fr" sz="900"/>
              <a:t>supervision</a:t>
            </a:r>
            <a:endParaRPr b="0" i="0" sz="900" u="none" cap="none" strike="noStrike">
              <a:solidFill>
                <a:srgbClr val="000000"/>
              </a:solidFill>
              <a:latin typeface="Arial"/>
              <a:ea typeface="Arial"/>
              <a:cs typeface="Arial"/>
              <a:sym typeface="Arial"/>
            </a:endParaRPr>
          </a:p>
        </p:txBody>
      </p:sp>
      <p:sp>
        <p:nvSpPr>
          <p:cNvPr id="1575" name="Google Shape;1575;p65"/>
          <p:cNvSpPr/>
          <p:nvPr/>
        </p:nvSpPr>
        <p:spPr>
          <a:xfrm>
            <a:off x="983121" y="1685211"/>
            <a:ext cx="15177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Expression des besoins</a:t>
            </a:r>
            <a:endParaRPr sz="900"/>
          </a:p>
        </p:txBody>
      </p:sp>
      <p:sp>
        <p:nvSpPr>
          <p:cNvPr id="1576" name="Google Shape;1576;p65"/>
          <p:cNvSpPr/>
          <p:nvPr/>
        </p:nvSpPr>
        <p:spPr>
          <a:xfrm>
            <a:off x="983114" y="2085735"/>
            <a:ext cx="1517700" cy="353400"/>
          </a:xfrm>
          <a:prstGeom prst="roundRect">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Modélisation de la conception logicielle</a:t>
            </a:r>
            <a:endParaRPr b="0" i="0" sz="900" u="none" cap="none" strike="noStrike">
              <a:solidFill>
                <a:srgbClr val="000000"/>
              </a:solidFill>
              <a:latin typeface="Arial"/>
              <a:ea typeface="Arial"/>
              <a:cs typeface="Arial"/>
              <a:sym typeface="Arial"/>
            </a:endParaRPr>
          </a:p>
        </p:txBody>
      </p:sp>
      <p:sp>
        <p:nvSpPr>
          <p:cNvPr id="1577" name="Google Shape;1577;p65"/>
          <p:cNvSpPr/>
          <p:nvPr/>
        </p:nvSpPr>
        <p:spPr>
          <a:xfrm>
            <a:off x="326925" y="4600084"/>
            <a:ext cx="581100" cy="4467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900"/>
              <a:t>Dep</a:t>
            </a:r>
            <a:endParaRPr b="0" i="0" sz="900" u="none" cap="none" strike="noStrike">
              <a:solidFill>
                <a:srgbClr val="000000"/>
              </a:solidFill>
              <a:latin typeface="Arial"/>
              <a:ea typeface="Arial"/>
              <a:cs typeface="Arial"/>
              <a:sym typeface="Arial"/>
            </a:endParaRPr>
          </a:p>
        </p:txBody>
      </p:sp>
      <p:pic>
        <p:nvPicPr>
          <p:cNvPr id="1578" name="Google Shape;1578;p65"/>
          <p:cNvPicPr preferRelativeResize="0"/>
          <p:nvPr/>
        </p:nvPicPr>
        <p:blipFill rotWithShape="1">
          <a:blip r:embed="rId4">
            <a:alphaModFix/>
          </a:blip>
          <a:srcRect b="31333" l="0" r="0" t="25971"/>
          <a:stretch/>
        </p:blipFill>
        <p:spPr>
          <a:xfrm>
            <a:off x="2745812" y="1338887"/>
            <a:ext cx="360000" cy="153700"/>
          </a:xfrm>
          <a:prstGeom prst="rect">
            <a:avLst/>
          </a:prstGeom>
          <a:noFill/>
          <a:ln>
            <a:noFill/>
          </a:ln>
        </p:spPr>
      </p:pic>
      <p:pic>
        <p:nvPicPr>
          <p:cNvPr id="1579" name="Google Shape;1579;p65"/>
          <p:cNvPicPr preferRelativeResize="0"/>
          <p:nvPr/>
        </p:nvPicPr>
        <p:blipFill rotWithShape="1">
          <a:blip r:embed="rId4">
            <a:alphaModFix/>
          </a:blip>
          <a:srcRect b="31333" l="0" r="0" t="25971"/>
          <a:stretch/>
        </p:blipFill>
        <p:spPr>
          <a:xfrm>
            <a:off x="4427025" y="1338887"/>
            <a:ext cx="360000" cy="153700"/>
          </a:xfrm>
          <a:prstGeom prst="rect">
            <a:avLst/>
          </a:prstGeom>
          <a:noFill/>
          <a:ln>
            <a:noFill/>
          </a:ln>
        </p:spPr>
      </p:pic>
      <p:pic>
        <p:nvPicPr>
          <p:cNvPr id="1580" name="Google Shape;1580;p65"/>
          <p:cNvPicPr preferRelativeResize="0"/>
          <p:nvPr/>
        </p:nvPicPr>
        <p:blipFill rotWithShape="1">
          <a:blip r:embed="rId4">
            <a:alphaModFix/>
          </a:blip>
          <a:srcRect b="31333" l="0" r="0" t="25971"/>
          <a:stretch/>
        </p:blipFill>
        <p:spPr>
          <a:xfrm>
            <a:off x="6108225" y="1338887"/>
            <a:ext cx="360000" cy="153700"/>
          </a:xfrm>
          <a:prstGeom prst="rect">
            <a:avLst/>
          </a:prstGeom>
          <a:noFill/>
          <a:ln>
            <a:noFill/>
          </a:ln>
        </p:spPr>
      </p:pic>
      <p:sp>
        <p:nvSpPr>
          <p:cNvPr id="1581" name="Google Shape;1581;p65"/>
          <p:cNvSpPr/>
          <p:nvPr/>
        </p:nvSpPr>
        <p:spPr>
          <a:xfrm>
            <a:off x="3811668" y="132291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5"/>
          <p:cNvSpPr/>
          <p:nvPr/>
        </p:nvSpPr>
        <p:spPr>
          <a:xfrm>
            <a:off x="3811668" y="1322911"/>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5"/>
          <p:cNvSpPr/>
          <p:nvPr/>
        </p:nvSpPr>
        <p:spPr>
          <a:xfrm>
            <a:off x="5397685" y="132291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5"/>
          <p:cNvSpPr/>
          <p:nvPr/>
        </p:nvSpPr>
        <p:spPr>
          <a:xfrm>
            <a:off x="5397685" y="1322911"/>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5" name="Google Shape;1585;p65"/>
          <p:cNvPicPr preferRelativeResize="0"/>
          <p:nvPr/>
        </p:nvPicPr>
        <p:blipFill rotWithShape="1">
          <a:blip r:embed="rId4">
            <a:alphaModFix/>
          </a:blip>
          <a:srcRect b="31333" l="0" r="0" t="25971"/>
          <a:stretch/>
        </p:blipFill>
        <p:spPr>
          <a:xfrm>
            <a:off x="7783550" y="1338887"/>
            <a:ext cx="360000" cy="153700"/>
          </a:xfrm>
          <a:prstGeom prst="rect">
            <a:avLst/>
          </a:prstGeom>
          <a:noFill/>
          <a:ln>
            <a:noFill/>
          </a:ln>
        </p:spPr>
      </p:pic>
      <p:sp>
        <p:nvSpPr>
          <p:cNvPr id="1586" name="Google Shape;1586;p65"/>
          <p:cNvSpPr/>
          <p:nvPr/>
        </p:nvSpPr>
        <p:spPr>
          <a:xfrm>
            <a:off x="8611472" y="1323087"/>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5"/>
          <p:cNvSpPr/>
          <p:nvPr/>
        </p:nvSpPr>
        <p:spPr>
          <a:xfrm>
            <a:off x="7006871" y="132291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5"/>
          <p:cNvSpPr/>
          <p:nvPr/>
        </p:nvSpPr>
        <p:spPr>
          <a:xfrm>
            <a:off x="7006871" y="1322911"/>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9" name="Google Shape;1589;p65"/>
          <p:cNvPicPr preferRelativeResize="0"/>
          <p:nvPr/>
        </p:nvPicPr>
        <p:blipFill rotWithShape="1">
          <a:blip r:embed="rId4">
            <a:alphaModFix/>
          </a:blip>
          <a:srcRect b="31333" l="0" r="0" t="25971"/>
          <a:stretch/>
        </p:blipFill>
        <p:spPr>
          <a:xfrm>
            <a:off x="2745812" y="1742575"/>
            <a:ext cx="360000" cy="153700"/>
          </a:xfrm>
          <a:prstGeom prst="rect">
            <a:avLst/>
          </a:prstGeom>
          <a:noFill/>
          <a:ln>
            <a:noFill/>
          </a:ln>
        </p:spPr>
      </p:pic>
      <p:pic>
        <p:nvPicPr>
          <p:cNvPr id="1590" name="Google Shape;1590;p65"/>
          <p:cNvPicPr preferRelativeResize="0"/>
          <p:nvPr/>
        </p:nvPicPr>
        <p:blipFill rotWithShape="1">
          <a:blip r:embed="rId4">
            <a:alphaModFix/>
          </a:blip>
          <a:srcRect b="31333" l="0" r="0" t="25971"/>
          <a:stretch/>
        </p:blipFill>
        <p:spPr>
          <a:xfrm>
            <a:off x="4427025" y="1742575"/>
            <a:ext cx="360000" cy="153700"/>
          </a:xfrm>
          <a:prstGeom prst="rect">
            <a:avLst/>
          </a:prstGeom>
          <a:noFill/>
          <a:ln>
            <a:noFill/>
          </a:ln>
        </p:spPr>
      </p:pic>
      <p:pic>
        <p:nvPicPr>
          <p:cNvPr id="1591" name="Google Shape;1591;p65"/>
          <p:cNvPicPr preferRelativeResize="0"/>
          <p:nvPr/>
        </p:nvPicPr>
        <p:blipFill rotWithShape="1">
          <a:blip r:embed="rId4">
            <a:alphaModFix/>
          </a:blip>
          <a:srcRect b="31333" l="0" r="0" t="25971"/>
          <a:stretch/>
        </p:blipFill>
        <p:spPr>
          <a:xfrm>
            <a:off x="6108225" y="1742575"/>
            <a:ext cx="360000" cy="153700"/>
          </a:xfrm>
          <a:prstGeom prst="rect">
            <a:avLst/>
          </a:prstGeom>
          <a:noFill/>
          <a:ln>
            <a:noFill/>
          </a:ln>
        </p:spPr>
      </p:pic>
      <p:sp>
        <p:nvSpPr>
          <p:cNvPr id="1592" name="Google Shape;1592;p65"/>
          <p:cNvSpPr/>
          <p:nvPr/>
        </p:nvSpPr>
        <p:spPr>
          <a:xfrm>
            <a:off x="3811668" y="1726598"/>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5"/>
          <p:cNvSpPr/>
          <p:nvPr/>
        </p:nvSpPr>
        <p:spPr>
          <a:xfrm>
            <a:off x="3811668" y="1726598"/>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5"/>
          <p:cNvSpPr/>
          <p:nvPr/>
        </p:nvSpPr>
        <p:spPr>
          <a:xfrm>
            <a:off x="5397685" y="1726598"/>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5"/>
          <p:cNvSpPr/>
          <p:nvPr/>
        </p:nvSpPr>
        <p:spPr>
          <a:xfrm>
            <a:off x="5397685" y="1726598"/>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6" name="Google Shape;1596;p65"/>
          <p:cNvPicPr preferRelativeResize="0"/>
          <p:nvPr/>
        </p:nvPicPr>
        <p:blipFill rotWithShape="1">
          <a:blip r:embed="rId4">
            <a:alphaModFix/>
          </a:blip>
          <a:srcRect b="31333" l="0" r="0" t="25971"/>
          <a:stretch/>
        </p:blipFill>
        <p:spPr>
          <a:xfrm>
            <a:off x="7783550" y="1742575"/>
            <a:ext cx="360000" cy="153700"/>
          </a:xfrm>
          <a:prstGeom prst="rect">
            <a:avLst/>
          </a:prstGeom>
          <a:noFill/>
          <a:ln>
            <a:noFill/>
          </a:ln>
        </p:spPr>
      </p:pic>
      <p:sp>
        <p:nvSpPr>
          <p:cNvPr id="1597" name="Google Shape;1597;p65"/>
          <p:cNvSpPr/>
          <p:nvPr/>
        </p:nvSpPr>
        <p:spPr>
          <a:xfrm>
            <a:off x="8611472" y="1726775"/>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5"/>
          <p:cNvSpPr/>
          <p:nvPr/>
        </p:nvSpPr>
        <p:spPr>
          <a:xfrm>
            <a:off x="7006871" y="1726598"/>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5"/>
          <p:cNvSpPr/>
          <p:nvPr/>
        </p:nvSpPr>
        <p:spPr>
          <a:xfrm>
            <a:off x="7006871" y="1726598"/>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0" name="Google Shape;1600;p65"/>
          <p:cNvPicPr preferRelativeResize="0"/>
          <p:nvPr/>
        </p:nvPicPr>
        <p:blipFill>
          <a:blip r:embed="rId5">
            <a:alphaModFix/>
          </a:blip>
          <a:stretch>
            <a:fillRect/>
          </a:stretch>
        </p:blipFill>
        <p:spPr>
          <a:xfrm>
            <a:off x="2740400" y="2151323"/>
            <a:ext cx="581100" cy="88101"/>
          </a:xfrm>
          <a:prstGeom prst="rect">
            <a:avLst/>
          </a:prstGeom>
          <a:noFill/>
          <a:ln>
            <a:noFill/>
          </a:ln>
        </p:spPr>
      </p:pic>
      <p:pic>
        <p:nvPicPr>
          <p:cNvPr id="1601" name="Google Shape;1601;p65"/>
          <p:cNvPicPr preferRelativeResize="0"/>
          <p:nvPr/>
        </p:nvPicPr>
        <p:blipFill rotWithShape="1">
          <a:blip r:embed="rId6">
            <a:alphaModFix/>
          </a:blip>
          <a:srcRect b="5374" l="72781" r="1666" t="71358"/>
          <a:stretch/>
        </p:blipFill>
        <p:spPr>
          <a:xfrm>
            <a:off x="3002918" y="2259375"/>
            <a:ext cx="337581" cy="153701"/>
          </a:xfrm>
          <a:prstGeom prst="rect">
            <a:avLst/>
          </a:prstGeom>
          <a:noFill/>
          <a:ln>
            <a:noFill/>
          </a:ln>
        </p:spPr>
      </p:pic>
      <p:pic>
        <p:nvPicPr>
          <p:cNvPr id="1602" name="Google Shape;1602;p65"/>
          <p:cNvPicPr preferRelativeResize="0"/>
          <p:nvPr/>
        </p:nvPicPr>
        <p:blipFill>
          <a:blip r:embed="rId5">
            <a:alphaModFix/>
          </a:blip>
          <a:stretch>
            <a:fillRect/>
          </a:stretch>
        </p:blipFill>
        <p:spPr>
          <a:xfrm>
            <a:off x="4306975" y="2151323"/>
            <a:ext cx="581100" cy="88101"/>
          </a:xfrm>
          <a:prstGeom prst="rect">
            <a:avLst/>
          </a:prstGeom>
          <a:noFill/>
          <a:ln>
            <a:noFill/>
          </a:ln>
        </p:spPr>
      </p:pic>
      <p:pic>
        <p:nvPicPr>
          <p:cNvPr id="1603" name="Google Shape;1603;p65"/>
          <p:cNvPicPr preferRelativeResize="0"/>
          <p:nvPr/>
        </p:nvPicPr>
        <p:blipFill rotWithShape="1">
          <a:blip r:embed="rId6">
            <a:alphaModFix/>
          </a:blip>
          <a:srcRect b="5374" l="72781" r="1666" t="71358"/>
          <a:stretch/>
        </p:blipFill>
        <p:spPr>
          <a:xfrm>
            <a:off x="4569493" y="2259375"/>
            <a:ext cx="337581" cy="153701"/>
          </a:xfrm>
          <a:prstGeom prst="rect">
            <a:avLst/>
          </a:prstGeom>
          <a:noFill/>
          <a:ln>
            <a:noFill/>
          </a:ln>
        </p:spPr>
      </p:pic>
      <p:pic>
        <p:nvPicPr>
          <p:cNvPr id="1604" name="Google Shape;1604;p65"/>
          <p:cNvPicPr preferRelativeResize="0"/>
          <p:nvPr/>
        </p:nvPicPr>
        <p:blipFill>
          <a:blip r:embed="rId5">
            <a:alphaModFix/>
          </a:blip>
          <a:stretch>
            <a:fillRect/>
          </a:stretch>
        </p:blipFill>
        <p:spPr>
          <a:xfrm>
            <a:off x="5991250" y="2151323"/>
            <a:ext cx="581100" cy="88101"/>
          </a:xfrm>
          <a:prstGeom prst="rect">
            <a:avLst/>
          </a:prstGeom>
          <a:noFill/>
          <a:ln>
            <a:noFill/>
          </a:ln>
        </p:spPr>
      </p:pic>
      <p:pic>
        <p:nvPicPr>
          <p:cNvPr id="1605" name="Google Shape;1605;p65"/>
          <p:cNvPicPr preferRelativeResize="0"/>
          <p:nvPr/>
        </p:nvPicPr>
        <p:blipFill rotWithShape="1">
          <a:blip r:embed="rId6">
            <a:alphaModFix/>
          </a:blip>
          <a:srcRect b="5374" l="72781" r="1666" t="71358"/>
          <a:stretch/>
        </p:blipFill>
        <p:spPr>
          <a:xfrm>
            <a:off x="6253768" y="2259375"/>
            <a:ext cx="337581" cy="153701"/>
          </a:xfrm>
          <a:prstGeom prst="rect">
            <a:avLst/>
          </a:prstGeom>
          <a:noFill/>
          <a:ln>
            <a:noFill/>
          </a:ln>
        </p:spPr>
      </p:pic>
      <p:pic>
        <p:nvPicPr>
          <p:cNvPr id="1606" name="Google Shape;1606;p65"/>
          <p:cNvPicPr preferRelativeResize="0"/>
          <p:nvPr/>
        </p:nvPicPr>
        <p:blipFill>
          <a:blip r:embed="rId5">
            <a:alphaModFix/>
          </a:blip>
          <a:stretch>
            <a:fillRect/>
          </a:stretch>
        </p:blipFill>
        <p:spPr>
          <a:xfrm>
            <a:off x="7603850" y="2151323"/>
            <a:ext cx="581100" cy="88101"/>
          </a:xfrm>
          <a:prstGeom prst="rect">
            <a:avLst/>
          </a:prstGeom>
          <a:noFill/>
          <a:ln>
            <a:noFill/>
          </a:ln>
        </p:spPr>
      </p:pic>
      <p:pic>
        <p:nvPicPr>
          <p:cNvPr id="1607" name="Google Shape;1607;p65"/>
          <p:cNvPicPr preferRelativeResize="0"/>
          <p:nvPr/>
        </p:nvPicPr>
        <p:blipFill rotWithShape="1">
          <a:blip r:embed="rId6">
            <a:alphaModFix/>
          </a:blip>
          <a:srcRect b="5374" l="72781" r="1666" t="71358"/>
          <a:stretch/>
        </p:blipFill>
        <p:spPr>
          <a:xfrm>
            <a:off x="7866368" y="2259375"/>
            <a:ext cx="337581" cy="153701"/>
          </a:xfrm>
          <a:prstGeom prst="rect">
            <a:avLst/>
          </a:prstGeom>
          <a:noFill/>
          <a:ln>
            <a:noFill/>
          </a:ln>
        </p:spPr>
      </p:pic>
      <p:pic>
        <p:nvPicPr>
          <p:cNvPr id="1608" name="Google Shape;1608;p65"/>
          <p:cNvPicPr preferRelativeResize="0"/>
          <p:nvPr/>
        </p:nvPicPr>
        <p:blipFill>
          <a:blip r:embed="rId7">
            <a:alphaModFix/>
          </a:blip>
          <a:stretch>
            <a:fillRect/>
          </a:stretch>
        </p:blipFill>
        <p:spPr>
          <a:xfrm>
            <a:off x="2765930" y="3751034"/>
            <a:ext cx="511282" cy="173653"/>
          </a:xfrm>
          <a:prstGeom prst="rect">
            <a:avLst/>
          </a:prstGeom>
          <a:noFill/>
          <a:ln>
            <a:noFill/>
          </a:ln>
        </p:spPr>
      </p:pic>
      <p:pic>
        <p:nvPicPr>
          <p:cNvPr id="1609" name="Google Shape;1609;p65"/>
          <p:cNvPicPr preferRelativeResize="0"/>
          <p:nvPr/>
        </p:nvPicPr>
        <p:blipFill>
          <a:blip r:embed="rId7">
            <a:alphaModFix/>
          </a:blip>
          <a:stretch>
            <a:fillRect/>
          </a:stretch>
        </p:blipFill>
        <p:spPr>
          <a:xfrm>
            <a:off x="4431080" y="3751034"/>
            <a:ext cx="511282" cy="173653"/>
          </a:xfrm>
          <a:prstGeom prst="rect">
            <a:avLst/>
          </a:prstGeom>
          <a:noFill/>
          <a:ln>
            <a:noFill/>
          </a:ln>
        </p:spPr>
      </p:pic>
      <p:pic>
        <p:nvPicPr>
          <p:cNvPr id="1610" name="Google Shape;1610;p65"/>
          <p:cNvPicPr preferRelativeResize="0"/>
          <p:nvPr/>
        </p:nvPicPr>
        <p:blipFill>
          <a:blip r:embed="rId7">
            <a:alphaModFix/>
          </a:blip>
          <a:stretch>
            <a:fillRect/>
          </a:stretch>
        </p:blipFill>
        <p:spPr>
          <a:xfrm>
            <a:off x="5987743" y="3751034"/>
            <a:ext cx="511282" cy="173653"/>
          </a:xfrm>
          <a:prstGeom prst="rect">
            <a:avLst/>
          </a:prstGeom>
          <a:noFill/>
          <a:ln>
            <a:noFill/>
          </a:ln>
        </p:spPr>
      </p:pic>
      <p:pic>
        <p:nvPicPr>
          <p:cNvPr id="1611" name="Google Shape;1611;p65"/>
          <p:cNvPicPr preferRelativeResize="0"/>
          <p:nvPr/>
        </p:nvPicPr>
        <p:blipFill>
          <a:blip r:embed="rId7">
            <a:alphaModFix/>
          </a:blip>
          <a:stretch>
            <a:fillRect/>
          </a:stretch>
        </p:blipFill>
        <p:spPr>
          <a:xfrm>
            <a:off x="7682418" y="3751034"/>
            <a:ext cx="511282" cy="173653"/>
          </a:xfrm>
          <a:prstGeom prst="rect">
            <a:avLst/>
          </a:prstGeom>
          <a:noFill/>
          <a:ln>
            <a:noFill/>
          </a:ln>
        </p:spPr>
      </p:pic>
      <p:pic>
        <p:nvPicPr>
          <p:cNvPr id="1612" name="Google Shape;1612;p65"/>
          <p:cNvPicPr preferRelativeResize="0"/>
          <p:nvPr/>
        </p:nvPicPr>
        <p:blipFill rotWithShape="1">
          <a:blip r:embed="rId8">
            <a:alphaModFix/>
          </a:blip>
          <a:srcRect b="0" l="0" r="0" t="0"/>
          <a:stretch/>
        </p:blipFill>
        <p:spPr>
          <a:xfrm>
            <a:off x="2709696" y="4110969"/>
            <a:ext cx="169800" cy="209400"/>
          </a:xfrm>
          <a:prstGeom prst="rect">
            <a:avLst/>
          </a:prstGeom>
          <a:noFill/>
          <a:ln>
            <a:noFill/>
          </a:ln>
        </p:spPr>
      </p:pic>
      <p:pic>
        <p:nvPicPr>
          <p:cNvPr id="1613" name="Google Shape;1613;p65"/>
          <p:cNvPicPr preferRelativeResize="0"/>
          <p:nvPr/>
        </p:nvPicPr>
        <p:blipFill rotWithShape="1">
          <a:blip r:embed="rId9">
            <a:alphaModFix/>
          </a:blip>
          <a:srcRect b="9293" l="22156" r="21622" t="6139"/>
          <a:stretch/>
        </p:blipFill>
        <p:spPr>
          <a:xfrm>
            <a:off x="2658183" y="4300425"/>
            <a:ext cx="247456" cy="209400"/>
          </a:xfrm>
          <a:prstGeom prst="rect">
            <a:avLst/>
          </a:prstGeom>
          <a:noFill/>
          <a:ln>
            <a:noFill/>
          </a:ln>
        </p:spPr>
      </p:pic>
      <p:sp>
        <p:nvSpPr>
          <p:cNvPr id="1614" name="Google Shape;1614;p65"/>
          <p:cNvSpPr/>
          <p:nvPr/>
        </p:nvSpPr>
        <p:spPr>
          <a:xfrm>
            <a:off x="3798518" y="4361423"/>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5"/>
          <p:cNvSpPr/>
          <p:nvPr/>
        </p:nvSpPr>
        <p:spPr>
          <a:xfrm>
            <a:off x="3798518" y="4361423"/>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5"/>
          <p:cNvSpPr/>
          <p:nvPr/>
        </p:nvSpPr>
        <p:spPr>
          <a:xfrm>
            <a:off x="5397685" y="4361423"/>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5"/>
          <p:cNvSpPr/>
          <p:nvPr/>
        </p:nvSpPr>
        <p:spPr>
          <a:xfrm>
            <a:off x="5397685" y="4361423"/>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5"/>
          <p:cNvSpPr/>
          <p:nvPr/>
        </p:nvSpPr>
        <p:spPr>
          <a:xfrm>
            <a:off x="7006871" y="4361423"/>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5"/>
          <p:cNvSpPr/>
          <p:nvPr/>
        </p:nvSpPr>
        <p:spPr>
          <a:xfrm>
            <a:off x="7006871" y="4361423"/>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5"/>
          <p:cNvSpPr/>
          <p:nvPr/>
        </p:nvSpPr>
        <p:spPr>
          <a:xfrm>
            <a:off x="8611384" y="4361423"/>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5"/>
          <p:cNvSpPr/>
          <p:nvPr/>
        </p:nvSpPr>
        <p:spPr>
          <a:xfrm>
            <a:off x="8611384" y="4361423"/>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5"/>
          <p:cNvSpPr/>
          <p:nvPr/>
        </p:nvSpPr>
        <p:spPr>
          <a:xfrm>
            <a:off x="4515775" y="4083125"/>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Outil &amp; IaC à dév</a:t>
            </a:r>
            <a:endParaRPr sz="800"/>
          </a:p>
        </p:txBody>
      </p:sp>
      <p:pic>
        <p:nvPicPr>
          <p:cNvPr id="1623" name="Google Shape;1623;p65"/>
          <p:cNvPicPr preferRelativeResize="0"/>
          <p:nvPr/>
        </p:nvPicPr>
        <p:blipFill rotWithShape="1">
          <a:blip r:embed="rId8">
            <a:alphaModFix/>
          </a:blip>
          <a:srcRect b="0" l="0" r="0" t="0"/>
          <a:stretch/>
        </p:blipFill>
        <p:spPr>
          <a:xfrm>
            <a:off x="4278808" y="4110969"/>
            <a:ext cx="169800" cy="209400"/>
          </a:xfrm>
          <a:prstGeom prst="rect">
            <a:avLst/>
          </a:prstGeom>
          <a:noFill/>
          <a:ln>
            <a:noFill/>
          </a:ln>
        </p:spPr>
      </p:pic>
      <p:pic>
        <p:nvPicPr>
          <p:cNvPr id="1624" name="Google Shape;1624;p65"/>
          <p:cNvPicPr preferRelativeResize="0"/>
          <p:nvPr/>
        </p:nvPicPr>
        <p:blipFill rotWithShape="1">
          <a:blip r:embed="rId9">
            <a:alphaModFix/>
          </a:blip>
          <a:srcRect b="9293" l="22156" r="21622" t="6139"/>
          <a:stretch/>
        </p:blipFill>
        <p:spPr>
          <a:xfrm>
            <a:off x="4227296" y="4300425"/>
            <a:ext cx="247456" cy="209400"/>
          </a:xfrm>
          <a:prstGeom prst="rect">
            <a:avLst/>
          </a:prstGeom>
          <a:noFill/>
          <a:ln>
            <a:noFill/>
          </a:ln>
        </p:spPr>
      </p:pic>
      <p:sp>
        <p:nvSpPr>
          <p:cNvPr id="1625" name="Google Shape;1625;p65"/>
          <p:cNvSpPr/>
          <p:nvPr/>
        </p:nvSpPr>
        <p:spPr>
          <a:xfrm>
            <a:off x="6157750" y="4083125"/>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Outil &amp; IaC à dév</a:t>
            </a:r>
            <a:endParaRPr sz="800"/>
          </a:p>
        </p:txBody>
      </p:sp>
      <p:pic>
        <p:nvPicPr>
          <p:cNvPr id="1626" name="Google Shape;1626;p65"/>
          <p:cNvPicPr preferRelativeResize="0"/>
          <p:nvPr/>
        </p:nvPicPr>
        <p:blipFill rotWithShape="1">
          <a:blip r:embed="rId8">
            <a:alphaModFix/>
          </a:blip>
          <a:srcRect b="0" l="0" r="0" t="0"/>
          <a:stretch/>
        </p:blipFill>
        <p:spPr>
          <a:xfrm>
            <a:off x="5920783" y="4110969"/>
            <a:ext cx="169800" cy="209400"/>
          </a:xfrm>
          <a:prstGeom prst="rect">
            <a:avLst/>
          </a:prstGeom>
          <a:noFill/>
          <a:ln>
            <a:noFill/>
          </a:ln>
        </p:spPr>
      </p:pic>
      <p:pic>
        <p:nvPicPr>
          <p:cNvPr id="1627" name="Google Shape;1627;p65"/>
          <p:cNvPicPr preferRelativeResize="0"/>
          <p:nvPr/>
        </p:nvPicPr>
        <p:blipFill rotWithShape="1">
          <a:blip r:embed="rId9">
            <a:alphaModFix/>
          </a:blip>
          <a:srcRect b="9293" l="22156" r="21622" t="6139"/>
          <a:stretch/>
        </p:blipFill>
        <p:spPr>
          <a:xfrm>
            <a:off x="5869271" y="4300425"/>
            <a:ext cx="247456" cy="209400"/>
          </a:xfrm>
          <a:prstGeom prst="rect">
            <a:avLst/>
          </a:prstGeom>
          <a:noFill/>
          <a:ln>
            <a:noFill/>
          </a:ln>
        </p:spPr>
      </p:pic>
      <p:sp>
        <p:nvSpPr>
          <p:cNvPr id="1628" name="Google Shape;1628;p65"/>
          <p:cNvSpPr/>
          <p:nvPr/>
        </p:nvSpPr>
        <p:spPr>
          <a:xfrm>
            <a:off x="7698737" y="4083125"/>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Outil &amp; IaC à dév</a:t>
            </a:r>
            <a:endParaRPr sz="800"/>
          </a:p>
        </p:txBody>
      </p:sp>
      <p:pic>
        <p:nvPicPr>
          <p:cNvPr id="1629" name="Google Shape;1629;p65"/>
          <p:cNvPicPr preferRelativeResize="0"/>
          <p:nvPr/>
        </p:nvPicPr>
        <p:blipFill rotWithShape="1">
          <a:blip r:embed="rId8">
            <a:alphaModFix/>
          </a:blip>
          <a:srcRect b="0" l="0" r="0" t="0"/>
          <a:stretch/>
        </p:blipFill>
        <p:spPr>
          <a:xfrm>
            <a:off x="7461771" y="4110969"/>
            <a:ext cx="169800" cy="209400"/>
          </a:xfrm>
          <a:prstGeom prst="rect">
            <a:avLst/>
          </a:prstGeom>
          <a:noFill/>
          <a:ln>
            <a:noFill/>
          </a:ln>
        </p:spPr>
      </p:pic>
      <p:pic>
        <p:nvPicPr>
          <p:cNvPr id="1630" name="Google Shape;1630;p65"/>
          <p:cNvPicPr preferRelativeResize="0"/>
          <p:nvPr/>
        </p:nvPicPr>
        <p:blipFill rotWithShape="1">
          <a:blip r:embed="rId9">
            <a:alphaModFix/>
          </a:blip>
          <a:srcRect b="9293" l="22156" r="21622" t="6139"/>
          <a:stretch/>
        </p:blipFill>
        <p:spPr>
          <a:xfrm>
            <a:off x="7410258" y="4300425"/>
            <a:ext cx="247456" cy="209400"/>
          </a:xfrm>
          <a:prstGeom prst="rect">
            <a:avLst/>
          </a:prstGeom>
          <a:noFill/>
          <a:ln>
            <a:noFill/>
          </a:ln>
        </p:spPr>
      </p:pic>
      <p:sp>
        <p:nvSpPr>
          <p:cNvPr id="1631" name="Google Shape;1631;p65"/>
          <p:cNvSpPr/>
          <p:nvPr/>
        </p:nvSpPr>
        <p:spPr>
          <a:xfrm>
            <a:off x="2946662" y="4604063"/>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a:t>
            </a:r>
            <a:r>
              <a:rPr lang="fr" sz="800">
                <a:solidFill>
                  <a:schemeClr val="dk2"/>
                </a:solidFill>
              </a:rPr>
              <a:t>à dév</a:t>
            </a:r>
            <a:endParaRPr sz="800"/>
          </a:p>
        </p:txBody>
      </p:sp>
      <p:sp>
        <p:nvSpPr>
          <p:cNvPr id="1632" name="Google Shape;1632;p65"/>
          <p:cNvSpPr/>
          <p:nvPr/>
        </p:nvSpPr>
        <p:spPr>
          <a:xfrm>
            <a:off x="3798618" y="465185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5"/>
          <p:cNvSpPr/>
          <p:nvPr/>
        </p:nvSpPr>
        <p:spPr>
          <a:xfrm>
            <a:off x="5397773" y="465185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5"/>
          <p:cNvSpPr/>
          <p:nvPr/>
        </p:nvSpPr>
        <p:spPr>
          <a:xfrm>
            <a:off x="7006959" y="465185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5"/>
          <p:cNvSpPr/>
          <p:nvPr/>
        </p:nvSpPr>
        <p:spPr>
          <a:xfrm>
            <a:off x="8611472" y="465185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6" name="Google Shape;1636;p65"/>
          <p:cNvPicPr preferRelativeResize="0"/>
          <p:nvPr/>
        </p:nvPicPr>
        <p:blipFill rotWithShape="1">
          <a:blip r:embed="rId8">
            <a:alphaModFix/>
          </a:blip>
          <a:srcRect b="0" l="0" r="0" t="0"/>
          <a:stretch/>
        </p:blipFill>
        <p:spPr>
          <a:xfrm>
            <a:off x="2709696" y="4631906"/>
            <a:ext cx="169800" cy="209400"/>
          </a:xfrm>
          <a:prstGeom prst="rect">
            <a:avLst/>
          </a:prstGeom>
          <a:noFill/>
          <a:ln>
            <a:noFill/>
          </a:ln>
        </p:spPr>
      </p:pic>
      <p:sp>
        <p:nvSpPr>
          <p:cNvPr id="1637" name="Google Shape;1637;p65"/>
          <p:cNvSpPr/>
          <p:nvPr/>
        </p:nvSpPr>
        <p:spPr>
          <a:xfrm>
            <a:off x="4515775" y="4604063"/>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a:t>
            </a:r>
            <a:r>
              <a:rPr lang="fr" sz="800">
                <a:solidFill>
                  <a:schemeClr val="dk2"/>
                </a:solidFill>
              </a:rPr>
              <a:t>à dév</a:t>
            </a:r>
            <a:endParaRPr sz="800"/>
          </a:p>
        </p:txBody>
      </p:sp>
      <p:pic>
        <p:nvPicPr>
          <p:cNvPr id="1638" name="Google Shape;1638;p65"/>
          <p:cNvPicPr preferRelativeResize="0"/>
          <p:nvPr/>
        </p:nvPicPr>
        <p:blipFill rotWithShape="1">
          <a:blip r:embed="rId8">
            <a:alphaModFix/>
          </a:blip>
          <a:srcRect b="0" l="0" r="0" t="0"/>
          <a:stretch/>
        </p:blipFill>
        <p:spPr>
          <a:xfrm>
            <a:off x="4278808" y="4631906"/>
            <a:ext cx="169800" cy="209400"/>
          </a:xfrm>
          <a:prstGeom prst="rect">
            <a:avLst/>
          </a:prstGeom>
          <a:noFill/>
          <a:ln>
            <a:noFill/>
          </a:ln>
        </p:spPr>
      </p:pic>
      <p:sp>
        <p:nvSpPr>
          <p:cNvPr id="1639" name="Google Shape;1639;p65"/>
          <p:cNvSpPr/>
          <p:nvPr/>
        </p:nvSpPr>
        <p:spPr>
          <a:xfrm>
            <a:off x="6157750" y="4604063"/>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a:t>
            </a:r>
            <a:r>
              <a:rPr lang="fr" sz="800">
                <a:solidFill>
                  <a:schemeClr val="dk2"/>
                </a:solidFill>
              </a:rPr>
              <a:t> à dév</a:t>
            </a:r>
            <a:endParaRPr sz="800"/>
          </a:p>
        </p:txBody>
      </p:sp>
      <p:pic>
        <p:nvPicPr>
          <p:cNvPr id="1640" name="Google Shape;1640;p65"/>
          <p:cNvPicPr preferRelativeResize="0"/>
          <p:nvPr/>
        </p:nvPicPr>
        <p:blipFill rotWithShape="1">
          <a:blip r:embed="rId8">
            <a:alphaModFix/>
          </a:blip>
          <a:srcRect b="0" l="0" r="0" t="0"/>
          <a:stretch/>
        </p:blipFill>
        <p:spPr>
          <a:xfrm>
            <a:off x="5920783" y="4631906"/>
            <a:ext cx="169800" cy="209400"/>
          </a:xfrm>
          <a:prstGeom prst="rect">
            <a:avLst/>
          </a:prstGeom>
          <a:noFill/>
          <a:ln>
            <a:noFill/>
          </a:ln>
        </p:spPr>
      </p:pic>
      <p:sp>
        <p:nvSpPr>
          <p:cNvPr id="1641" name="Google Shape;1641;p65"/>
          <p:cNvSpPr/>
          <p:nvPr/>
        </p:nvSpPr>
        <p:spPr>
          <a:xfrm>
            <a:off x="7698737" y="4604063"/>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a:t>
            </a:r>
            <a:r>
              <a:rPr lang="fr" sz="800">
                <a:solidFill>
                  <a:schemeClr val="dk2"/>
                </a:solidFill>
              </a:rPr>
              <a:t> à dév</a:t>
            </a:r>
            <a:endParaRPr sz="800"/>
          </a:p>
        </p:txBody>
      </p:sp>
      <p:pic>
        <p:nvPicPr>
          <p:cNvPr id="1642" name="Google Shape;1642;p65"/>
          <p:cNvPicPr preferRelativeResize="0"/>
          <p:nvPr/>
        </p:nvPicPr>
        <p:blipFill rotWithShape="1">
          <a:blip r:embed="rId8">
            <a:alphaModFix/>
          </a:blip>
          <a:srcRect b="0" l="0" r="0" t="0"/>
          <a:stretch/>
        </p:blipFill>
        <p:spPr>
          <a:xfrm>
            <a:off x="7461771" y="4631906"/>
            <a:ext cx="169800" cy="209400"/>
          </a:xfrm>
          <a:prstGeom prst="rect">
            <a:avLst/>
          </a:prstGeom>
          <a:noFill/>
          <a:ln>
            <a:noFill/>
          </a:ln>
        </p:spPr>
      </p:pic>
      <p:pic>
        <p:nvPicPr>
          <p:cNvPr id="1643" name="Google Shape;1643;p65"/>
          <p:cNvPicPr preferRelativeResize="0"/>
          <p:nvPr/>
        </p:nvPicPr>
        <p:blipFill rotWithShape="1">
          <a:blip r:embed="rId10">
            <a:alphaModFix/>
          </a:blip>
          <a:srcRect b="20230" l="11434" r="14650" t="16309"/>
          <a:stretch/>
        </p:blipFill>
        <p:spPr>
          <a:xfrm>
            <a:off x="2614589" y="4841304"/>
            <a:ext cx="360024" cy="158234"/>
          </a:xfrm>
          <a:prstGeom prst="rect">
            <a:avLst/>
          </a:prstGeom>
          <a:noFill/>
          <a:ln>
            <a:noFill/>
          </a:ln>
        </p:spPr>
      </p:pic>
      <p:sp>
        <p:nvSpPr>
          <p:cNvPr id="1644" name="Google Shape;1644;p65"/>
          <p:cNvSpPr/>
          <p:nvPr/>
        </p:nvSpPr>
        <p:spPr>
          <a:xfrm>
            <a:off x="5397773" y="484953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5"/>
          <p:cNvSpPr/>
          <p:nvPr/>
        </p:nvSpPr>
        <p:spPr>
          <a:xfrm>
            <a:off x="3798743" y="48452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5"/>
          <p:cNvSpPr/>
          <p:nvPr/>
        </p:nvSpPr>
        <p:spPr>
          <a:xfrm>
            <a:off x="7006959" y="48452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5"/>
          <p:cNvSpPr/>
          <p:nvPr/>
        </p:nvSpPr>
        <p:spPr>
          <a:xfrm>
            <a:off x="8611472" y="48452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8" name="Google Shape;1648;p65"/>
          <p:cNvPicPr preferRelativeResize="0"/>
          <p:nvPr/>
        </p:nvPicPr>
        <p:blipFill rotWithShape="1">
          <a:blip r:embed="rId10">
            <a:alphaModFix/>
          </a:blip>
          <a:srcRect b="20230" l="11434" r="14650" t="16309"/>
          <a:stretch/>
        </p:blipFill>
        <p:spPr>
          <a:xfrm>
            <a:off x="4220114" y="4841304"/>
            <a:ext cx="360024" cy="158234"/>
          </a:xfrm>
          <a:prstGeom prst="rect">
            <a:avLst/>
          </a:prstGeom>
          <a:noFill/>
          <a:ln>
            <a:noFill/>
          </a:ln>
        </p:spPr>
      </p:pic>
      <p:pic>
        <p:nvPicPr>
          <p:cNvPr id="1649" name="Google Shape;1649;p65"/>
          <p:cNvPicPr preferRelativeResize="0"/>
          <p:nvPr/>
        </p:nvPicPr>
        <p:blipFill rotWithShape="1">
          <a:blip r:embed="rId10">
            <a:alphaModFix/>
          </a:blip>
          <a:srcRect b="20230" l="11434" r="14650" t="16309"/>
          <a:stretch/>
        </p:blipFill>
        <p:spPr>
          <a:xfrm>
            <a:off x="5840939" y="4841304"/>
            <a:ext cx="360024" cy="158234"/>
          </a:xfrm>
          <a:prstGeom prst="rect">
            <a:avLst/>
          </a:prstGeom>
          <a:noFill/>
          <a:ln>
            <a:noFill/>
          </a:ln>
        </p:spPr>
      </p:pic>
      <p:pic>
        <p:nvPicPr>
          <p:cNvPr id="1650" name="Google Shape;1650;p65"/>
          <p:cNvPicPr preferRelativeResize="0"/>
          <p:nvPr/>
        </p:nvPicPr>
        <p:blipFill rotWithShape="1">
          <a:blip r:embed="rId10">
            <a:alphaModFix/>
          </a:blip>
          <a:srcRect b="20230" l="11434" r="14650" t="16309"/>
          <a:stretch/>
        </p:blipFill>
        <p:spPr>
          <a:xfrm>
            <a:off x="7431189" y="4841304"/>
            <a:ext cx="360024" cy="158234"/>
          </a:xfrm>
          <a:prstGeom prst="rect">
            <a:avLst/>
          </a:prstGeom>
          <a:noFill/>
          <a:ln>
            <a:noFill/>
          </a:ln>
        </p:spPr>
      </p:pic>
      <p:sp>
        <p:nvSpPr>
          <p:cNvPr id="1651" name="Google Shape;1651;p65"/>
          <p:cNvSpPr/>
          <p:nvPr/>
        </p:nvSpPr>
        <p:spPr>
          <a:xfrm>
            <a:off x="3811668" y="2134023"/>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5"/>
          <p:cNvSpPr/>
          <p:nvPr/>
        </p:nvSpPr>
        <p:spPr>
          <a:xfrm>
            <a:off x="3811668" y="2134023"/>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5"/>
          <p:cNvSpPr/>
          <p:nvPr/>
        </p:nvSpPr>
        <p:spPr>
          <a:xfrm>
            <a:off x="5397685" y="2134023"/>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5"/>
          <p:cNvSpPr/>
          <p:nvPr/>
        </p:nvSpPr>
        <p:spPr>
          <a:xfrm>
            <a:off x="5397685" y="2134023"/>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5"/>
          <p:cNvSpPr/>
          <p:nvPr/>
        </p:nvSpPr>
        <p:spPr>
          <a:xfrm>
            <a:off x="7006871" y="2134023"/>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5"/>
          <p:cNvSpPr/>
          <p:nvPr/>
        </p:nvSpPr>
        <p:spPr>
          <a:xfrm>
            <a:off x="7006871" y="2134023"/>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5"/>
          <p:cNvSpPr/>
          <p:nvPr/>
        </p:nvSpPr>
        <p:spPr>
          <a:xfrm>
            <a:off x="8612260" y="2134023"/>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5"/>
          <p:cNvSpPr/>
          <p:nvPr/>
        </p:nvSpPr>
        <p:spPr>
          <a:xfrm>
            <a:off x="8612260" y="2134023"/>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5"/>
          <p:cNvSpPr/>
          <p:nvPr/>
        </p:nvSpPr>
        <p:spPr>
          <a:xfrm>
            <a:off x="5397773" y="33427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5"/>
          <p:cNvSpPr/>
          <p:nvPr/>
        </p:nvSpPr>
        <p:spPr>
          <a:xfrm>
            <a:off x="3798743" y="333848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5"/>
          <p:cNvSpPr/>
          <p:nvPr/>
        </p:nvSpPr>
        <p:spPr>
          <a:xfrm>
            <a:off x="7006959" y="333848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5"/>
          <p:cNvSpPr/>
          <p:nvPr/>
        </p:nvSpPr>
        <p:spPr>
          <a:xfrm>
            <a:off x="8611472" y="333848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3" name="Google Shape;1663;p65"/>
          <p:cNvGrpSpPr/>
          <p:nvPr/>
        </p:nvGrpSpPr>
        <p:grpSpPr>
          <a:xfrm>
            <a:off x="6628144" y="248405"/>
            <a:ext cx="169677" cy="169677"/>
            <a:chOff x="5566700" y="2425925"/>
            <a:chExt cx="1041600" cy="1041600"/>
          </a:xfrm>
        </p:grpSpPr>
        <p:sp>
          <p:nvSpPr>
            <p:cNvPr id="1664" name="Google Shape;1664;p65"/>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5"/>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65"/>
          <p:cNvGrpSpPr/>
          <p:nvPr/>
        </p:nvGrpSpPr>
        <p:grpSpPr>
          <a:xfrm>
            <a:off x="6451418" y="247530"/>
            <a:ext cx="169677" cy="169677"/>
            <a:chOff x="5566700" y="3600825"/>
            <a:chExt cx="1041600" cy="1041600"/>
          </a:xfrm>
        </p:grpSpPr>
        <p:sp>
          <p:nvSpPr>
            <p:cNvPr id="1667" name="Google Shape;1667;p65"/>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5"/>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65"/>
          <p:cNvGrpSpPr/>
          <p:nvPr/>
        </p:nvGrpSpPr>
        <p:grpSpPr>
          <a:xfrm>
            <a:off x="6281744" y="247288"/>
            <a:ext cx="169677" cy="170015"/>
            <a:chOff x="6891025" y="2410875"/>
            <a:chExt cx="1041600" cy="1043675"/>
          </a:xfrm>
        </p:grpSpPr>
        <p:sp>
          <p:nvSpPr>
            <p:cNvPr id="1670" name="Google Shape;1670;p65"/>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5"/>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2" name="Google Shape;1672;p65"/>
          <p:cNvSpPr/>
          <p:nvPr/>
        </p:nvSpPr>
        <p:spPr>
          <a:xfrm>
            <a:off x="6804630" y="24667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5"/>
          <p:cNvSpPr/>
          <p:nvPr/>
        </p:nvSpPr>
        <p:spPr>
          <a:xfrm>
            <a:off x="6108218" y="24149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5"/>
          <p:cNvSpPr txBox="1"/>
          <p:nvPr/>
        </p:nvSpPr>
        <p:spPr>
          <a:xfrm>
            <a:off x="6108225" y="0"/>
            <a:ext cx="8658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800"/>
              <a:t>Avancement</a:t>
            </a:r>
            <a:endParaRPr sz="800"/>
          </a:p>
        </p:txBody>
      </p:sp>
      <p:grpSp>
        <p:nvGrpSpPr>
          <p:cNvPr id="1675" name="Google Shape;1675;p65"/>
          <p:cNvGrpSpPr/>
          <p:nvPr/>
        </p:nvGrpSpPr>
        <p:grpSpPr>
          <a:xfrm>
            <a:off x="7501021" y="222803"/>
            <a:ext cx="1576660" cy="184667"/>
            <a:chOff x="1650912" y="3154484"/>
            <a:chExt cx="3136384" cy="347118"/>
          </a:xfrm>
        </p:grpSpPr>
        <p:sp>
          <p:nvSpPr>
            <p:cNvPr id="1676" name="Google Shape;1676;p65"/>
            <p:cNvSpPr/>
            <p:nvPr/>
          </p:nvSpPr>
          <p:spPr>
            <a:xfrm>
              <a:off x="1650912" y="3154502"/>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ctr" bIns="10800" lIns="82800" spcFirstLastPara="1" rIns="82800" wrap="square" tIns="10800">
              <a:noAutofit/>
            </a:bodyPr>
            <a:lstStyle/>
            <a:p>
              <a:pPr indent="0" lvl="0" marL="0" rtl="0" algn="ctr">
                <a:lnSpc>
                  <a:spcPct val="115000"/>
                </a:lnSpc>
                <a:spcBef>
                  <a:spcPts val="0"/>
                </a:spcBef>
                <a:spcAft>
                  <a:spcPts val="0"/>
                </a:spcAft>
                <a:buClr>
                  <a:schemeClr val="dk2"/>
                </a:buClr>
                <a:buSzPts val="1100"/>
                <a:buFont typeface="Arial"/>
                <a:buNone/>
              </a:pPr>
              <a:r>
                <a:rPr lang="fr" sz="800"/>
                <a:t>Convergent</a:t>
              </a:r>
              <a:endParaRPr b="0" i="0" sz="800" u="none" cap="none" strike="noStrike">
                <a:solidFill>
                  <a:srgbClr val="000000"/>
                </a:solidFill>
                <a:latin typeface="Arial"/>
                <a:ea typeface="Arial"/>
                <a:cs typeface="Arial"/>
                <a:sym typeface="Arial"/>
              </a:endParaRPr>
            </a:p>
          </p:txBody>
        </p:sp>
        <p:sp>
          <p:nvSpPr>
            <p:cNvPr id="1677" name="Google Shape;1677;p65"/>
            <p:cNvSpPr/>
            <p:nvPr/>
          </p:nvSpPr>
          <p:spPr>
            <a:xfrm>
              <a:off x="3269596" y="3154484"/>
              <a:ext cx="1517700" cy="3471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10800" lIns="82800" spcFirstLastPara="1" rIns="82800" wrap="square" tIns="10800">
              <a:noAutofit/>
            </a:bodyPr>
            <a:lstStyle/>
            <a:p>
              <a:pPr indent="0" lvl="0" marL="0" rtl="0" algn="ctr">
                <a:lnSpc>
                  <a:spcPct val="115000"/>
                </a:lnSpc>
                <a:spcBef>
                  <a:spcPts val="0"/>
                </a:spcBef>
                <a:spcAft>
                  <a:spcPts val="0"/>
                </a:spcAft>
                <a:buClr>
                  <a:schemeClr val="dk2"/>
                </a:buClr>
                <a:buSzPts val="1100"/>
                <a:buFont typeface="Arial"/>
                <a:buNone/>
              </a:pPr>
              <a:r>
                <a:rPr lang="fr" sz="800">
                  <a:solidFill>
                    <a:schemeClr val="dk2"/>
                  </a:solidFill>
                </a:rPr>
                <a:t>Divergent </a:t>
              </a:r>
              <a:endParaRPr sz="800">
                <a:solidFill>
                  <a:schemeClr val="dk2"/>
                </a:solidFill>
              </a:endParaRPr>
            </a:p>
          </p:txBody>
        </p:sp>
      </p:grpSp>
      <p:sp>
        <p:nvSpPr>
          <p:cNvPr id="1678" name="Google Shape;1678;p65"/>
          <p:cNvSpPr txBox="1"/>
          <p:nvPr/>
        </p:nvSpPr>
        <p:spPr>
          <a:xfrm>
            <a:off x="7501025" y="0"/>
            <a:ext cx="1517700" cy="273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fr" sz="800">
                <a:solidFill>
                  <a:schemeClr val="dk2"/>
                </a:solidFill>
              </a:rPr>
              <a:t>Convergence entre scénario</a:t>
            </a:r>
            <a:endParaRPr sz="800"/>
          </a:p>
        </p:txBody>
      </p:sp>
      <p:sp>
        <p:nvSpPr>
          <p:cNvPr id="1679" name="Google Shape;1679;p65"/>
          <p:cNvSpPr txBox="1"/>
          <p:nvPr/>
        </p:nvSpPr>
        <p:spPr>
          <a:xfrm>
            <a:off x="326925" y="827925"/>
            <a:ext cx="838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144</a:t>
            </a:r>
            <a:r>
              <a:rPr lang="fr">
                <a:solidFill>
                  <a:schemeClr val="dk2"/>
                </a:solidFill>
              </a:rPr>
              <a:t> j.h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Google Shape;1684;p66"/>
          <p:cNvSpPr/>
          <p:nvPr/>
        </p:nvSpPr>
        <p:spPr>
          <a:xfrm>
            <a:off x="7333700" y="418075"/>
            <a:ext cx="1599600" cy="4742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Scénario 2020</a:t>
            </a:r>
            <a:endParaRPr/>
          </a:p>
        </p:txBody>
      </p:sp>
      <p:sp>
        <p:nvSpPr>
          <p:cNvPr id="1685" name="Google Shape;1685;p66"/>
          <p:cNvSpPr/>
          <p:nvPr/>
        </p:nvSpPr>
        <p:spPr>
          <a:xfrm>
            <a:off x="983124" y="2819955"/>
            <a:ext cx="1517700" cy="3510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Automatisation du Rollback</a:t>
            </a:r>
            <a:endParaRPr b="0" i="0" sz="900" u="none" cap="none" strike="noStrike">
              <a:solidFill>
                <a:srgbClr val="000000"/>
              </a:solidFill>
              <a:latin typeface="Arial"/>
              <a:ea typeface="Arial"/>
              <a:cs typeface="Arial"/>
              <a:sym typeface="Arial"/>
            </a:endParaRPr>
          </a:p>
        </p:txBody>
      </p:sp>
      <p:sp>
        <p:nvSpPr>
          <p:cNvPr id="1686" name="Google Shape;1686;p66"/>
          <p:cNvSpPr/>
          <p:nvPr/>
        </p:nvSpPr>
        <p:spPr>
          <a:xfrm>
            <a:off x="983125" y="4136000"/>
            <a:ext cx="1517700" cy="4467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Dép. BDD</a:t>
            </a:r>
            <a:endParaRPr b="0" i="0" sz="900" u="none" cap="none" strike="noStrike">
              <a:solidFill>
                <a:srgbClr val="000000"/>
              </a:solidFill>
              <a:latin typeface="Arial"/>
              <a:ea typeface="Arial"/>
              <a:cs typeface="Arial"/>
              <a:sym typeface="Arial"/>
            </a:endParaRPr>
          </a:p>
        </p:txBody>
      </p:sp>
      <p:sp>
        <p:nvSpPr>
          <p:cNvPr id="1687" name="Google Shape;1687;p66"/>
          <p:cNvSpPr/>
          <p:nvPr/>
        </p:nvSpPr>
        <p:spPr>
          <a:xfrm>
            <a:off x="983125" y="3628196"/>
            <a:ext cx="1517700" cy="4467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Inscription </a:t>
            </a:r>
            <a:r>
              <a:rPr lang="fr" sz="900"/>
              <a:t>Loadbalancer</a:t>
            </a:r>
            <a:endParaRPr b="0" i="0" sz="900" u="none" cap="none" strike="noStrike">
              <a:solidFill>
                <a:srgbClr val="000000"/>
              </a:solidFill>
              <a:latin typeface="Arial"/>
              <a:ea typeface="Arial"/>
              <a:cs typeface="Arial"/>
              <a:sym typeface="Arial"/>
            </a:endParaRPr>
          </a:p>
        </p:txBody>
      </p:sp>
      <p:sp>
        <p:nvSpPr>
          <p:cNvPr id="1688" name="Google Shape;1688;p66"/>
          <p:cNvSpPr/>
          <p:nvPr/>
        </p:nvSpPr>
        <p:spPr>
          <a:xfrm>
            <a:off x="983125" y="4643800"/>
            <a:ext cx="1517700" cy="4467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Ouverture de flux</a:t>
            </a:r>
            <a:endParaRPr b="0" i="0" sz="900" u="none" cap="none" strike="noStrike">
              <a:solidFill>
                <a:srgbClr val="000000"/>
              </a:solidFill>
              <a:latin typeface="Arial"/>
              <a:ea typeface="Arial"/>
              <a:cs typeface="Arial"/>
              <a:sym typeface="Arial"/>
            </a:endParaRPr>
          </a:p>
        </p:txBody>
      </p:sp>
      <p:sp>
        <p:nvSpPr>
          <p:cNvPr id="1689" name="Google Shape;1689;p66"/>
          <p:cNvSpPr/>
          <p:nvPr/>
        </p:nvSpPr>
        <p:spPr>
          <a:xfrm>
            <a:off x="983138" y="3224087"/>
            <a:ext cx="1517700" cy="351000"/>
          </a:xfrm>
          <a:prstGeom prst="roundRect">
            <a:avLst>
              <a:gd fmla="val 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Inscription CMBD</a:t>
            </a:r>
            <a:endParaRPr b="0" i="0" sz="900" u="none" cap="none" strike="noStrike">
              <a:solidFill>
                <a:srgbClr val="000000"/>
              </a:solidFill>
              <a:latin typeface="Arial"/>
              <a:ea typeface="Arial"/>
              <a:cs typeface="Arial"/>
              <a:sym typeface="Arial"/>
            </a:endParaRPr>
          </a:p>
        </p:txBody>
      </p:sp>
      <p:sp>
        <p:nvSpPr>
          <p:cNvPr id="1690" name="Google Shape;1690;p66"/>
          <p:cNvSpPr/>
          <p:nvPr/>
        </p:nvSpPr>
        <p:spPr>
          <a:xfrm>
            <a:off x="5772550" y="4148908"/>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691" name="Google Shape;1691;p66"/>
          <p:cNvSpPr/>
          <p:nvPr/>
        </p:nvSpPr>
        <p:spPr>
          <a:xfrm>
            <a:off x="2575925" y="3230702"/>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solidFill>
                <a:schemeClr val="dk2"/>
              </a:solidFill>
            </a:endParaRPr>
          </a:p>
        </p:txBody>
      </p:sp>
      <p:sp>
        <p:nvSpPr>
          <p:cNvPr id="1692" name="Google Shape;1692;p66"/>
          <p:cNvSpPr/>
          <p:nvPr/>
        </p:nvSpPr>
        <p:spPr>
          <a:xfrm>
            <a:off x="2575925" y="120937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t>SaaS</a:t>
            </a:r>
            <a:endParaRPr b="0" i="0" sz="800" u="none" cap="none" strike="noStrike">
              <a:solidFill>
                <a:srgbClr val="000000"/>
              </a:solidFill>
              <a:latin typeface="Arial"/>
              <a:ea typeface="Arial"/>
              <a:cs typeface="Arial"/>
              <a:sym typeface="Arial"/>
            </a:endParaRPr>
          </a:p>
        </p:txBody>
      </p:sp>
      <p:sp>
        <p:nvSpPr>
          <p:cNvPr id="1693" name="Google Shape;1693;p66"/>
          <p:cNvSpPr/>
          <p:nvPr/>
        </p:nvSpPr>
        <p:spPr>
          <a:xfrm>
            <a:off x="2575925" y="2016980"/>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694" name="Google Shape;1694;p66"/>
          <p:cNvSpPr/>
          <p:nvPr/>
        </p:nvSpPr>
        <p:spPr>
          <a:xfrm>
            <a:off x="2575925" y="2827516"/>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sz="800">
              <a:solidFill>
                <a:schemeClr val="dk2"/>
              </a:solidFill>
            </a:endParaRPr>
          </a:p>
        </p:txBody>
      </p:sp>
      <p:sp>
        <p:nvSpPr>
          <p:cNvPr id="1695" name="Google Shape;1695;p66"/>
          <p:cNvSpPr/>
          <p:nvPr/>
        </p:nvSpPr>
        <p:spPr>
          <a:xfrm>
            <a:off x="2575925" y="24243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696" name="Google Shape;1696;p66"/>
          <p:cNvSpPr/>
          <p:nvPr/>
        </p:nvSpPr>
        <p:spPr>
          <a:xfrm>
            <a:off x="2575925" y="1609612"/>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697" name="Google Shape;1697;p66"/>
          <p:cNvSpPr/>
          <p:nvPr/>
        </p:nvSpPr>
        <p:spPr>
          <a:xfrm>
            <a:off x="4167550" y="32340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solidFill>
                <a:schemeClr val="dk2"/>
              </a:solidFill>
            </a:endParaRPr>
          </a:p>
        </p:txBody>
      </p:sp>
      <p:sp>
        <p:nvSpPr>
          <p:cNvPr id="1698" name="Google Shape;1698;p66"/>
          <p:cNvSpPr/>
          <p:nvPr/>
        </p:nvSpPr>
        <p:spPr>
          <a:xfrm>
            <a:off x="4167550" y="12127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699" name="Google Shape;1699;p66"/>
          <p:cNvSpPr/>
          <p:nvPr/>
        </p:nvSpPr>
        <p:spPr>
          <a:xfrm>
            <a:off x="4167550" y="16084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700" name="Google Shape;1700;p66"/>
          <p:cNvSpPr/>
          <p:nvPr/>
        </p:nvSpPr>
        <p:spPr>
          <a:xfrm>
            <a:off x="4167550" y="28308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sz="800">
              <a:solidFill>
                <a:schemeClr val="dk2"/>
              </a:solidFill>
            </a:endParaRPr>
          </a:p>
        </p:txBody>
      </p:sp>
      <p:sp>
        <p:nvSpPr>
          <p:cNvPr id="1701" name="Google Shape;1701;p66"/>
          <p:cNvSpPr/>
          <p:nvPr/>
        </p:nvSpPr>
        <p:spPr>
          <a:xfrm>
            <a:off x="4167550" y="242772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t/>
            </a:r>
            <a:endParaRPr sz="800">
              <a:solidFill>
                <a:schemeClr val="dk2"/>
              </a:solidFill>
            </a:endParaRPr>
          </a:p>
        </p:txBody>
      </p:sp>
      <p:sp>
        <p:nvSpPr>
          <p:cNvPr id="1702" name="Google Shape;1702;p66"/>
          <p:cNvSpPr/>
          <p:nvPr/>
        </p:nvSpPr>
        <p:spPr>
          <a:xfrm>
            <a:off x="4167550" y="1612987"/>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sz="800">
              <a:solidFill>
                <a:schemeClr val="dk2"/>
              </a:solidFill>
            </a:endParaRPr>
          </a:p>
        </p:txBody>
      </p:sp>
      <p:sp>
        <p:nvSpPr>
          <p:cNvPr id="1703" name="Google Shape;1703;p66"/>
          <p:cNvSpPr/>
          <p:nvPr/>
        </p:nvSpPr>
        <p:spPr>
          <a:xfrm>
            <a:off x="5772550" y="32340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solidFill>
                <a:schemeClr val="dk2"/>
              </a:solidFill>
            </a:endParaRPr>
          </a:p>
        </p:txBody>
      </p:sp>
      <p:sp>
        <p:nvSpPr>
          <p:cNvPr id="1704" name="Google Shape;1704;p66"/>
          <p:cNvSpPr/>
          <p:nvPr/>
        </p:nvSpPr>
        <p:spPr>
          <a:xfrm>
            <a:off x="5772550" y="12127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SaaS</a:t>
            </a:r>
            <a:endParaRPr sz="800">
              <a:solidFill>
                <a:schemeClr val="dk2"/>
              </a:solidFill>
            </a:endParaRPr>
          </a:p>
        </p:txBody>
      </p:sp>
      <p:sp>
        <p:nvSpPr>
          <p:cNvPr id="1705" name="Google Shape;1705;p66"/>
          <p:cNvSpPr/>
          <p:nvPr/>
        </p:nvSpPr>
        <p:spPr>
          <a:xfrm>
            <a:off x="5772550" y="1608443"/>
            <a:ext cx="1517700" cy="353400"/>
          </a:xfrm>
          <a:prstGeom prst="roundRect">
            <a:avLst>
              <a:gd fmla="val 0" name="adj"/>
            </a:avLst>
          </a:prstGeom>
          <a:noFill/>
          <a:ln>
            <a:noFill/>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706" name="Google Shape;1706;p66"/>
          <p:cNvSpPr/>
          <p:nvPr/>
        </p:nvSpPr>
        <p:spPr>
          <a:xfrm>
            <a:off x="5772550" y="2020355"/>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707" name="Google Shape;1707;p66"/>
          <p:cNvSpPr/>
          <p:nvPr/>
        </p:nvSpPr>
        <p:spPr>
          <a:xfrm>
            <a:off x="5772550" y="28308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sz="800">
              <a:solidFill>
                <a:schemeClr val="dk2"/>
              </a:solidFill>
            </a:endParaRPr>
          </a:p>
        </p:txBody>
      </p:sp>
      <p:sp>
        <p:nvSpPr>
          <p:cNvPr id="1708" name="Google Shape;1708;p66"/>
          <p:cNvSpPr/>
          <p:nvPr/>
        </p:nvSpPr>
        <p:spPr>
          <a:xfrm>
            <a:off x="5772550" y="242772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t/>
            </a:r>
            <a:endParaRPr sz="800">
              <a:solidFill>
                <a:schemeClr val="dk2"/>
              </a:solidFill>
            </a:endParaRPr>
          </a:p>
        </p:txBody>
      </p:sp>
      <p:sp>
        <p:nvSpPr>
          <p:cNvPr id="1709" name="Google Shape;1709;p66"/>
          <p:cNvSpPr/>
          <p:nvPr/>
        </p:nvSpPr>
        <p:spPr>
          <a:xfrm>
            <a:off x="7371675" y="3234077"/>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solidFill>
                <a:schemeClr val="dk2"/>
              </a:solidFill>
            </a:endParaRPr>
          </a:p>
        </p:txBody>
      </p:sp>
      <p:sp>
        <p:nvSpPr>
          <p:cNvPr id="1710" name="Google Shape;1710;p66"/>
          <p:cNvSpPr/>
          <p:nvPr/>
        </p:nvSpPr>
        <p:spPr>
          <a:xfrm>
            <a:off x="7371675" y="1212750"/>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As-Is</a:t>
            </a:r>
            <a:endParaRPr sz="800">
              <a:solidFill>
                <a:schemeClr val="dk2"/>
              </a:solidFill>
            </a:endParaRPr>
          </a:p>
        </p:txBody>
      </p:sp>
      <p:sp>
        <p:nvSpPr>
          <p:cNvPr id="1711" name="Google Shape;1711;p66"/>
          <p:cNvSpPr/>
          <p:nvPr/>
        </p:nvSpPr>
        <p:spPr>
          <a:xfrm>
            <a:off x="7371675" y="2020355"/>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712" name="Google Shape;1712;p66"/>
          <p:cNvSpPr/>
          <p:nvPr/>
        </p:nvSpPr>
        <p:spPr>
          <a:xfrm>
            <a:off x="7371675" y="2830891"/>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sz="800">
              <a:solidFill>
                <a:schemeClr val="dk2"/>
              </a:solidFill>
            </a:endParaRPr>
          </a:p>
        </p:txBody>
      </p:sp>
      <p:sp>
        <p:nvSpPr>
          <p:cNvPr id="1713" name="Google Shape;1713;p66"/>
          <p:cNvSpPr/>
          <p:nvPr/>
        </p:nvSpPr>
        <p:spPr>
          <a:xfrm>
            <a:off x="7371675" y="2427725"/>
            <a:ext cx="1517700" cy="3492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spcBef>
                <a:spcPts val="0"/>
              </a:spcBef>
              <a:spcAft>
                <a:spcPts val="0"/>
              </a:spcAft>
              <a:buClr>
                <a:schemeClr val="lt1"/>
              </a:buClr>
              <a:buSzPts val="1000"/>
              <a:buFont typeface="Arial"/>
              <a:buNone/>
            </a:pPr>
            <a:r>
              <a:t/>
            </a:r>
            <a:endParaRPr sz="800">
              <a:solidFill>
                <a:schemeClr val="dk2"/>
              </a:solidFill>
            </a:endParaRPr>
          </a:p>
        </p:txBody>
      </p:sp>
      <p:sp>
        <p:nvSpPr>
          <p:cNvPr id="1714" name="Google Shape;1714;p66"/>
          <p:cNvSpPr/>
          <p:nvPr/>
        </p:nvSpPr>
        <p:spPr>
          <a:xfrm>
            <a:off x="7371675" y="1612987"/>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sz="800">
              <a:solidFill>
                <a:schemeClr val="dk2"/>
              </a:solidFill>
            </a:endParaRPr>
          </a:p>
        </p:txBody>
      </p:sp>
      <p:sp>
        <p:nvSpPr>
          <p:cNvPr id="1715" name="Google Shape;1715;p66"/>
          <p:cNvSpPr/>
          <p:nvPr/>
        </p:nvSpPr>
        <p:spPr>
          <a:xfrm>
            <a:off x="2575925" y="4144518"/>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16" name="Google Shape;1716;p66"/>
          <p:cNvSpPr/>
          <p:nvPr/>
        </p:nvSpPr>
        <p:spPr>
          <a:xfrm>
            <a:off x="4167550" y="4148908"/>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17" name="Google Shape;1717;p66"/>
          <p:cNvSpPr/>
          <p:nvPr/>
        </p:nvSpPr>
        <p:spPr>
          <a:xfrm>
            <a:off x="7371675" y="4148908"/>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18" name="Google Shape;1718;p66"/>
          <p:cNvSpPr/>
          <p:nvPr/>
        </p:nvSpPr>
        <p:spPr>
          <a:xfrm>
            <a:off x="4167550" y="2020355"/>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marR="0" rtl="0" algn="r">
              <a:lnSpc>
                <a:spcPct val="100000"/>
              </a:lnSpc>
              <a:spcBef>
                <a:spcPts val="0"/>
              </a:spcBef>
              <a:spcAft>
                <a:spcPts val="0"/>
              </a:spcAft>
              <a:buClr>
                <a:srgbClr val="FFFFFF"/>
              </a:buClr>
              <a:buSzPts val="1000"/>
              <a:buFont typeface="Arial"/>
              <a:buNone/>
            </a:pPr>
            <a:r>
              <a:t/>
            </a:r>
            <a:endParaRPr b="0" i="0" sz="800" u="none" cap="none" strike="noStrike">
              <a:solidFill>
                <a:srgbClr val="000000"/>
              </a:solidFill>
              <a:latin typeface="Arial"/>
              <a:ea typeface="Arial"/>
              <a:cs typeface="Arial"/>
              <a:sym typeface="Arial"/>
            </a:endParaRPr>
          </a:p>
        </p:txBody>
      </p:sp>
      <p:sp>
        <p:nvSpPr>
          <p:cNvPr id="1719" name="Google Shape;1719;p66"/>
          <p:cNvSpPr/>
          <p:nvPr/>
        </p:nvSpPr>
        <p:spPr>
          <a:xfrm>
            <a:off x="5772550" y="1612987"/>
            <a:ext cx="1517700" cy="3534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sz="800">
              <a:solidFill>
                <a:schemeClr val="dk2"/>
              </a:solidFill>
            </a:endParaRPr>
          </a:p>
        </p:txBody>
      </p:sp>
      <p:sp>
        <p:nvSpPr>
          <p:cNvPr id="1720" name="Google Shape;1720;p66"/>
          <p:cNvSpPr/>
          <p:nvPr/>
        </p:nvSpPr>
        <p:spPr>
          <a:xfrm>
            <a:off x="5772550" y="4657049"/>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21" name="Google Shape;1721;p66"/>
          <p:cNvSpPr/>
          <p:nvPr/>
        </p:nvSpPr>
        <p:spPr>
          <a:xfrm>
            <a:off x="2575925" y="4652659"/>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22" name="Google Shape;1722;p66"/>
          <p:cNvSpPr/>
          <p:nvPr/>
        </p:nvSpPr>
        <p:spPr>
          <a:xfrm>
            <a:off x="4167550" y="4657049"/>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23" name="Google Shape;1723;p66"/>
          <p:cNvSpPr/>
          <p:nvPr/>
        </p:nvSpPr>
        <p:spPr>
          <a:xfrm>
            <a:off x="7371675" y="4657049"/>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24" name="Google Shape;1724;p66"/>
          <p:cNvSpPr/>
          <p:nvPr/>
        </p:nvSpPr>
        <p:spPr>
          <a:xfrm>
            <a:off x="2946662" y="4139069"/>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Outil &amp; IaC à dév</a:t>
            </a:r>
            <a:endParaRPr sz="800"/>
          </a:p>
        </p:txBody>
      </p:sp>
      <p:sp>
        <p:nvSpPr>
          <p:cNvPr id="1725" name="Google Shape;1725;p66"/>
          <p:cNvSpPr/>
          <p:nvPr/>
        </p:nvSpPr>
        <p:spPr>
          <a:xfrm>
            <a:off x="2575924" y="752164"/>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rgbClr val="FFFFFF"/>
                </a:solidFill>
              </a:rPr>
              <a:t>S1 - Atlassian SaaS</a:t>
            </a:r>
            <a:endParaRPr b="0" i="0" sz="1200" u="none" cap="none" strike="noStrike">
              <a:solidFill>
                <a:srgbClr val="FFFFFF"/>
              </a:solidFill>
              <a:latin typeface="Arial"/>
              <a:ea typeface="Arial"/>
              <a:cs typeface="Arial"/>
              <a:sym typeface="Arial"/>
            </a:endParaRPr>
          </a:p>
        </p:txBody>
      </p:sp>
      <p:sp>
        <p:nvSpPr>
          <p:cNvPr id="1726" name="Google Shape;1726;p66"/>
          <p:cNvSpPr/>
          <p:nvPr/>
        </p:nvSpPr>
        <p:spPr>
          <a:xfrm>
            <a:off x="984310" y="752114"/>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Fonctionnalité</a:t>
            </a:r>
            <a:endParaRPr b="0" i="0" sz="1200" u="none" cap="none" strike="noStrike">
              <a:solidFill>
                <a:srgbClr val="FFFFFF"/>
              </a:solidFill>
              <a:latin typeface="Arial"/>
              <a:ea typeface="Arial"/>
              <a:cs typeface="Arial"/>
              <a:sym typeface="Arial"/>
            </a:endParaRPr>
          </a:p>
        </p:txBody>
      </p:sp>
      <p:sp>
        <p:nvSpPr>
          <p:cNvPr id="1727" name="Google Shape;1727;p66"/>
          <p:cNvSpPr/>
          <p:nvPr/>
        </p:nvSpPr>
        <p:spPr>
          <a:xfrm>
            <a:off x="4167549" y="752164"/>
            <a:ext cx="1517700" cy="360000"/>
          </a:xfrm>
          <a:prstGeom prst="roundRect">
            <a:avLst>
              <a:gd fmla="val 0" name="adj"/>
            </a:avLst>
          </a:prstGeom>
          <a:solidFill>
            <a:schemeClr val="dk1"/>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1200">
                <a:solidFill>
                  <a:srgbClr val="FFFFFF"/>
                </a:solidFill>
              </a:rPr>
              <a:t>S2 - GitLab SaaS</a:t>
            </a:r>
            <a:endParaRPr sz="1200">
              <a:solidFill>
                <a:srgbClr val="FFFFFF"/>
              </a:solidFill>
            </a:endParaRPr>
          </a:p>
        </p:txBody>
      </p:sp>
      <p:sp>
        <p:nvSpPr>
          <p:cNvPr id="1728" name="Google Shape;1728;p66"/>
          <p:cNvSpPr/>
          <p:nvPr/>
        </p:nvSpPr>
        <p:spPr>
          <a:xfrm>
            <a:off x="5772558" y="752164"/>
            <a:ext cx="1517700" cy="360000"/>
          </a:xfrm>
          <a:prstGeom prst="roundRect">
            <a:avLst>
              <a:gd fmla="val 0" name="adj"/>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2"/>
              </a:buClr>
              <a:buSzPts val="1100"/>
              <a:buFont typeface="Arial"/>
              <a:buNone/>
            </a:pPr>
            <a:r>
              <a:rPr lang="fr" sz="1200">
                <a:solidFill>
                  <a:schemeClr val="lt1"/>
                </a:solidFill>
              </a:rPr>
              <a:t>S3 - Jenkins AWS</a:t>
            </a:r>
            <a:endParaRPr sz="1200">
              <a:solidFill>
                <a:srgbClr val="FFFFFF"/>
              </a:solidFill>
            </a:endParaRPr>
          </a:p>
        </p:txBody>
      </p:sp>
      <p:sp>
        <p:nvSpPr>
          <p:cNvPr id="1729" name="Google Shape;1729;p66"/>
          <p:cNvSpPr txBox="1"/>
          <p:nvPr>
            <p:ph type="title"/>
          </p:nvPr>
        </p:nvSpPr>
        <p:spPr>
          <a:xfrm>
            <a:off x="250825" y="98175"/>
            <a:ext cx="8712300" cy="577800"/>
          </a:xfrm>
          <a:prstGeom prst="rect">
            <a:avLst/>
          </a:prstGeom>
          <a:noFill/>
          <a:ln>
            <a:noFill/>
          </a:ln>
        </p:spPr>
        <p:txBody>
          <a:bodyPr anchorCtr="0" anchor="t" bIns="0" lIns="36000" spcFirstLastPara="1" rIns="0" wrap="square" tIns="36000">
            <a:noAutofit/>
          </a:bodyPr>
          <a:lstStyle/>
          <a:p>
            <a:pPr indent="0" lvl="0" marL="0" rtl="0" algn="l">
              <a:spcBef>
                <a:spcPts val="0"/>
              </a:spcBef>
              <a:spcAft>
                <a:spcPts val="0"/>
              </a:spcAft>
              <a:buClr>
                <a:schemeClr val="dk2"/>
              </a:buClr>
              <a:buSzPts val="1100"/>
              <a:buFont typeface="Arial"/>
              <a:buNone/>
            </a:pPr>
            <a:r>
              <a:rPr lang="fr"/>
              <a:t>Outillage cible P3</a:t>
            </a:r>
            <a:endParaRPr/>
          </a:p>
        </p:txBody>
      </p:sp>
      <p:sp>
        <p:nvSpPr>
          <p:cNvPr id="1730" name="Google Shape;1730;p66"/>
          <p:cNvSpPr/>
          <p:nvPr/>
        </p:nvSpPr>
        <p:spPr>
          <a:xfrm>
            <a:off x="326925" y="2004122"/>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731" name="Google Shape;1731;p66"/>
          <p:cNvSpPr/>
          <p:nvPr/>
        </p:nvSpPr>
        <p:spPr>
          <a:xfrm>
            <a:off x="326925" y="2398537"/>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732" name="Google Shape;1732;p66"/>
          <p:cNvSpPr/>
          <p:nvPr/>
        </p:nvSpPr>
        <p:spPr>
          <a:xfrm>
            <a:off x="326925" y="1209325"/>
            <a:ext cx="581100" cy="349200"/>
          </a:xfrm>
          <a:prstGeom prst="roundRect">
            <a:avLst>
              <a:gd fmla="val 0" name="adj"/>
            </a:avLst>
          </a:prstGeom>
          <a:solidFill>
            <a:schemeClr val="accent5"/>
          </a:solidFill>
          <a:ln>
            <a:noFill/>
          </a:ln>
        </p:spPr>
        <p:txBody>
          <a:bodyPr anchorCtr="0" anchor="ctr" bIns="45700" lIns="36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Mgmt</a:t>
            </a:r>
            <a:endParaRPr b="0" i="0" sz="900" u="none" cap="none" strike="noStrike">
              <a:solidFill>
                <a:srgbClr val="000000"/>
              </a:solidFill>
              <a:latin typeface="Arial"/>
              <a:ea typeface="Arial"/>
              <a:cs typeface="Arial"/>
              <a:sym typeface="Arial"/>
            </a:endParaRPr>
          </a:p>
        </p:txBody>
      </p:sp>
      <p:sp>
        <p:nvSpPr>
          <p:cNvPr id="1733" name="Google Shape;1733;p66"/>
          <p:cNvSpPr/>
          <p:nvPr/>
        </p:nvSpPr>
        <p:spPr>
          <a:xfrm>
            <a:off x="326925" y="4128025"/>
            <a:ext cx="581100" cy="4467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900"/>
              <a:t>Dep</a:t>
            </a:r>
            <a:endParaRPr b="0" i="0" sz="900" u="none" cap="none" strike="noStrike">
              <a:solidFill>
                <a:srgbClr val="000000"/>
              </a:solidFill>
              <a:latin typeface="Arial"/>
              <a:ea typeface="Arial"/>
              <a:cs typeface="Arial"/>
              <a:sym typeface="Arial"/>
            </a:endParaRPr>
          </a:p>
        </p:txBody>
      </p:sp>
      <p:sp>
        <p:nvSpPr>
          <p:cNvPr id="1734" name="Google Shape;1734;p66"/>
          <p:cNvSpPr/>
          <p:nvPr/>
        </p:nvSpPr>
        <p:spPr>
          <a:xfrm>
            <a:off x="326925" y="2792931"/>
            <a:ext cx="581100" cy="3492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000"/>
              <a:buFont typeface="Arial"/>
              <a:buNone/>
            </a:pPr>
            <a:r>
              <a:rPr lang="fr" sz="900">
                <a:solidFill>
                  <a:schemeClr val="dk2"/>
                </a:solidFill>
              </a:rPr>
              <a:t>Dep</a:t>
            </a:r>
            <a:endParaRPr b="0" i="0" sz="900" u="none" cap="none" strike="noStrike">
              <a:solidFill>
                <a:srgbClr val="000000"/>
              </a:solidFill>
              <a:latin typeface="Arial"/>
              <a:ea typeface="Arial"/>
              <a:cs typeface="Arial"/>
              <a:sym typeface="Arial"/>
            </a:endParaRPr>
          </a:p>
        </p:txBody>
      </p:sp>
      <p:sp>
        <p:nvSpPr>
          <p:cNvPr id="1735" name="Google Shape;1735;p66"/>
          <p:cNvSpPr/>
          <p:nvPr/>
        </p:nvSpPr>
        <p:spPr>
          <a:xfrm>
            <a:off x="7371683" y="752164"/>
            <a:ext cx="1517700" cy="3600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1100"/>
              <a:buFont typeface="Arial"/>
              <a:buNone/>
            </a:pPr>
            <a:r>
              <a:rPr lang="fr" sz="1200">
                <a:solidFill>
                  <a:schemeClr val="dk1"/>
                </a:solidFill>
              </a:rPr>
              <a:t>S3’ - On Premise</a:t>
            </a:r>
            <a:endParaRPr sz="1200">
              <a:solidFill>
                <a:schemeClr val="dk1"/>
              </a:solidFill>
            </a:endParaRPr>
          </a:p>
        </p:txBody>
      </p:sp>
      <p:sp>
        <p:nvSpPr>
          <p:cNvPr id="1736" name="Google Shape;1736;p66"/>
          <p:cNvSpPr/>
          <p:nvPr/>
        </p:nvSpPr>
        <p:spPr>
          <a:xfrm>
            <a:off x="326925" y="1611585"/>
            <a:ext cx="5811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ctr">
              <a:lnSpc>
                <a:spcPct val="115000"/>
              </a:lnSpc>
              <a:spcBef>
                <a:spcPts val="0"/>
              </a:spcBef>
              <a:spcAft>
                <a:spcPts val="0"/>
              </a:spcAft>
              <a:buClr>
                <a:schemeClr val="dk2"/>
              </a:buClr>
              <a:buSzPts val="1100"/>
              <a:buFont typeface="Arial"/>
              <a:buNone/>
            </a:pPr>
            <a:r>
              <a:rPr lang="fr" sz="900">
                <a:solidFill>
                  <a:schemeClr val="dk2"/>
                </a:solidFill>
              </a:rPr>
              <a:t>Test</a:t>
            </a:r>
            <a:endParaRPr b="0" i="0" sz="900" u="none" cap="none" strike="noStrike">
              <a:solidFill>
                <a:srgbClr val="000000"/>
              </a:solidFill>
              <a:latin typeface="Arial"/>
              <a:ea typeface="Arial"/>
              <a:cs typeface="Arial"/>
              <a:sym typeface="Arial"/>
            </a:endParaRPr>
          </a:p>
        </p:txBody>
      </p:sp>
      <p:sp>
        <p:nvSpPr>
          <p:cNvPr id="1737" name="Google Shape;1737;p66"/>
          <p:cNvSpPr/>
          <p:nvPr/>
        </p:nvSpPr>
        <p:spPr>
          <a:xfrm>
            <a:off x="3798618" y="4186857"/>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6"/>
          <p:cNvSpPr/>
          <p:nvPr/>
        </p:nvSpPr>
        <p:spPr>
          <a:xfrm>
            <a:off x="5397773" y="4186857"/>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6"/>
          <p:cNvSpPr/>
          <p:nvPr/>
        </p:nvSpPr>
        <p:spPr>
          <a:xfrm>
            <a:off x="7006959" y="4186857"/>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6"/>
          <p:cNvSpPr/>
          <p:nvPr/>
        </p:nvSpPr>
        <p:spPr>
          <a:xfrm>
            <a:off x="8611472" y="4186857"/>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6"/>
          <p:cNvSpPr/>
          <p:nvPr/>
        </p:nvSpPr>
        <p:spPr>
          <a:xfrm>
            <a:off x="326925" y="4643709"/>
            <a:ext cx="581100" cy="4467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900"/>
              <a:t>Dep</a:t>
            </a:r>
            <a:endParaRPr b="0" i="0" sz="900" u="none" cap="none" strike="noStrike">
              <a:solidFill>
                <a:srgbClr val="000000"/>
              </a:solidFill>
              <a:latin typeface="Arial"/>
              <a:ea typeface="Arial"/>
              <a:cs typeface="Arial"/>
              <a:sym typeface="Arial"/>
            </a:endParaRPr>
          </a:p>
        </p:txBody>
      </p:sp>
      <p:sp>
        <p:nvSpPr>
          <p:cNvPr id="1742" name="Google Shape;1742;p66"/>
          <p:cNvSpPr/>
          <p:nvPr/>
        </p:nvSpPr>
        <p:spPr>
          <a:xfrm>
            <a:off x="3811668" y="124671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6"/>
          <p:cNvSpPr/>
          <p:nvPr/>
        </p:nvSpPr>
        <p:spPr>
          <a:xfrm>
            <a:off x="3811668" y="1246711"/>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6"/>
          <p:cNvSpPr/>
          <p:nvPr/>
        </p:nvSpPr>
        <p:spPr>
          <a:xfrm>
            <a:off x="5397685" y="124671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6"/>
          <p:cNvSpPr/>
          <p:nvPr/>
        </p:nvSpPr>
        <p:spPr>
          <a:xfrm>
            <a:off x="5397685" y="1246711"/>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6"/>
          <p:cNvSpPr/>
          <p:nvPr/>
        </p:nvSpPr>
        <p:spPr>
          <a:xfrm>
            <a:off x="8611472" y="1246887"/>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6"/>
          <p:cNvSpPr/>
          <p:nvPr/>
        </p:nvSpPr>
        <p:spPr>
          <a:xfrm>
            <a:off x="7006871" y="1246711"/>
            <a:ext cx="169677" cy="169677"/>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6"/>
          <p:cNvSpPr/>
          <p:nvPr/>
        </p:nvSpPr>
        <p:spPr>
          <a:xfrm>
            <a:off x="7006871" y="1246711"/>
            <a:ext cx="169677" cy="169677"/>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9" name="Google Shape;1749;p66"/>
          <p:cNvPicPr preferRelativeResize="0"/>
          <p:nvPr/>
        </p:nvPicPr>
        <p:blipFill rotWithShape="1">
          <a:blip r:embed="rId3">
            <a:alphaModFix/>
          </a:blip>
          <a:srcRect b="0" l="0" r="0" t="0"/>
          <a:stretch/>
        </p:blipFill>
        <p:spPr>
          <a:xfrm>
            <a:off x="2709696" y="4166912"/>
            <a:ext cx="169800" cy="209400"/>
          </a:xfrm>
          <a:prstGeom prst="rect">
            <a:avLst/>
          </a:prstGeom>
          <a:noFill/>
          <a:ln>
            <a:noFill/>
          </a:ln>
        </p:spPr>
      </p:pic>
      <p:pic>
        <p:nvPicPr>
          <p:cNvPr id="1750" name="Google Shape;1750;p66"/>
          <p:cNvPicPr preferRelativeResize="0"/>
          <p:nvPr/>
        </p:nvPicPr>
        <p:blipFill rotWithShape="1">
          <a:blip r:embed="rId4">
            <a:alphaModFix/>
          </a:blip>
          <a:srcRect b="9293" l="22156" r="21622" t="6139"/>
          <a:stretch/>
        </p:blipFill>
        <p:spPr>
          <a:xfrm>
            <a:off x="2658183" y="4356369"/>
            <a:ext cx="247456" cy="209400"/>
          </a:xfrm>
          <a:prstGeom prst="rect">
            <a:avLst/>
          </a:prstGeom>
          <a:noFill/>
          <a:ln>
            <a:noFill/>
          </a:ln>
        </p:spPr>
      </p:pic>
      <p:sp>
        <p:nvSpPr>
          <p:cNvPr id="1751" name="Google Shape;1751;p66"/>
          <p:cNvSpPr/>
          <p:nvPr/>
        </p:nvSpPr>
        <p:spPr>
          <a:xfrm>
            <a:off x="3798518" y="4417367"/>
            <a:ext cx="169800" cy="169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6"/>
          <p:cNvSpPr/>
          <p:nvPr/>
        </p:nvSpPr>
        <p:spPr>
          <a:xfrm>
            <a:off x="3798518" y="4417367"/>
            <a:ext cx="169800" cy="169800"/>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6"/>
          <p:cNvSpPr/>
          <p:nvPr/>
        </p:nvSpPr>
        <p:spPr>
          <a:xfrm>
            <a:off x="5397685" y="4417367"/>
            <a:ext cx="169800" cy="169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6"/>
          <p:cNvSpPr/>
          <p:nvPr/>
        </p:nvSpPr>
        <p:spPr>
          <a:xfrm>
            <a:off x="5397685" y="4417367"/>
            <a:ext cx="169800" cy="169800"/>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6"/>
          <p:cNvSpPr/>
          <p:nvPr/>
        </p:nvSpPr>
        <p:spPr>
          <a:xfrm>
            <a:off x="7006871" y="4417367"/>
            <a:ext cx="169800" cy="169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6"/>
          <p:cNvSpPr/>
          <p:nvPr/>
        </p:nvSpPr>
        <p:spPr>
          <a:xfrm>
            <a:off x="7006871" y="4417367"/>
            <a:ext cx="169800" cy="169800"/>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6"/>
          <p:cNvSpPr/>
          <p:nvPr/>
        </p:nvSpPr>
        <p:spPr>
          <a:xfrm>
            <a:off x="8611384" y="4417367"/>
            <a:ext cx="169800" cy="169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6"/>
          <p:cNvSpPr/>
          <p:nvPr/>
        </p:nvSpPr>
        <p:spPr>
          <a:xfrm>
            <a:off x="8611384" y="4417367"/>
            <a:ext cx="169800" cy="169800"/>
          </a:xfrm>
          <a:prstGeom prst="pie">
            <a:avLst>
              <a:gd fmla="val 5360192" name="adj1"/>
              <a:gd fmla="val 1620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6"/>
          <p:cNvSpPr/>
          <p:nvPr/>
        </p:nvSpPr>
        <p:spPr>
          <a:xfrm>
            <a:off x="4515775" y="4139069"/>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Outil &amp; IaC à dév</a:t>
            </a:r>
            <a:endParaRPr sz="800"/>
          </a:p>
        </p:txBody>
      </p:sp>
      <p:pic>
        <p:nvPicPr>
          <p:cNvPr id="1760" name="Google Shape;1760;p66"/>
          <p:cNvPicPr preferRelativeResize="0"/>
          <p:nvPr/>
        </p:nvPicPr>
        <p:blipFill rotWithShape="1">
          <a:blip r:embed="rId3">
            <a:alphaModFix/>
          </a:blip>
          <a:srcRect b="0" l="0" r="0" t="0"/>
          <a:stretch/>
        </p:blipFill>
        <p:spPr>
          <a:xfrm>
            <a:off x="4278808" y="4166912"/>
            <a:ext cx="169800" cy="209400"/>
          </a:xfrm>
          <a:prstGeom prst="rect">
            <a:avLst/>
          </a:prstGeom>
          <a:noFill/>
          <a:ln>
            <a:noFill/>
          </a:ln>
        </p:spPr>
      </p:pic>
      <p:pic>
        <p:nvPicPr>
          <p:cNvPr id="1761" name="Google Shape;1761;p66"/>
          <p:cNvPicPr preferRelativeResize="0"/>
          <p:nvPr/>
        </p:nvPicPr>
        <p:blipFill rotWithShape="1">
          <a:blip r:embed="rId4">
            <a:alphaModFix/>
          </a:blip>
          <a:srcRect b="9293" l="22156" r="21622" t="6139"/>
          <a:stretch/>
        </p:blipFill>
        <p:spPr>
          <a:xfrm>
            <a:off x="4227296" y="4356369"/>
            <a:ext cx="247456" cy="209400"/>
          </a:xfrm>
          <a:prstGeom prst="rect">
            <a:avLst/>
          </a:prstGeom>
          <a:noFill/>
          <a:ln>
            <a:noFill/>
          </a:ln>
        </p:spPr>
      </p:pic>
      <p:sp>
        <p:nvSpPr>
          <p:cNvPr id="1762" name="Google Shape;1762;p66"/>
          <p:cNvSpPr/>
          <p:nvPr/>
        </p:nvSpPr>
        <p:spPr>
          <a:xfrm>
            <a:off x="6157750" y="4139069"/>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Outil &amp; IaC à dév</a:t>
            </a:r>
            <a:endParaRPr sz="800"/>
          </a:p>
        </p:txBody>
      </p:sp>
      <p:pic>
        <p:nvPicPr>
          <p:cNvPr id="1763" name="Google Shape;1763;p66"/>
          <p:cNvPicPr preferRelativeResize="0"/>
          <p:nvPr/>
        </p:nvPicPr>
        <p:blipFill rotWithShape="1">
          <a:blip r:embed="rId3">
            <a:alphaModFix/>
          </a:blip>
          <a:srcRect b="0" l="0" r="0" t="0"/>
          <a:stretch/>
        </p:blipFill>
        <p:spPr>
          <a:xfrm>
            <a:off x="5920783" y="4166912"/>
            <a:ext cx="169800" cy="209400"/>
          </a:xfrm>
          <a:prstGeom prst="rect">
            <a:avLst/>
          </a:prstGeom>
          <a:noFill/>
          <a:ln>
            <a:noFill/>
          </a:ln>
        </p:spPr>
      </p:pic>
      <p:pic>
        <p:nvPicPr>
          <p:cNvPr id="1764" name="Google Shape;1764;p66"/>
          <p:cNvPicPr preferRelativeResize="0"/>
          <p:nvPr/>
        </p:nvPicPr>
        <p:blipFill rotWithShape="1">
          <a:blip r:embed="rId4">
            <a:alphaModFix/>
          </a:blip>
          <a:srcRect b="9293" l="22156" r="21622" t="6139"/>
          <a:stretch/>
        </p:blipFill>
        <p:spPr>
          <a:xfrm>
            <a:off x="5869271" y="4356369"/>
            <a:ext cx="247456" cy="209400"/>
          </a:xfrm>
          <a:prstGeom prst="rect">
            <a:avLst/>
          </a:prstGeom>
          <a:noFill/>
          <a:ln>
            <a:noFill/>
          </a:ln>
        </p:spPr>
      </p:pic>
      <p:sp>
        <p:nvSpPr>
          <p:cNvPr id="1765" name="Google Shape;1765;p66"/>
          <p:cNvSpPr/>
          <p:nvPr/>
        </p:nvSpPr>
        <p:spPr>
          <a:xfrm>
            <a:off x="7698737" y="4139069"/>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Outil &amp; IaC à dév</a:t>
            </a:r>
            <a:endParaRPr sz="800"/>
          </a:p>
        </p:txBody>
      </p:sp>
      <p:pic>
        <p:nvPicPr>
          <p:cNvPr id="1766" name="Google Shape;1766;p66"/>
          <p:cNvPicPr preferRelativeResize="0"/>
          <p:nvPr/>
        </p:nvPicPr>
        <p:blipFill rotWithShape="1">
          <a:blip r:embed="rId3">
            <a:alphaModFix/>
          </a:blip>
          <a:srcRect b="0" l="0" r="0" t="0"/>
          <a:stretch/>
        </p:blipFill>
        <p:spPr>
          <a:xfrm>
            <a:off x="7461771" y="4166912"/>
            <a:ext cx="169800" cy="209400"/>
          </a:xfrm>
          <a:prstGeom prst="rect">
            <a:avLst/>
          </a:prstGeom>
          <a:noFill/>
          <a:ln>
            <a:noFill/>
          </a:ln>
        </p:spPr>
      </p:pic>
      <p:pic>
        <p:nvPicPr>
          <p:cNvPr id="1767" name="Google Shape;1767;p66"/>
          <p:cNvPicPr preferRelativeResize="0"/>
          <p:nvPr/>
        </p:nvPicPr>
        <p:blipFill rotWithShape="1">
          <a:blip r:embed="rId4">
            <a:alphaModFix/>
          </a:blip>
          <a:srcRect b="9293" l="22156" r="21622" t="6139"/>
          <a:stretch/>
        </p:blipFill>
        <p:spPr>
          <a:xfrm>
            <a:off x="7410258" y="4356369"/>
            <a:ext cx="247456" cy="209400"/>
          </a:xfrm>
          <a:prstGeom prst="rect">
            <a:avLst/>
          </a:prstGeom>
          <a:noFill/>
          <a:ln>
            <a:noFill/>
          </a:ln>
        </p:spPr>
      </p:pic>
      <p:sp>
        <p:nvSpPr>
          <p:cNvPr id="1768" name="Google Shape;1768;p66"/>
          <p:cNvSpPr/>
          <p:nvPr/>
        </p:nvSpPr>
        <p:spPr>
          <a:xfrm>
            <a:off x="2946662" y="4660006"/>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p>
        </p:txBody>
      </p:sp>
      <p:sp>
        <p:nvSpPr>
          <p:cNvPr id="1769" name="Google Shape;1769;p66"/>
          <p:cNvSpPr/>
          <p:nvPr/>
        </p:nvSpPr>
        <p:spPr>
          <a:xfrm>
            <a:off x="3798618" y="4707794"/>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6"/>
          <p:cNvSpPr/>
          <p:nvPr/>
        </p:nvSpPr>
        <p:spPr>
          <a:xfrm>
            <a:off x="5397773" y="4707794"/>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6"/>
          <p:cNvSpPr/>
          <p:nvPr/>
        </p:nvSpPr>
        <p:spPr>
          <a:xfrm>
            <a:off x="7006959" y="4707794"/>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6"/>
          <p:cNvSpPr/>
          <p:nvPr/>
        </p:nvSpPr>
        <p:spPr>
          <a:xfrm>
            <a:off x="8611472" y="4707794"/>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3" name="Google Shape;1773;p66"/>
          <p:cNvPicPr preferRelativeResize="0"/>
          <p:nvPr/>
        </p:nvPicPr>
        <p:blipFill rotWithShape="1">
          <a:blip r:embed="rId3">
            <a:alphaModFix/>
          </a:blip>
          <a:srcRect b="0" l="0" r="0" t="0"/>
          <a:stretch/>
        </p:blipFill>
        <p:spPr>
          <a:xfrm>
            <a:off x="2709696" y="4687850"/>
            <a:ext cx="169800" cy="209400"/>
          </a:xfrm>
          <a:prstGeom prst="rect">
            <a:avLst/>
          </a:prstGeom>
          <a:noFill/>
          <a:ln>
            <a:noFill/>
          </a:ln>
        </p:spPr>
      </p:pic>
      <p:sp>
        <p:nvSpPr>
          <p:cNvPr id="1774" name="Google Shape;1774;p66"/>
          <p:cNvSpPr/>
          <p:nvPr/>
        </p:nvSpPr>
        <p:spPr>
          <a:xfrm>
            <a:off x="4515775" y="4660006"/>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p>
        </p:txBody>
      </p:sp>
      <p:pic>
        <p:nvPicPr>
          <p:cNvPr id="1775" name="Google Shape;1775;p66"/>
          <p:cNvPicPr preferRelativeResize="0"/>
          <p:nvPr/>
        </p:nvPicPr>
        <p:blipFill rotWithShape="1">
          <a:blip r:embed="rId3">
            <a:alphaModFix/>
          </a:blip>
          <a:srcRect b="0" l="0" r="0" t="0"/>
          <a:stretch/>
        </p:blipFill>
        <p:spPr>
          <a:xfrm>
            <a:off x="4278808" y="4687850"/>
            <a:ext cx="169800" cy="209400"/>
          </a:xfrm>
          <a:prstGeom prst="rect">
            <a:avLst/>
          </a:prstGeom>
          <a:noFill/>
          <a:ln>
            <a:noFill/>
          </a:ln>
        </p:spPr>
      </p:pic>
      <p:sp>
        <p:nvSpPr>
          <p:cNvPr id="1776" name="Google Shape;1776;p66"/>
          <p:cNvSpPr/>
          <p:nvPr/>
        </p:nvSpPr>
        <p:spPr>
          <a:xfrm>
            <a:off x="6157750" y="4660006"/>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p>
        </p:txBody>
      </p:sp>
      <p:pic>
        <p:nvPicPr>
          <p:cNvPr id="1777" name="Google Shape;1777;p66"/>
          <p:cNvPicPr preferRelativeResize="0"/>
          <p:nvPr/>
        </p:nvPicPr>
        <p:blipFill rotWithShape="1">
          <a:blip r:embed="rId3">
            <a:alphaModFix/>
          </a:blip>
          <a:srcRect b="0" l="0" r="0" t="0"/>
          <a:stretch/>
        </p:blipFill>
        <p:spPr>
          <a:xfrm>
            <a:off x="5920783" y="4687850"/>
            <a:ext cx="169800" cy="209400"/>
          </a:xfrm>
          <a:prstGeom prst="rect">
            <a:avLst/>
          </a:prstGeom>
          <a:noFill/>
          <a:ln>
            <a:noFill/>
          </a:ln>
        </p:spPr>
      </p:pic>
      <p:sp>
        <p:nvSpPr>
          <p:cNvPr id="1778" name="Google Shape;1778;p66"/>
          <p:cNvSpPr/>
          <p:nvPr/>
        </p:nvSpPr>
        <p:spPr>
          <a:xfrm>
            <a:off x="7698737" y="4660006"/>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p>
        </p:txBody>
      </p:sp>
      <p:pic>
        <p:nvPicPr>
          <p:cNvPr id="1779" name="Google Shape;1779;p66"/>
          <p:cNvPicPr preferRelativeResize="0"/>
          <p:nvPr/>
        </p:nvPicPr>
        <p:blipFill rotWithShape="1">
          <a:blip r:embed="rId3">
            <a:alphaModFix/>
          </a:blip>
          <a:srcRect b="0" l="0" r="0" t="0"/>
          <a:stretch/>
        </p:blipFill>
        <p:spPr>
          <a:xfrm>
            <a:off x="7461771" y="4687850"/>
            <a:ext cx="169800" cy="209400"/>
          </a:xfrm>
          <a:prstGeom prst="rect">
            <a:avLst/>
          </a:prstGeom>
          <a:noFill/>
          <a:ln>
            <a:noFill/>
          </a:ln>
        </p:spPr>
      </p:pic>
      <p:pic>
        <p:nvPicPr>
          <p:cNvPr id="1780" name="Google Shape;1780;p66"/>
          <p:cNvPicPr preferRelativeResize="0"/>
          <p:nvPr/>
        </p:nvPicPr>
        <p:blipFill rotWithShape="1">
          <a:blip r:embed="rId5">
            <a:alphaModFix/>
          </a:blip>
          <a:srcRect b="20230" l="11434" r="14650" t="16309"/>
          <a:stretch/>
        </p:blipFill>
        <p:spPr>
          <a:xfrm>
            <a:off x="2614589" y="4897247"/>
            <a:ext cx="360024" cy="158234"/>
          </a:xfrm>
          <a:prstGeom prst="rect">
            <a:avLst/>
          </a:prstGeom>
          <a:noFill/>
          <a:ln>
            <a:noFill/>
          </a:ln>
        </p:spPr>
      </p:pic>
      <p:sp>
        <p:nvSpPr>
          <p:cNvPr id="1781" name="Google Shape;1781;p66"/>
          <p:cNvSpPr/>
          <p:nvPr/>
        </p:nvSpPr>
        <p:spPr>
          <a:xfrm>
            <a:off x="5397773" y="4905482"/>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6"/>
          <p:cNvSpPr/>
          <p:nvPr/>
        </p:nvSpPr>
        <p:spPr>
          <a:xfrm>
            <a:off x="3798743" y="4901207"/>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6"/>
          <p:cNvSpPr/>
          <p:nvPr/>
        </p:nvSpPr>
        <p:spPr>
          <a:xfrm>
            <a:off x="7006959" y="4901207"/>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6"/>
          <p:cNvSpPr/>
          <p:nvPr/>
        </p:nvSpPr>
        <p:spPr>
          <a:xfrm>
            <a:off x="8611472" y="4901207"/>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5" name="Google Shape;1785;p66"/>
          <p:cNvPicPr preferRelativeResize="0"/>
          <p:nvPr/>
        </p:nvPicPr>
        <p:blipFill rotWithShape="1">
          <a:blip r:embed="rId5">
            <a:alphaModFix/>
          </a:blip>
          <a:srcRect b="20230" l="11434" r="14650" t="16309"/>
          <a:stretch/>
        </p:blipFill>
        <p:spPr>
          <a:xfrm>
            <a:off x="4220114" y="4897247"/>
            <a:ext cx="360024" cy="158234"/>
          </a:xfrm>
          <a:prstGeom prst="rect">
            <a:avLst/>
          </a:prstGeom>
          <a:noFill/>
          <a:ln>
            <a:noFill/>
          </a:ln>
        </p:spPr>
      </p:pic>
      <p:pic>
        <p:nvPicPr>
          <p:cNvPr id="1786" name="Google Shape;1786;p66"/>
          <p:cNvPicPr preferRelativeResize="0"/>
          <p:nvPr/>
        </p:nvPicPr>
        <p:blipFill rotWithShape="1">
          <a:blip r:embed="rId5">
            <a:alphaModFix/>
          </a:blip>
          <a:srcRect b="20230" l="11434" r="14650" t="16309"/>
          <a:stretch/>
        </p:blipFill>
        <p:spPr>
          <a:xfrm>
            <a:off x="5840939" y="4897247"/>
            <a:ext cx="360024" cy="158234"/>
          </a:xfrm>
          <a:prstGeom prst="rect">
            <a:avLst/>
          </a:prstGeom>
          <a:noFill/>
          <a:ln>
            <a:noFill/>
          </a:ln>
        </p:spPr>
      </p:pic>
      <p:pic>
        <p:nvPicPr>
          <p:cNvPr id="1787" name="Google Shape;1787;p66"/>
          <p:cNvPicPr preferRelativeResize="0"/>
          <p:nvPr/>
        </p:nvPicPr>
        <p:blipFill rotWithShape="1">
          <a:blip r:embed="rId5">
            <a:alphaModFix/>
          </a:blip>
          <a:srcRect b="20230" l="11434" r="14650" t="16309"/>
          <a:stretch/>
        </p:blipFill>
        <p:spPr>
          <a:xfrm>
            <a:off x="7431189" y="4897247"/>
            <a:ext cx="360024" cy="158234"/>
          </a:xfrm>
          <a:prstGeom prst="rect">
            <a:avLst/>
          </a:prstGeom>
          <a:noFill/>
          <a:ln>
            <a:noFill/>
          </a:ln>
        </p:spPr>
      </p:pic>
      <p:sp>
        <p:nvSpPr>
          <p:cNvPr id="1788" name="Google Shape;1788;p66"/>
          <p:cNvSpPr/>
          <p:nvPr/>
        </p:nvSpPr>
        <p:spPr>
          <a:xfrm>
            <a:off x="983137" y="2002513"/>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Test des patterns architecture</a:t>
            </a:r>
            <a:endParaRPr b="0" i="0" sz="900" u="none" cap="none" strike="noStrike">
              <a:solidFill>
                <a:srgbClr val="000000"/>
              </a:solidFill>
              <a:latin typeface="Arial"/>
              <a:ea typeface="Arial"/>
              <a:cs typeface="Arial"/>
              <a:sym typeface="Arial"/>
            </a:endParaRPr>
          </a:p>
        </p:txBody>
      </p:sp>
      <p:sp>
        <p:nvSpPr>
          <p:cNvPr id="1789" name="Google Shape;1789;p66"/>
          <p:cNvSpPr/>
          <p:nvPr/>
        </p:nvSpPr>
        <p:spPr>
          <a:xfrm>
            <a:off x="983137" y="1614228"/>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chemeClr val="dk2"/>
              </a:buClr>
              <a:buSzPts val="1100"/>
              <a:buFont typeface="Arial"/>
              <a:buNone/>
            </a:pPr>
            <a:r>
              <a:rPr lang="fr" sz="900"/>
              <a:t>Anonymisation des bases de recettes</a:t>
            </a:r>
            <a:endParaRPr sz="900"/>
          </a:p>
        </p:txBody>
      </p:sp>
      <p:sp>
        <p:nvSpPr>
          <p:cNvPr id="1790" name="Google Shape;1790;p66"/>
          <p:cNvSpPr/>
          <p:nvPr/>
        </p:nvSpPr>
        <p:spPr>
          <a:xfrm>
            <a:off x="983138" y="1202743"/>
            <a:ext cx="1517700" cy="349200"/>
          </a:xfrm>
          <a:prstGeom prst="roundRect">
            <a:avLst>
              <a:gd fmla="val 0" name="adj"/>
            </a:avLst>
          </a:prstGeom>
          <a:solidFill>
            <a:schemeClr val="accent5"/>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Centralisation de la documentation : interfaces, CI-CD, carto.</a:t>
            </a:r>
            <a:endParaRPr b="0" i="0" sz="900" u="none" cap="none" strike="noStrike">
              <a:solidFill>
                <a:srgbClr val="000000"/>
              </a:solidFill>
              <a:latin typeface="Arial"/>
              <a:ea typeface="Arial"/>
              <a:cs typeface="Arial"/>
              <a:sym typeface="Arial"/>
            </a:endParaRPr>
          </a:p>
        </p:txBody>
      </p:sp>
      <p:sp>
        <p:nvSpPr>
          <p:cNvPr id="1791" name="Google Shape;1791;p66"/>
          <p:cNvSpPr/>
          <p:nvPr/>
        </p:nvSpPr>
        <p:spPr>
          <a:xfrm>
            <a:off x="983137" y="2397304"/>
            <a:ext cx="1517700" cy="347100"/>
          </a:xfrm>
          <a:prstGeom prst="roundRect">
            <a:avLst>
              <a:gd fmla="val 0" name="adj"/>
            </a:avLst>
          </a:prstGeom>
          <a:solidFill>
            <a:schemeClr val="accent6"/>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Tests de charge, sauvegarde, load balancing</a:t>
            </a:r>
            <a:endParaRPr b="0" i="0" sz="900" u="none" cap="none" strike="noStrike">
              <a:solidFill>
                <a:srgbClr val="000000"/>
              </a:solidFill>
              <a:latin typeface="Arial"/>
              <a:ea typeface="Arial"/>
              <a:cs typeface="Arial"/>
              <a:sym typeface="Arial"/>
            </a:endParaRPr>
          </a:p>
        </p:txBody>
      </p:sp>
      <p:sp>
        <p:nvSpPr>
          <p:cNvPr id="1792" name="Google Shape;1792;p66"/>
          <p:cNvSpPr/>
          <p:nvPr/>
        </p:nvSpPr>
        <p:spPr>
          <a:xfrm>
            <a:off x="326925" y="3202318"/>
            <a:ext cx="581100" cy="3492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000"/>
              <a:buFont typeface="Arial"/>
              <a:buNone/>
            </a:pPr>
            <a:r>
              <a:rPr lang="fr" sz="900">
                <a:solidFill>
                  <a:schemeClr val="dk2"/>
                </a:solidFill>
              </a:rPr>
              <a:t>Dep</a:t>
            </a:r>
            <a:endParaRPr b="0" i="0" sz="900" u="none" cap="none" strike="noStrike">
              <a:solidFill>
                <a:srgbClr val="000000"/>
              </a:solidFill>
              <a:latin typeface="Arial"/>
              <a:ea typeface="Arial"/>
              <a:cs typeface="Arial"/>
              <a:sym typeface="Arial"/>
            </a:endParaRPr>
          </a:p>
        </p:txBody>
      </p:sp>
      <p:sp>
        <p:nvSpPr>
          <p:cNvPr id="1793" name="Google Shape;1793;p66"/>
          <p:cNvSpPr/>
          <p:nvPr/>
        </p:nvSpPr>
        <p:spPr>
          <a:xfrm>
            <a:off x="326925" y="3616425"/>
            <a:ext cx="581100" cy="4467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900"/>
              <a:t>Dep</a:t>
            </a:r>
            <a:endParaRPr b="0" i="0" sz="900" u="none" cap="none" strike="noStrike">
              <a:solidFill>
                <a:srgbClr val="000000"/>
              </a:solidFill>
              <a:latin typeface="Arial"/>
              <a:ea typeface="Arial"/>
              <a:cs typeface="Arial"/>
              <a:sym typeface="Arial"/>
            </a:endParaRPr>
          </a:p>
        </p:txBody>
      </p:sp>
      <p:sp>
        <p:nvSpPr>
          <p:cNvPr id="1794" name="Google Shape;1794;p66"/>
          <p:cNvSpPr/>
          <p:nvPr/>
        </p:nvSpPr>
        <p:spPr>
          <a:xfrm>
            <a:off x="5772550" y="3640296"/>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95" name="Google Shape;1795;p66"/>
          <p:cNvSpPr/>
          <p:nvPr/>
        </p:nvSpPr>
        <p:spPr>
          <a:xfrm>
            <a:off x="2575925" y="3635906"/>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96" name="Google Shape;1796;p66"/>
          <p:cNvSpPr/>
          <p:nvPr/>
        </p:nvSpPr>
        <p:spPr>
          <a:xfrm>
            <a:off x="4167550" y="3640296"/>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97" name="Google Shape;1797;p66"/>
          <p:cNvSpPr/>
          <p:nvPr/>
        </p:nvSpPr>
        <p:spPr>
          <a:xfrm>
            <a:off x="7371675" y="3640296"/>
            <a:ext cx="1517700" cy="4515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b" bIns="10800" lIns="82800" spcFirstLastPara="1" rIns="82800" wrap="square" tIns="10800">
            <a:noAutofit/>
          </a:bodyPr>
          <a:lstStyle/>
          <a:p>
            <a:pPr indent="0" lvl="0" marL="0" rtl="0" algn="r">
              <a:lnSpc>
                <a:spcPct val="115000"/>
              </a:lnSpc>
              <a:spcBef>
                <a:spcPts val="0"/>
              </a:spcBef>
              <a:spcAft>
                <a:spcPts val="0"/>
              </a:spcAft>
              <a:buClr>
                <a:schemeClr val="dk2"/>
              </a:buClr>
              <a:buSzPts val="1100"/>
              <a:buFont typeface="Arial"/>
              <a:buNone/>
            </a:pPr>
            <a:r>
              <a:t/>
            </a:r>
            <a:endParaRPr b="0" i="0" sz="800" u="none" cap="none" strike="noStrike">
              <a:solidFill>
                <a:srgbClr val="000000"/>
              </a:solidFill>
              <a:latin typeface="Arial"/>
              <a:ea typeface="Arial"/>
              <a:cs typeface="Arial"/>
              <a:sym typeface="Arial"/>
            </a:endParaRPr>
          </a:p>
        </p:txBody>
      </p:sp>
      <p:sp>
        <p:nvSpPr>
          <p:cNvPr id="1798" name="Google Shape;1798;p66"/>
          <p:cNvSpPr/>
          <p:nvPr/>
        </p:nvSpPr>
        <p:spPr>
          <a:xfrm>
            <a:off x="2946662" y="3643253"/>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p>
        </p:txBody>
      </p:sp>
      <p:sp>
        <p:nvSpPr>
          <p:cNvPr id="1799" name="Google Shape;1799;p66"/>
          <p:cNvSpPr/>
          <p:nvPr/>
        </p:nvSpPr>
        <p:spPr>
          <a:xfrm>
            <a:off x="3798618" y="369104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6"/>
          <p:cNvSpPr/>
          <p:nvPr/>
        </p:nvSpPr>
        <p:spPr>
          <a:xfrm>
            <a:off x="5397773" y="369104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6"/>
          <p:cNvSpPr/>
          <p:nvPr/>
        </p:nvSpPr>
        <p:spPr>
          <a:xfrm>
            <a:off x="7006959" y="369104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6"/>
          <p:cNvSpPr/>
          <p:nvPr/>
        </p:nvSpPr>
        <p:spPr>
          <a:xfrm>
            <a:off x="8611472" y="369104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3" name="Google Shape;1803;p66"/>
          <p:cNvPicPr preferRelativeResize="0"/>
          <p:nvPr/>
        </p:nvPicPr>
        <p:blipFill rotWithShape="1">
          <a:blip r:embed="rId3">
            <a:alphaModFix/>
          </a:blip>
          <a:srcRect b="0" l="0" r="0" t="0"/>
          <a:stretch/>
        </p:blipFill>
        <p:spPr>
          <a:xfrm>
            <a:off x="2709696" y="3671096"/>
            <a:ext cx="169800" cy="209400"/>
          </a:xfrm>
          <a:prstGeom prst="rect">
            <a:avLst/>
          </a:prstGeom>
          <a:noFill/>
          <a:ln>
            <a:noFill/>
          </a:ln>
        </p:spPr>
      </p:pic>
      <p:sp>
        <p:nvSpPr>
          <p:cNvPr id="1804" name="Google Shape;1804;p66"/>
          <p:cNvSpPr/>
          <p:nvPr/>
        </p:nvSpPr>
        <p:spPr>
          <a:xfrm>
            <a:off x="4515775" y="3643253"/>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p>
        </p:txBody>
      </p:sp>
      <p:pic>
        <p:nvPicPr>
          <p:cNvPr id="1805" name="Google Shape;1805;p66"/>
          <p:cNvPicPr preferRelativeResize="0"/>
          <p:nvPr/>
        </p:nvPicPr>
        <p:blipFill rotWithShape="1">
          <a:blip r:embed="rId3">
            <a:alphaModFix/>
          </a:blip>
          <a:srcRect b="0" l="0" r="0" t="0"/>
          <a:stretch/>
        </p:blipFill>
        <p:spPr>
          <a:xfrm>
            <a:off x="4278808" y="3671096"/>
            <a:ext cx="169800" cy="209400"/>
          </a:xfrm>
          <a:prstGeom prst="rect">
            <a:avLst/>
          </a:prstGeom>
          <a:noFill/>
          <a:ln>
            <a:noFill/>
          </a:ln>
        </p:spPr>
      </p:pic>
      <p:sp>
        <p:nvSpPr>
          <p:cNvPr id="1806" name="Google Shape;1806;p66"/>
          <p:cNvSpPr/>
          <p:nvPr/>
        </p:nvSpPr>
        <p:spPr>
          <a:xfrm>
            <a:off x="6157750" y="3643253"/>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p>
        </p:txBody>
      </p:sp>
      <p:pic>
        <p:nvPicPr>
          <p:cNvPr id="1807" name="Google Shape;1807;p66"/>
          <p:cNvPicPr preferRelativeResize="0"/>
          <p:nvPr/>
        </p:nvPicPr>
        <p:blipFill rotWithShape="1">
          <a:blip r:embed="rId3">
            <a:alphaModFix/>
          </a:blip>
          <a:srcRect b="0" l="0" r="0" t="0"/>
          <a:stretch/>
        </p:blipFill>
        <p:spPr>
          <a:xfrm>
            <a:off x="5920783" y="3671096"/>
            <a:ext cx="169800" cy="209400"/>
          </a:xfrm>
          <a:prstGeom prst="rect">
            <a:avLst/>
          </a:prstGeom>
          <a:noFill/>
          <a:ln>
            <a:noFill/>
          </a:ln>
        </p:spPr>
      </p:pic>
      <p:sp>
        <p:nvSpPr>
          <p:cNvPr id="1808" name="Google Shape;1808;p66"/>
          <p:cNvSpPr/>
          <p:nvPr/>
        </p:nvSpPr>
        <p:spPr>
          <a:xfrm>
            <a:off x="7698737" y="3643253"/>
            <a:ext cx="818100" cy="446700"/>
          </a:xfrm>
          <a:prstGeom prst="roundRect">
            <a:avLst>
              <a:gd fmla="val 0" name="adj"/>
            </a:avLst>
          </a:prstGeom>
          <a:noFill/>
          <a:ln>
            <a:noFill/>
          </a:ln>
        </p:spPr>
        <p:txBody>
          <a:bodyPr anchorCtr="0" anchor="ctr" bIns="10800" lIns="0" spcFirstLastPara="1" rIns="0" wrap="square" tIns="10800">
            <a:noAutofit/>
          </a:bodyPr>
          <a:lstStyle/>
          <a:p>
            <a:pPr indent="0" lvl="0" marL="0" rtl="0" algn="r">
              <a:lnSpc>
                <a:spcPct val="150000"/>
              </a:lnSpc>
              <a:spcBef>
                <a:spcPts val="0"/>
              </a:spcBef>
              <a:spcAft>
                <a:spcPts val="0"/>
              </a:spcAft>
              <a:buClr>
                <a:schemeClr val="dk2"/>
              </a:buClr>
              <a:buSzPts val="1100"/>
              <a:buFont typeface="Arial"/>
              <a:buNone/>
            </a:pPr>
            <a:r>
              <a:rPr lang="fr" sz="800"/>
              <a:t>IaC à dév</a:t>
            </a:r>
            <a:endParaRPr sz="800"/>
          </a:p>
          <a:p>
            <a:pPr indent="0" lvl="0" marL="0" rtl="0" algn="r">
              <a:lnSpc>
                <a:spcPct val="115000"/>
              </a:lnSpc>
              <a:spcBef>
                <a:spcPts val="0"/>
              </a:spcBef>
              <a:spcAft>
                <a:spcPts val="0"/>
              </a:spcAft>
              <a:buClr>
                <a:schemeClr val="dk2"/>
              </a:buClr>
              <a:buSzPts val="1100"/>
              <a:buFont typeface="Arial"/>
              <a:buNone/>
            </a:pPr>
            <a:r>
              <a:rPr lang="fr" sz="800">
                <a:solidFill>
                  <a:schemeClr val="dk2"/>
                </a:solidFill>
              </a:rPr>
              <a:t>Script à dév</a:t>
            </a:r>
            <a:endParaRPr sz="800"/>
          </a:p>
        </p:txBody>
      </p:sp>
      <p:pic>
        <p:nvPicPr>
          <p:cNvPr id="1809" name="Google Shape;1809;p66"/>
          <p:cNvPicPr preferRelativeResize="0"/>
          <p:nvPr/>
        </p:nvPicPr>
        <p:blipFill rotWithShape="1">
          <a:blip r:embed="rId3">
            <a:alphaModFix/>
          </a:blip>
          <a:srcRect b="0" l="0" r="0" t="0"/>
          <a:stretch/>
        </p:blipFill>
        <p:spPr>
          <a:xfrm>
            <a:off x="7461771" y="3671096"/>
            <a:ext cx="169800" cy="209400"/>
          </a:xfrm>
          <a:prstGeom prst="rect">
            <a:avLst/>
          </a:prstGeom>
          <a:noFill/>
          <a:ln>
            <a:noFill/>
          </a:ln>
        </p:spPr>
      </p:pic>
      <p:pic>
        <p:nvPicPr>
          <p:cNvPr id="1810" name="Google Shape;1810;p66"/>
          <p:cNvPicPr preferRelativeResize="0"/>
          <p:nvPr/>
        </p:nvPicPr>
        <p:blipFill rotWithShape="1">
          <a:blip r:embed="rId5">
            <a:alphaModFix/>
          </a:blip>
          <a:srcRect b="20230" l="11434" r="14650" t="16309"/>
          <a:stretch/>
        </p:blipFill>
        <p:spPr>
          <a:xfrm>
            <a:off x="2614589" y="3880494"/>
            <a:ext cx="360024" cy="158234"/>
          </a:xfrm>
          <a:prstGeom prst="rect">
            <a:avLst/>
          </a:prstGeom>
          <a:noFill/>
          <a:ln>
            <a:noFill/>
          </a:ln>
        </p:spPr>
      </p:pic>
      <p:sp>
        <p:nvSpPr>
          <p:cNvPr id="1811" name="Google Shape;1811;p66"/>
          <p:cNvSpPr/>
          <p:nvPr/>
        </p:nvSpPr>
        <p:spPr>
          <a:xfrm>
            <a:off x="5397773" y="388872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6"/>
          <p:cNvSpPr/>
          <p:nvPr/>
        </p:nvSpPr>
        <p:spPr>
          <a:xfrm>
            <a:off x="3798743" y="388445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6"/>
          <p:cNvSpPr/>
          <p:nvPr/>
        </p:nvSpPr>
        <p:spPr>
          <a:xfrm>
            <a:off x="7006959" y="388445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6"/>
          <p:cNvSpPr/>
          <p:nvPr/>
        </p:nvSpPr>
        <p:spPr>
          <a:xfrm>
            <a:off x="8611472" y="388445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5" name="Google Shape;1815;p66"/>
          <p:cNvPicPr preferRelativeResize="0"/>
          <p:nvPr/>
        </p:nvPicPr>
        <p:blipFill rotWithShape="1">
          <a:blip r:embed="rId5">
            <a:alphaModFix/>
          </a:blip>
          <a:srcRect b="20230" l="11434" r="14650" t="16309"/>
          <a:stretch/>
        </p:blipFill>
        <p:spPr>
          <a:xfrm>
            <a:off x="4220114" y="3880494"/>
            <a:ext cx="360024" cy="158234"/>
          </a:xfrm>
          <a:prstGeom prst="rect">
            <a:avLst/>
          </a:prstGeom>
          <a:noFill/>
          <a:ln>
            <a:noFill/>
          </a:ln>
        </p:spPr>
      </p:pic>
      <p:pic>
        <p:nvPicPr>
          <p:cNvPr id="1816" name="Google Shape;1816;p66"/>
          <p:cNvPicPr preferRelativeResize="0"/>
          <p:nvPr/>
        </p:nvPicPr>
        <p:blipFill rotWithShape="1">
          <a:blip r:embed="rId5">
            <a:alphaModFix/>
          </a:blip>
          <a:srcRect b="20230" l="11434" r="14650" t="16309"/>
          <a:stretch/>
        </p:blipFill>
        <p:spPr>
          <a:xfrm>
            <a:off x="5840939" y="3880494"/>
            <a:ext cx="360024" cy="158234"/>
          </a:xfrm>
          <a:prstGeom prst="rect">
            <a:avLst/>
          </a:prstGeom>
          <a:noFill/>
          <a:ln>
            <a:noFill/>
          </a:ln>
        </p:spPr>
      </p:pic>
      <p:pic>
        <p:nvPicPr>
          <p:cNvPr id="1817" name="Google Shape;1817;p66"/>
          <p:cNvPicPr preferRelativeResize="0"/>
          <p:nvPr/>
        </p:nvPicPr>
        <p:blipFill rotWithShape="1">
          <a:blip r:embed="rId5">
            <a:alphaModFix/>
          </a:blip>
          <a:srcRect b="20230" l="11434" r="14650" t="16309"/>
          <a:stretch/>
        </p:blipFill>
        <p:spPr>
          <a:xfrm>
            <a:off x="7431189" y="3880494"/>
            <a:ext cx="360024" cy="158234"/>
          </a:xfrm>
          <a:prstGeom prst="rect">
            <a:avLst/>
          </a:prstGeom>
          <a:noFill/>
          <a:ln>
            <a:noFill/>
          </a:ln>
        </p:spPr>
      </p:pic>
      <p:sp>
        <p:nvSpPr>
          <p:cNvPr id="1818" name="Google Shape;1818;p66"/>
          <p:cNvSpPr/>
          <p:nvPr/>
        </p:nvSpPr>
        <p:spPr>
          <a:xfrm>
            <a:off x="5345118" y="327713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9" name="Google Shape;1819;p66"/>
          <p:cNvPicPr preferRelativeResize="0"/>
          <p:nvPr/>
        </p:nvPicPr>
        <p:blipFill rotWithShape="1">
          <a:blip r:embed="rId5">
            <a:alphaModFix/>
          </a:blip>
          <a:srcRect b="20230" l="11434" r="14650" t="16309"/>
          <a:stretch/>
        </p:blipFill>
        <p:spPr>
          <a:xfrm>
            <a:off x="2745407" y="3301112"/>
            <a:ext cx="562456" cy="247199"/>
          </a:xfrm>
          <a:prstGeom prst="rect">
            <a:avLst/>
          </a:prstGeom>
          <a:noFill/>
          <a:ln>
            <a:noFill/>
          </a:ln>
        </p:spPr>
      </p:pic>
      <p:sp>
        <p:nvSpPr>
          <p:cNvPr id="1820" name="Google Shape;1820;p66"/>
          <p:cNvSpPr/>
          <p:nvPr/>
        </p:nvSpPr>
        <p:spPr>
          <a:xfrm>
            <a:off x="3803743" y="32728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1" name="Google Shape;1821;p66"/>
          <p:cNvPicPr preferRelativeResize="0"/>
          <p:nvPr/>
        </p:nvPicPr>
        <p:blipFill rotWithShape="1">
          <a:blip r:embed="rId5">
            <a:alphaModFix/>
          </a:blip>
          <a:srcRect b="20230" l="11434" r="14650" t="16309"/>
          <a:stretch/>
        </p:blipFill>
        <p:spPr>
          <a:xfrm>
            <a:off x="4377932" y="3301112"/>
            <a:ext cx="562456" cy="247199"/>
          </a:xfrm>
          <a:prstGeom prst="rect">
            <a:avLst/>
          </a:prstGeom>
          <a:noFill/>
          <a:ln>
            <a:noFill/>
          </a:ln>
        </p:spPr>
      </p:pic>
      <p:pic>
        <p:nvPicPr>
          <p:cNvPr id="1822" name="Google Shape;1822;p66"/>
          <p:cNvPicPr preferRelativeResize="0"/>
          <p:nvPr/>
        </p:nvPicPr>
        <p:blipFill rotWithShape="1">
          <a:blip r:embed="rId5">
            <a:alphaModFix/>
          </a:blip>
          <a:srcRect b="20230" l="11434" r="14650" t="16309"/>
          <a:stretch/>
        </p:blipFill>
        <p:spPr>
          <a:xfrm>
            <a:off x="5919382" y="3301112"/>
            <a:ext cx="562456" cy="247199"/>
          </a:xfrm>
          <a:prstGeom prst="rect">
            <a:avLst/>
          </a:prstGeom>
          <a:noFill/>
          <a:ln>
            <a:noFill/>
          </a:ln>
        </p:spPr>
      </p:pic>
      <p:pic>
        <p:nvPicPr>
          <p:cNvPr id="1823" name="Google Shape;1823;p66"/>
          <p:cNvPicPr preferRelativeResize="0"/>
          <p:nvPr/>
        </p:nvPicPr>
        <p:blipFill rotWithShape="1">
          <a:blip r:embed="rId5">
            <a:alphaModFix/>
          </a:blip>
          <a:srcRect b="20230" l="11434" r="14650" t="16309"/>
          <a:stretch/>
        </p:blipFill>
        <p:spPr>
          <a:xfrm>
            <a:off x="7661844" y="3301112"/>
            <a:ext cx="562456" cy="247199"/>
          </a:xfrm>
          <a:prstGeom prst="rect">
            <a:avLst/>
          </a:prstGeom>
          <a:noFill/>
          <a:ln>
            <a:noFill/>
          </a:ln>
        </p:spPr>
      </p:pic>
      <p:sp>
        <p:nvSpPr>
          <p:cNvPr id="1824" name="Google Shape;1824;p66"/>
          <p:cNvSpPr/>
          <p:nvPr/>
        </p:nvSpPr>
        <p:spPr>
          <a:xfrm>
            <a:off x="6952143" y="32728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6"/>
          <p:cNvSpPr/>
          <p:nvPr/>
        </p:nvSpPr>
        <p:spPr>
          <a:xfrm>
            <a:off x="8550393" y="327286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6" name="Google Shape;1826;p66"/>
          <p:cNvPicPr preferRelativeResize="0"/>
          <p:nvPr/>
        </p:nvPicPr>
        <p:blipFill>
          <a:blip r:embed="rId6">
            <a:alphaModFix/>
          </a:blip>
          <a:stretch>
            <a:fillRect/>
          </a:stretch>
        </p:blipFill>
        <p:spPr>
          <a:xfrm>
            <a:off x="2740400" y="1316836"/>
            <a:ext cx="581100" cy="88101"/>
          </a:xfrm>
          <a:prstGeom prst="rect">
            <a:avLst/>
          </a:prstGeom>
          <a:noFill/>
          <a:ln>
            <a:noFill/>
          </a:ln>
        </p:spPr>
      </p:pic>
      <p:pic>
        <p:nvPicPr>
          <p:cNvPr id="1827" name="Google Shape;1827;p66"/>
          <p:cNvPicPr preferRelativeResize="0"/>
          <p:nvPr/>
        </p:nvPicPr>
        <p:blipFill>
          <a:blip r:embed="rId6">
            <a:alphaModFix/>
          </a:blip>
          <a:stretch>
            <a:fillRect/>
          </a:stretch>
        </p:blipFill>
        <p:spPr>
          <a:xfrm>
            <a:off x="4398962" y="1316836"/>
            <a:ext cx="581100" cy="88101"/>
          </a:xfrm>
          <a:prstGeom prst="rect">
            <a:avLst/>
          </a:prstGeom>
          <a:noFill/>
          <a:ln>
            <a:noFill/>
          </a:ln>
        </p:spPr>
      </p:pic>
      <p:pic>
        <p:nvPicPr>
          <p:cNvPr id="1828" name="Google Shape;1828;p66"/>
          <p:cNvPicPr preferRelativeResize="0"/>
          <p:nvPr/>
        </p:nvPicPr>
        <p:blipFill>
          <a:blip r:embed="rId6">
            <a:alphaModFix/>
          </a:blip>
          <a:stretch>
            <a:fillRect/>
          </a:stretch>
        </p:blipFill>
        <p:spPr>
          <a:xfrm>
            <a:off x="5933625" y="1316836"/>
            <a:ext cx="581100" cy="88101"/>
          </a:xfrm>
          <a:prstGeom prst="rect">
            <a:avLst/>
          </a:prstGeom>
          <a:noFill/>
          <a:ln>
            <a:noFill/>
          </a:ln>
        </p:spPr>
      </p:pic>
      <p:pic>
        <p:nvPicPr>
          <p:cNvPr id="1829" name="Google Shape;1829;p66"/>
          <p:cNvPicPr preferRelativeResize="0"/>
          <p:nvPr/>
        </p:nvPicPr>
        <p:blipFill>
          <a:blip r:embed="rId6">
            <a:alphaModFix/>
          </a:blip>
          <a:stretch>
            <a:fillRect/>
          </a:stretch>
        </p:blipFill>
        <p:spPr>
          <a:xfrm>
            <a:off x="7525650" y="1316836"/>
            <a:ext cx="581100" cy="88101"/>
          </a:xfrm>
          <a:prstGeom prst="rect">
            <a:avLst/>
          </a:prstGeom>
          <a:noFill/>
          <a:ln>
            <a:noFill/>
          </a:ln>
        </p:spPr>
      </p:pic>
      <p:sp>
        <p:nvSpPr>
          <p:cNvPr id="1830" name="Google Shape;1830;p66"/>
          <p:cNvSpPr/>
          <p:nvPr/>
        </p:nvSpPr>
        <p:spPr>
          <a:xfrm>
            <a:off x="5345118" y="1671731"/>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6"/>
          <p:cNvSpPr/>
          <p:nvPr/>
        </p:nvSpPr>
        <p:spPr>
          <a:xfrm>
            <a:off x="3803743" y="1667456"/>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6"/>
          <p:cNvSpPr/>
          <p:nvPr/>
        </p:nvSpPr>
        <p:spPr>
          <a:xfrm>
            <a:off x="6952143" y="1667456"/>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6"/>
          <p:cNvSpPr/>
          <p:nvPr/>
        </p:nvSpPr>
        <p:spPr>
          <a:xfrm>
            <a:off x="8550393" y="1667456"/>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6"/>
          <p:cNvSpPr/>
          <p:nvPr/>
        </p:nvSpPr>
        <p:spPr>
          <a:xfrm>
            <a:off x="5345118" y="2073568"/>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6"/>
          <p:cNvSpPr/>
          <p:nvPr/>
        </p:nvSpPr>
        <p:spPr>
          <a:xfrm>
            <a:off x="3803743" y="206929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6"/>
          <p:cNvSpPr/>
          <p:nvPr/>
        </p:nvSpPr>
        <p:spPr>
          <a:xfrm>
            <a:off x="6952143" y="206929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6"/>
          <p:cNvSpPr/>
          <p:nvPr/>
        </p:nvSpPr>
        <p:spPr>
          <a:xfrm>
            <a:off x="8550393" y="2069293"/>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6"/>
          <p:cNvSpPr/>
          <p:nvPr/>
        </p:nvSpPr>
        <p:spPr>
          <a:xfrm>
            <a:off x="5345118" y="2474381"/>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6"/>
          <p:cNvSpPr/>
          <p:nvPr/>
        </p:nvSpPr>
        <p:spPr>
          <a:xfrm>
            <a:off x="3803743" y="2470106"/>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6"/>
          <p:cNvSpPr/>
          <p:nvPr/>
        </p:nvSpPr>
        <p:spPr>
          <a:xfrm>
            <a:off x="6952143" y="2470106"/>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6"/>
          <p:cNvSpPr/>
          <p:nvPr/>
        </p:nvSpPr>
        <p:spPr>
          <a:xfrm>
            <a:off x="8550393" y="2470106"/>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6"/>
          <p:cNvSpPr/>
          <p:nvPr/>
        </p:nvSpPr>
        <p:spPr>
          <a:xfrm>
            <a:off x="5345118" y="2876381"/>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6"/>
          <p:cNvSpPr/>
          <p:nvPr/>
        </p:nvSpPr>
        <p:spPr>
          <a:xfrm>
            <a:off x="3803743" y="2872106"/>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6"/>
          <p:cNvSpPr/>
          <p:nvPr/>
        </p:nvSpPr>
        <p:spPr>
          <a:xfrm>
            <a:off x="6952143" y="2872106"/>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6"/>
          <p:cNvSpPr/>
          <p:nvPr/>
        </p:nvSpPr>
        <p:spPr>
          <a:xfrm>
            <a:off x="8550393" y="2872106"/>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6" name="Google Shape;1846;p66"/>
          <p:cNvGrpSpPr/>
          <p:nvPr/>
        </p:nvGrpSpPr>
        <p:grpSpPr>
          <a:xfrm>
            <a:off x="6628144" y="248405"/>
            <a:ext cx="169677" cy="169677"/>
            <a:chOff x="5566700" y="2425925"/>
            <a:chExt cx="1041600" cy="1041600"/>
          </a:xfrm>
        </p:grpSpPr>
        <p:sp>
          <p:nvSpPr>
            <p:cNvPr id="1847" name="Google Shape;1847;p66"/>
            <p:cNvSpPr/>
            <p:nvPr/>
          </p:nvSpPr>
          <p:spPr>
            <a:xfrm>
              <a:off x="5566700" y="24259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6"/>
            <p:cNvSpPr/>
            <p:nvPr/>
          </p:nvSpPr>
          <p:spPr>
            <a:xfrm>
              <a:off x="5566700" y="2425925"/>
              <a:ext cx="1041600" cy="1041600"/>
            </a:xfrm>
            <a:prstGeom prst="pie">
              <a:avLst>
                <a:gd fmla="val 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66"/>
          <p:cNvGrpSpPr/>
          <p:nvPr/>
        </p:nvGrpSpPr>
        <p:grpSpPr>
          <a:xfrm>
            <a:off x="6451418" y="247530"/>
            <a:ext cx="169677" cy="169677"/>
            <a:chOff x="5566700" y="3600825"/>
            <a:chExt cx="1041600" cy="1041600"/>
          </a:xfrm>
        </p:grpSpPr>
        <p:sp>
          <p:nvSpPr>
            <p:cNvPr id="1850" name="Google Shape;1850;p66"/>
            <p:cNvSpPr/>
            <p:nvPr/>
          </p:nvSpPr>
          <p:spPr>
            <a:xfrm>
              <a:off x="5566700" y="360082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6"/>
            <p:cNvSpPr/>
            <p:nvPr/>
          </p:nvSpPr>
          <p:spPr>
            <a:xfrm>
              <a:off x="5566700" y="3600825"/>
              <a:ext cx="1041600" cy="1041600"/>
            </a:xfrm>
            <a:prstGeom prst="pie">
              <a:avLst>
                <a:gd fmla="val 5360192"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66"/>
          <p:cNvGrpSpPr/>
          <p:nvPr/>
        </p:nvGrpSpPr>
        <p:grpSpPr>
          <a:xfrm>
            <a:off x="6281744" y="247288"/>
            <a:ext cx="169677" cy="170015"/>
            <a:chOff x="6891025" y="2410875"/>
            <a:chExt cx="1041600" cy="1043675"/>
          </a:xfrm>
        </p:grpSpPr>
        <p:sp>
          <p:nvSpPr>
            <p:cNvPr id="1853" name="Google Shape;1853;p66"/>
            <p:cNvSpPr/>
            <p:nvPr/>
          </p:nvSpPr>
          <p:spPr>
            <a:xfrm>
              <a:off x="6891025" y="2410875"/>
              <a:ext cx="1041600" cy="1041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6"/>
            <p:cNvSpPr/>
            <p:nvPr/>
          </p:nvSpPr>
          <p:spPr>
            <a:xfrm>
              <a:off x="6891025" y="2412950"/>
              <a:ext cx="1041600" cy="1041600"/>
            </a:xfrm>
            <a:prstGeom prst="pie">
              <a:avLst>
                <a:gd fmla="val 10770050" name="adj1"/>
                <a:gd fmla="val 1620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5" name="Google Shape;1855;p66"/>
          <p:cNvSpPr/>
          <p:nvPr/>
        </p:nvSpPr>
        <p:spPr>
          <a:xfrm>
            <a:off x="6804630" y="246670"/>
            <a:ext cx="169500" cy="1695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6"/>
          <p:cNvSpPr/>
          <p:nvPr/>
        </p:nvSpPr>
        <p:spPr>
          <a:xfrm>
            <a:off x="6108218" y="241495"/>
            <a:ext cx="169500" cy="169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6"/>
          <p:cNvSpPr txBox="1"/>
          <p:nvPr/>
        </p:nvSpPr>
        <p:spPr>
          <a:xfrm>
            <a:off x="6108225" y="0"/>
            <a:ext cx="8658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800"/>
              <a:t>Avancement</a:t>
            </a:r>
            <a:endParaRPr sz="800"/>
          </a:p>
        </p:txBody>
      </p:sp>
      <p:grpSp>
        <p:nvGrpSpPr>
          <p:cNvPr id="1858" name="Google Shape;1858;p66"/>
          <p:cNvGrpSpPr/>
          <p:nvPr/>
        </p:nvGrpSpPr>
        <p:grpSpPr>
          <a:xfrm>
            <a:off x="7501021" y="222803"/>
            <a:ext cx="1576660" cy="184667"/>
            <a:chOff x="1650912" y="3154484"/>
            <a:chExt cx="3136384" cy="347118"/>
          </a:xfrm>
        </p:grpSpPr>
        <p:sp>
          <p:nvSpPr>
            <p:cNvPr id="1859" name="Google Shape;1859;p66"/>
            <p:cNvSpPr/>
            <p:nvPr/>
          </p:nvSpPr>
          <p:spPr>
            <a:xfrm>
              <a:off x="1650912" y="3154502"/>
              <a:ext cx="1517700" cy="347100"/>
            </a:xfrm>
            <a:prstGeom prst="roundRect">
              <a:avLst>
                <a:gd fmla="val 0" name="adj"/>
              </a:avLst>
            </a:prstGeom>
            <a:solidFill>
              <a:srgbClr val="F3F3F3"/>
            </a:solidFill>
            <a:ln cap="flat" cmpd="sng" w="9525">
              <a:solidFill>
                <a:schemeClr val="lt2"/>
              </a:solidFill>
              <a:prstDash val="solid"/>
              <a:round/>
              <a:headEnd len="sm" w="sm" type="none"/>
              <a:tailEnd len="sm" w="sm" type="none"/>
            </a:ln>
          </p:spPr>
          <p:txBody>
            <a:bodyPr anchorCtr="0" anchor="ctr" bIns="10800" lIns="82800" spcFirstLastPara="1" rIns="82800" wrap="square" tIns="10800">
              <a:noAutofit/>
            </a:bodyPr>
            <a:lstStyle/>
            <a:p>
              <a:pPr indent="0" lvl="0" marL="0" rtl="0" algn="ctr">
                <a:lnSpc>
                  <a:spcPct val="115000"/>
                </a:lnSpc>
                <a:spcBef>
                  <a:spcPts val="0"/>
                </a:spcBef>
                <a:spcAft>
                  <a:spcPts val="0"/>
                </a:spcAft>
                <a:buClr>
                  <a:schemeClr val="dk2"/>
                </a:buClr>
                <a:buSzPts val="1100"/>
                <a:buFont typeface="Arial"/>
                <a:buNone/>
              </a:pPr>
              <a:r>
                <a:rPr lang="fr" sz="800"/>
                <a:t>Convergent</a:t>
              </a:r>
              <a:endParaRPr b="0" i="0" sz="800" u="none" cap="none" strike="noStrike">
                <a:solidFill>
                  <a:srgbClr val="000000"/>
                </a:solidFill>
                <a:latin typeface="Arial"/>
                <a:ea typeface="Arial"/>
                <a:cs typeface="Arial"/>
                <a:sym typeface="Arial"/>
              </a:endParaRPr>
            </a:p>
          </p:txBody>
        </p:sp>
        <p:sp>
          <p:nvSpPr>
            <p:cNvPr id="1860" name="Google Shape;1860;p66"/>
            <p:cNvSpPr/>
            <p:nvPr/>
          </p:nvSpPr>
          <p:spPr>
            <a:xfrm>
              <a:off x="3269596" y="3154484"/>
              <a:ext cx="1517700" cy="3471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10800" lIns="82800" spcFirstLastPara="1" rIns="82800" wrap="square" tIns="10800">
              <a:noAutofit/>
            </a:bodyPr>
            <a:lstStyle/>
            <a:p>
              <a:pPr indent="0" lvl="0" marL="0" rtl="0" algn="ctr">
                <a:lnSpc>
                  <a:spcPct val="115000"/>
                </a:lnSpc>
                <a:spcBef>
                  <a:spcPts val="0"/>
                </a:spcBef>
                <a:spcAft>
                  <a:spcPts val="0"/>
                </a:spcAft>
                <a:buClr>
                  <a:schemeClr val="dk2"/>
                </a:buClr>
                <a:buSzPts val="1100"/>
                <a:buFont typeface="Arial"/>
                <a:buNone/>
              </a:pPr>
              <a:r>
                <a:rPr lang="fr" sz="800">
                  <a:solidFill>
                    <a:schemeClr val="dk2"/>
                  </a:solidFill>
                </a:rPr>
                <a:t>Divergent </a:t>
              </a:r>
              <a:endParaRPr sz="800">
                <a:solidFill>
                  <a:schemeClr val="dk2"/>
                </a:solidFill>
              </a:endParaRPr>
            </a:p>
          </p:txBody>
        </p:sp>
      </p:grpSp>
      <p:sp>
        <p:nvSpPr>
          <p:cNvPr id="1861" name="Google Shape;1861;p66"/>
          <p:cNvSpPr txBox="1"/>
          <p:nvPr/>
        </p:nvSpPr>
        <p:spPr>
          <a:xfrm>
            <a:off x="7501025" y="0"/>
            <a:ext cx="1517700" cy="273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fr" sz="800">
                <a:solidFill>
                  <a:schemeClr val="dk2"/>
                </a:solidFill>
              </a:rPr>
              <a:t>Convergence entre scénario</a:t>
            </a:r>
            <a:endParaRPr sz="800"/>
          </a:p>
        </p:txBody>
      </p:sp>
      <p:sp>
        <p:nvSpPr>
          <p:cNvPr id="1862" name="Google Shape;1862;p66"/>
          <p:cNvSpPr txBox="1"/>
          <p:nvPr/>
        </p:nvSpPr>
        <p:spPr>
          <a:xfrm>
            <a:off x="326925" y="786950"/>
            <a:ext cx="838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90</a:t>
            </a:r>
            <a:r>
              <a:rPr lang="fr">
                <a:solidFill>
                  <a:schemeClr val="dk2"/>
                </a:solidFill>
              </a:rPr>
              <a:t> j.h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6" name="Shape 1866"/>
        <p:cNvGrpSpPr/>
        <p:nvPr/>
      </p:nvGrpSpPr>
      <p:grpSpPr>
        <a:xfrm>
          <a:off x="0" y="0"/>
          <a:ext cx="0" cy="0"/>
          <a:chOff x="0" y="0"/>
          <a:chExt cx="0" cy="0"/>
        </a:xfrm>
      </p:grpSpPr>
      <p:sp>
        <p:nvSpPr>
          <p:cNvPr id="1867" name="Google Shape;1867;p67"/>
          <p:cNvSpPr txBox="1"/>
          <p:nvPr>
            <p:ph type="title"/>
          </p:nvPr>
        </p:nvSpPr>
        <p:spPr>
          <a:xfrm>
            <a:off x="250825" y="98175"/>
            <a:ext cx="8712300" cy="875400"/>
          </a:xfrm>
          <a:prstGeom prst="rect">
            <a:avLst/>
          </a:prstGeom>
          <a:noFill/>
          <a:ln>
            <a:noFill/>
          </a:ln>
        </p:spPr>
        <p:txBody>
          <a:bodyPr anchorCtr="0" anchor="t" bIns="0" lIns="36000" spcFirstLastPara="1" rIns="0" wrap="square" tIns="36000">
            <a:noAutofit/>
          </a:bodyPr>
          <a:lstStyle/>
          <a:p>
            <a:pPr indent="0" lvl="0" marL="0" rtl="0" algn="l">
              <a:spcBef>
                <a:spcPts val="0"/>
              </a:spcBef>
              <a:spcAft>
                <a:spcPts val="0"/>
              </a:spcAft>
              <a:buClr>
                <a:schemeClr val="dk2"/>
              </a:buClr>
              <a:buSzPts val="1100"/>
              <a:buFont typeface="Arial"/>
              <a:buNone/>
            </a:pPr>
            <a:r>
              <a:rPr lang="fr"/>
              <a:t>Rôles et responsabilité par couche</a:t>
            </a:r>
            <a:endParaRPr/>
          </a:p>
        </p:txBody>
      </p:sp>
      <p:sp>
        <p:nvSpPr>
          <p:cNvPr id="1868" name="Google Shape;1868;p67"/>
          <p:cNvSpPr/>
          <p:nvPr/>
        </p:nvSpPr>
        <p:spPr>
          <a:xfrm>
            <a:off x="4366950" y="3322121"/>
            <a:ext cx="1731000" cy="52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Infra</a:t>
            </a:r>
            <a:endParaRPr/>
          </a:p>
        </p:txBody>
      </p:sp>
      <p:sp>
        <p:nvSpPr>
          <p:cNvPr id="1869" name="Google Shape;1869;p67"/>
          <p:cNvSpPr/>
          <p:nvPr/>
        </p:nvSpPr>
        <p:spPr>
          <a:xfrm>
            <a:off x="4366950" y="2746821"/>
            <a:ext cx="1731000" cy="507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Appli/Middleware</a:t>
            </a:r>
            <a:endParaRPr/>
          </a:p>
        </p:txBody>
      </p:sp>
      <p:sp>
        <p:nvSpPr>
          <p:cNvPr id="1870" name="Google Shape;1870;p67"/>
          <p:cNvSpPr/>
          <p:nvPr/>
        </p:nvSpPr>
        <p:spPr>
          <a:xfrm>
            <a:off x="4366950" y="2189253"/>
            <a:ext cx="1731000" cy="50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Accompagnement</a:t>
            </a:r>
            <a:endParaRPr/>
          </a:p>
        </p:txBody>
      </p:sp>
      <p:sp>
        <p:nvSpPr>
          <p:cNvPr id="1871" name="Google Shape;1871;p67"/>
          <p:cNvSpPr/>
          <p:nvPr/>
        </p:nvSpPr>
        <p:spPr>
          <a:xfrm>
            <a:off x="2543534" y="3322121"/>
            <a:ext cx="1731000" cy="52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Infra</a:t>
            </a:r>
            <a:endParaRPr/>
          </a:p>
        </p:txBody>
      </p:sp>
      <p:sp>
        <p:nvSpPr>
          <p:cNvPr id="1872" name="Google Shape;1872;p67"/>
          <p:cNvSpPr/>
          <p:nvPr/>
        </p:nvSpPr>
        <p:spPr>
          <a:xfrm>
            <a:off x="2543534" y="2746821"/>
            <a:ext cx="1731000" cy="507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Appli/Middleware</a:t>
            </a:r>
            <a:endParaRPr/>
          </a:p>
        </p:txBody>
      </p:sp>
      <p:sp>
        <p:nvSpPr>
          <p:cNvPr id="1873" name="Google Shape;1873;p67"/>
          <p:cNvSpPr/>
          <p:nvPr/>
        </p:nvSpPr>
        <p:spPr>
          <a:xfrm>
            <a:off x="2543534" y="2189253"/>
            <a:ext cx="1731000" cy="50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Accompagnement</a:t>
            </a:r>
            <a:endParaRPr/>
          </a:p>
        </p:txBody>
      </p:sp>
      <p:sp>
        <p:nvSpPr>
          <p:cNvPr id="1874" name="Google Shape;1874;p67"/>
          <p:cNvSpPr/>
          <p:nvPr/>
        </p:nvSpPr>
        <p:spPr>
          <a:xfrm>
            <a:off x="6747550" y="1500925"/>
            <a:ext cx="1541100" cy="21228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dk2"/>
                </a:solidFill>
              </a:rPr>
              <a:t>Communauté CI/CD</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None/>
            </a:pPr>
            <a:r>
              <a:rPr lang="fr" sz="1000">
                <a:solidFill>
                  <a:schemeClr val="dk2"/>
                </a:solidFill>
              </a:rPr>
              <a:t>Techleads Etude</a:t>
            </a:r>
            <a:endParaRPr sz="1000">
              <a:solidFill>
                <a:schemeClr val="dk2"/>
              </a:solidFill>
            </a:endParaRPr>
          </a:p>
          <a:p>
            <a:pPr indent="0" lvl="0" marL="0" rtl="0" algn="ctr">
              <a:spcBef>
                <a:spcPts val="0"/>
              </a:spcBef>
              <a:spcAft>
                <a:spcPts val="0"/>
              </a:spcAft>
              <a:buNone/>
            </a:pPr>
            <a:r>
              <a:rPr lang="fr" sz="1000">
                <a:solidFill>
                  <a:schemeClr val="dk2"/>
                </a:solidFill>
              </a:rPr>
              <a:t>Intégrateurs (Etude et DOIT)</a:t>
            </a:r>
            <a:endParaRPr sz="1000">
              <a:solidFill>
                <a:schemeClr val="dk2"/>
              </a:solidFill>
            </a:endParaRPr>
          </a:p>
          <a:p>
            <a:pPr indent="0" lvl="0" marL="0" rtl="0" algn="ctr">
              <a:spcBef>
                <a:spcPts val="0"/>
              </a:spcBef>
              <a:spcAft>
                <a:spcPts val="0"/>
              </a:spcAft>
              <a:buClr>
                <a:schemeClr val="dk2"/>
              </a:buClr>
              <a:buSzPts val="1100"/>
              <a:buFont typeface="Arial"/>
              <a:buNone/>
            </a:pPr>
            <a:r>
              <a:rPr lang="fr" sz="1000">
                <a:solidFill>
                  <a:schemeClr val="dk2"/>
                </a:solidFill>
              </a:rPr>
              <a:t>Porteurs</a:t>
            </a:r>
            <a:endParaRPr sz="1000">
              <a:solidFill>
                <a:schemeClr val="dk2"/>
              </a:solidFill>
            </a:endParaRPr>
          </a:p>
        </p:txBody>
      </p:sp>
      <p:sp>
        <p:nvSpPr>
          <p:cNvPr id="1875" name="Google Shape;1875;p67"/>
          <p:cNvSpPr/>
          <p:nvPr/>
        </p:nvSpPr>
        <p:spPr>
          <a:xfrm>
            <a:off x="2543534" y="1630170"/>
            <a:ext cx="1731000" cy="50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prérequis, fonctionnalité</a:t>
            </a:r>
            <a:endParaRPr/>
          </a:p>
        </p:txBody>
      </p:sp>
      <p:sp>
        <p:nvSpPr>
          <p:cNvPr id="1876" name="Google Shape;1876;p67"/>
          <p:cNvSpPr/>
          <p:nvPr/>
        </p:nvSpPr>
        <p:spPr>
          <a:xfrm>
            <a:off x="4366950" y="1630170"/>
            <a:ext cx="1731000" cy="50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prérequis, fonctionnalité</a:t>
            </a:r>
            <a:endParaRPr/>
          </a:p>
        </p:txBody>
      </p:sp>
      <p:sp>
        <p:nvSpPr>
          <p:cNvPr id="1877" name="Google Shape;1877;p67"/>
          <p:cNvSpPr/>
          <p:nvPr/>
        </p:nvSpPr>
        <p:spPr>
          <a:xfrm>
            <a:off x="408225" y="1630175"/>
            <a:ext cx="1989900" cy="50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Le PO de l’Usine</a:t>
            </a:r>
            <a:endParaRPr/>
          </a:p>
        </p:txBody>
      </p:sp>
      <p:sp>
        <p:nvSpPr>
          <p:cNvPr id="1878" name="Google Shape;1878;p67"/>
          <p:cNvSpPr/>
          <p:nvPr/>
        </p:nvSpPr>
        <p:spPr>
          <a:xfrm>
            <a:off x="408225" y="2189250"/>
            <a:ext cx="1989900" cy="50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1 binôme de membres de la communauté</a:t>
            </a:r>
            <a:endParaRPr/>
          </a:p>
        </p:txBody>
      </p:sp>
      <p:sp>
        <p:nvSpPr>
          <p:cNvPr id="1879" name="Google Shape;1879;p67"/>
          <p:cNvSpPr/>
          <p:nvPr/>
        </p:nvSpPr>
        <p:spPr>
          <a:xfrm>
            <a:off x="408225" y="2746821"/>
            <a:ext cx="1989900" cy="507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Porteurs</a:t>
            </a:r>
            <a:endParaRPr/>
          </a:p>
        </p:txBody>
      </p:sp>
      <p:sp>
        <p:nvSpPr>
          <p:cNvPr id="1880" name="Google Shape;1880;p67"/>
          <p:cNvSpPr/>
          <p:nvPr/>
        </p:nvSpPr>
        <p:spPr>
          <a:xfrm>
            <a:off x="408225" y="3322125"/>
            <a:ext cx="1989900" cy="50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DOIT</a:t>
            </a:r>
            <a:endParaRPr/>
          </a:p>
        </p:txBody>
      </p:sp>
      <p:sp>
        <p:nvSpPr>
          <p:cNvPr id="1881" name="Google Shape;1881;p67"/>
          <p:cNvSpPr txBox="1"/>
          <p:nvPr/>
        </p:nvSpPr>
        <p:spPr>
          <a:xfrm>
            <a:off x="2994579" y="3796773"/>
            <a:ext cx="771900" cy="2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Outil 1</a:t>
            </a:r>
            <a:endParaRPr/>
          </a:p>
        </p:txBody>
      </p:sp>
      <p:sp>
        <p:nvSpPr>
          <p:cNvPr id="1882" name="Google Shape;1882;p67"/>
          <p:cNvSpPr txBox="1"/>
          <p:nvPr/>
        </p:nvSpPr>
        <p:spPr>
          <a:xfrm>
            <a:off x="4858420" y="3796773"/>
            <a:ext cx="771900" cy="2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Outil N</a:t>
            </a:r>
            <a:endParaRPr/>
          </a:p>
        </p:txBody>
      </p:sp>
      <p:sp>
        <p:nvSpPr>
          <p:cNvPr id="1883" name="Google Shape;1883;p67"/>
          <p:cNvSpPr txBox="1"/>
          <p:nvPr/>
        </p:nvSpPr>
        <p:spPr>
          <a:xfrm>
            <a:off x="4503084" y="1048275"/>
            <a:ext cx="14826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Équipes études</a:t>
            </a:r>
            <a:endParaRPr/>
          </a:p>
        </p:txBody>
      </p:sp>
      <p:sp>
        <p:nvSpPr>
          <p:cNvPr id="1884" name="Google Shape;1884;p67"/>
          <p:cNvSpPr/>
          <p:nvPr/>
        </p:nvSpPr>
        <p:spPr>
          <a:xfrm>
            <a:off x="2914687" y="1321536"/>
            <a:ext cx="931500" cy="2748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7"/>
          <p:cNvSpPr/>
          <p:nvPr/>
        </p:nvSpPr>
        <p:spPr>
          <a:xfrm>
            <a:off x="4766671" y="1321536"/>
            <a:ext cx="931500" cy="2748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txBox="1"/>
          <p:nvPr/>
        </p:nvSpPr>
        <p:spPr>
          <a:xfrm>
            <a:off x="2639243" y="1048275"/>
            <a:ext cx="14826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Équipes études</a:t>
            </a:r>
            <a:endParaRPr/>
          </a:p>
        </p:txBody>
      </p:sp>
      <p:sp>
        <p:nvSpPr>
          <p:cNvPr id="1887" name="Google Shape;1887;p67"/>
          <p:cNvSpPr txBox="1"/>
          <p:nvPr/>
        </p:nvSpPr>
        <p:spPr>
          <a:xfrm>
            <a:off x="3994770" y="3796773"/>
            <a:ext cx="771900" cy="2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1" name="Shape 1891"/>
        <p:cNvGrpSpPr/>
        <p:nvPr/>
      </p:nvGrpSpPr>
      <p:grpSpPr>
        <a:xfrm>
          <a:off x="0" y="0"/>
          <a:ext cx="0" cy="0"/>
          <a:chOff x="0" y="0"/>
          <a:chExt cx="0" cy="0"/>
        </a:xfrm>
      </p:grpSpPr>
      <p:sp>
        <p:nvSpPr>
          <p:cNvPr id="1892" name="Google Shape;1892;p68"/>
          <p:cNvSpPr txBox="1"/>
          <p:nvPr>
            <p:ph type="title"/>
          </p:nvPr>
        </p:nvSpPr>
        <p:spPr>
          <a:xfrm>
            <a:off x="628650" y="274645"/>
            <a:ext cx="7886700" cy="552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Atelier BigPicture: Messages clés</a:t>
            </a:r>
            <a:endParaRPr/>
          </a:p>
        </p:txBody>
      </p:sp>
      <p:sp>
        <p:nvSpPr>
          <p:cNvPr id="1893" name="Google Shape;1893;p68"/>
          <p:cNvSpPr txBox="1"/>
          <p:nvPr>
            <p:ph idx="1" type="body"/>
          </p:nvPr>
        </p:nvSpPr>
        <p:spPr>
          <a:xfrm>
            <a:off x="4156675" y="1168625"/>
            <a:ext cx="4902900" cy="3627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fr" sz="1400"/>
              <a:t>“</a:t>
            </a:r>
            <a:r>
              <a:rPr lang="fr" sz="1400"/>
              <a:t>Besoin que la BigPicture soit facilement accessible”</a:t>
            </a:r>
            <a:endParaRPr sz="1400"/>
          </a:p>
          <a:p>
            <a:pPr indent="457200" lvl="0" marL="0" rtl="0" algn="l">
              <a:spcBef>
                <a:spcPts val="1000"/>
              </a:spcBef>
              <a:spcAft>
                <a:spcPts val="0"/>
              </a:spcAft>
              <a:buClr>
                <a:schemeClr val="dk2"/>
              </a:buClr>
              <a:buSzPts val="1100"/>
              <a:buFont typeface="Arial"/>
              <a:buNone/>
            </a:pPr>
            <a:r>
              <a:rPr lang="fr" sz="1400"/>
              <a:t>=&gt; Objectif partagé en temps réel et visible de tous</a:t>
            </a:r>
            <a:endParaRPr sz="1400"/>
          </a:p>
          <a:p>
            <a:pPr indent="0" lvl="0" marL="0" rtl="0" algn="l">
              <a:spcBef>
                <a:spcPts val="1000"/>
              </a:spcBef>
              <a:spcAft>
                <a:spcPts val="0"/>
              </a:spcAft>
              <a:buNone/>
            </a:pPr>
            <a:r>
              <a:rPr lang="fr" sz="1400"/>
              <a:t>“Besoin de savoir qui fait quoi” </a:t>
            </a:r>
            <a:endParaRPr sz="1400"/>
          </a:p>
          <a:p>
            <a:pPr indent="457200" lvl="0" marL="0" rtl="0" algn="l">
              <a:spcBef>
                <a:spcPts val="1000"/>
              </a:spcBef>
              <a:spcAft>
                <a:spcPts val="0"/>
              </a:spcAft>
              <a:buClr>
                <a:schemeClr val="dk2"/>
              </a:buClr>
              <a:buSzPts val="1100"/>
              <a:buFont typeface="Arial"/>
              <a:buNone/>
            </a:pPr>
            <a:r>
              <a:rPr lang="fr" sz="1400"/>
              <a:t>=&gt; Organigramme des fonctions clair et à jour</a:t>
            </a:r>
            <a:endParaRPr sz="1400"/>
          </a:p>
          <a:p>
            <a:pPr indent="0" lvl="0" marL="0" rtl="0" algn="l">
              <a:spcBef>
                <a:spcPts val="1000"/>
              </a:spcBef>
              <a:spcAft>
                <a:spcPts val="0"/>
              </a:spcAft>
              <a:buNone/>
            </a:pPr>
            <a:r>
              <a:rPr lang="fr" sz="1400"/>
              <a:t>“On est autonome à l’intérieur de son carré” </a:t>
            </a:r>
            <a:endParaRPr sz="1400"/>
          </a:p>
          <a:p>
            <a:pPr indent="457200" lvl="0" marL="0" rtl="0" algn="l">
              <a:spcBef>
                <a:spcPts val="1000"/>
              </a:spcBef>
              <a:spcAft>
                <a:spcPts val="0"/>
              </a:spcAft>
              <a:buClr>
                <a:schemeClr val="dk2"/>
              </a:buClr>
              <a:buSzPts val="1100"/>
              <a:buFont typeface="Arial"/>
              <a:buNone/>
            </a:pPr>
            <a:r>
              <a:rPr lang="fr" sz="1400"/>
              <a:t>=&gt; C’est l’automate qui gère les opérations internes</a:t>
            </a:r>
            <a:endParaRPr sz="1400"/>
          </a:p>
          <a:p>
            <a:pPr indent="0" lvl="0" marL="0" rtl="0" algn="l">
              <a:spcBef>
                <a:spcPts val="1000"/>
              </a:spcBef>
              <a:spcAft>
                <a:spcPts val="0"/>
              </a:spcAft>
              <a:buNone/>
            </a:pPr>
            <a:r>
              <a:rPr lang="fr" sz="1400"/>
              <a:t>“</a:t>
            </a:r>
            <a:r>
              <a:rPr lang="fr" sz="1400"/>
              <a:t>La coordination demande beaucoup d’énergie” </a:t>
            </a:r>
            <a:endParaRPr sz="1400"/>
          </a:p>
          <a:p>
            <a:pPr indent="457200" lvl="0" marL="0" rtl="0" algn="l">
              <a:spcBef>
                <a:spcPts val="1000"/>
              </a:spcBef>
              <a:spcAft>
                <a:spcPts val="0"/>
              </a:spcAft>
              <a:buNone/>
            </a:pPr>
            <a:r>
              <a:rPr lang="fr" sz="1400"/>
              <a:t>=&gt; C’est l’humain qui gère la coordination</a:t>
            </a:r>
            <a:endParaRPr sz="1400"/>
          </a:p>
          <a:p>
            <a:pPr indent="0" lvl="0" marL="0" rtl="0" algn="l">
              <a:spcBef>
                <a:spcPts val="1000"/>
              </a:spcBef>
              <a:spcAft>
                <a:spcPts val="0"/>
              </a:spcAft>
              <a:buNone/>
            </a:pPr>
            <a:r>
              <a:t/>
            </a:r>
            <a:endParaRPr sz="1400"/>
          </a:p>
          <a:p>
            <a:pPr indent="0" lvl="0" marL="0" rtl="0" algn="l">
              <a:spcBef>
                <a:spcPts val="1000"/>
              </a:spcBef>
              <a:spcAft>
                <a:spcPts val="0"/>
              </a:spcAft>
              <a:buNone/>
            </a:pPr>
            <a:r>
              <a:rPr lang="fr" sz="1400"/>
              <a:t>Les interactions sont de la respo</a:t>
            </a:r>
            <a:r>
              <a:rPr lang="fr" sz="1400"/>
              <a:t>nsabilité de </a:t>
            </a:r>
            <a:r>
              <a:rPr b="1" lang="fr" sz="1400"/>
              <a:t>tous </a:t>
            </a:r>
            <a:r>
              <a:rPr lang="fr" sz="1400"/>
              <a:t>les membres de l’équipe</a:t>
            </a:r>
            <a:endParaRPr sz="1400"/>
          </a:p>
          <a:p>
            <a:pPr indent="0" lvl="0" marL="0" rtl="0" algn="l">
              <a:spcBef>
                <a:spcPts val="1000"/>
              </a:spcBef>
              <a:spcAft>
                <a:spcPts val="0"/>
              </a:spcAft>
              <a:buNone/>
            </a:pPr>
            <a:r>
              <a:t/>
            </a:r>
            <a:endParaRPr sz="1400"/>
          </a:p>
        </p:txBody>
      </p:sp>
      <p:pic>
        <p:nvPicPr>
          <p:cNvPr id="1894" name="Google Shape;1894;p68"/>
          <p:cNvPicPr preferRelativeResize="0"/>
          <p:nvPr/>
        </p:nvPicPr>
        <p:blipFill rotWithShape="1">
          <a:blip r:embed="rId3">
            <a:alphaModFix/>
          </a:blip>
          <a:srcRect b="0" l="0" r="0" t="17136"/>
          <a:stretch/>
        </p:blipFill>
        <p:spPr>
          <a:xfrm>
            <a:off x="139175" y="1043688"/>
            <a:ext cx="3369876" cy="2094301"/>
          </a:xfrm>
          <a:prstGeom prst="rect">
            <a:avLst/>
          </a:prstGeom>
          <a:noFill/>
          <a:ln>
            <a:noFill/>
          </a:ln>
          <a:effectLst>
            <a:outerShdw blurRad="57150" rotWithShape="0" algn="bl" dir="5400000" dist="19050">
              <a:srgbClr val="000000">
                <a:alpha val="50000"/>
              </a:srgbClr>
            </a:outerShdw>
          </a:effectLst>
        </p:spPr>
      </p:pic>
      <p:pic>
        <p:nvPicPr>
          <p:cNvPr id="1895" name="Google Shape;1895;p68"/>
          <p:cNvPicPr preferRelativeResize="0"/>
          <p:nvPr/>
        </p:nvPicPr>
        <p:blipFill rotWithShape="1">
          <a:blip r:embed="rId4">
            <a:alphaModFix/>
          </a:blip>
          <a:srcRect b="12352" l="0" r="0" t="6702"/>
          <a:stretch/>
        </p:blipFill>
        <p:spPr>
          <a:xfrm>
            <a:off x="75875" y="3053924"/>
            <a:ext cx="4080799" cy="1858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69"/>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Principes structurants</a:t>
            </a:r>
            <a:endParaRPr/>
          </a:p>
        </p:txBody>
      </p:sp>
      <p:sp>
        <p:nvSpPr>
          <p:cNvPr id="1901" name="Google Shape;1901;p69"/>
          <p:cNvSpPr txBox="1"/>
          <p:nvPr/>
        </p:nvSpPr>
        <p:spPr>
          <a:xfrm>
            <a:off x="7340125" y="1670400"/>
            <a:ext cx="1600200" cy="310500"/>
          </a:xfrm>
          <a:prstGeom prst="rect">
            <a:avLst/>
          </a:prstGeom>
          <a:solidFill>
            <a:schemeClr val="accent1"/>
          </a:solidFill>
          <a:ln>
            <a:noFill/>
          </a:ln>
        </p:spPr>
        <p:txBody>
          <a:bodyPr anchorCtr="0" anchor="ctr" bIns="0" lIns="72000" spcFirstLastPara="1" rIns="72000" wrap="square" tIns="0">
            <a:noAutofit/>
          </a:bodyPr>
          <a:lstStyle/>
          <a:p>
            <a:pPr indent="0" lvl="0" marL="0" marR="0" rtl="0" algn="ctr">
              <a:lnSpc>
                <a:spcPct val="100000"/>
              </a:lnSpc>
              <a:spcBef>
                <a:spcPts val="0"/>
              </a:spcBef>
              <a:spcAft>
                <a:spcPts val="0"/>
              </a:spcAft>
              <a:buNone/>
            </a:pPr>
            <a:r>
              <a:rPr lang="fr" sz="800">
                <a:solidFill>
                  <a:schemeClr val="dk2"/>
                </a:solidFill>
              </a:rPr>
              <a:t>MULTITENANT</a:t>
            </a:r>
            <a:endParaRPr sz="800">
              <a:solidFill>
                <a:schemeClr val="dk2"/>
              </a:solidFill>
            </a:endParaRPr>
          </a:p>
        </p:txBody>
      </p:sp>
      <p:sp>
        <p:nvSpPr>
          <p:cNvPr id="1902" name="Google Shape;1902;p69"/>
          <p:cNvSpPr txBox="1"/>
          <p:nvPr/>
        </p:nvSpPr>
        <p:spPr>
          <a:xfrm>
            <a:off x="5569650" y="1670400"/>
            <a:ext cx="1600200" cy="310500"/>
          </a:xfrm>
          <a:prstGeom prst="rect">
            <a:avLst/>
          </a:prstGeom>
          <a:solidFill>
            <a:schemeClr val="accent1"/>
          </a:solidFill>
          <a:ln>
            <a:noFill/>
          </a:ln>
        </p:spPr>
        <p:txBody>
          <a:bodyPr anchorCtr="0" anchor="ctr" bIns="0" lIns="72000" spcFirstLastPara="1" rIns="72000" wrap="square" tIns="0">
            <a:noAutofit/>
          </a:bodyPr>
          <a:lstStyle/>
          <a:p>
            <a:pPr indent="0" lvl="0" marL="0" marR="0" rtl="0" algn="ctr">
              <a:lnSpc>
                <a:spcPct val="100000"/>
              </a:lnSpc>
              <a:spcBef>
                <a:spcPts val="0"/>
              </a:spcBef>
              <a:spcAft>
                <a:spcPts val="0"/>
              </a:spcAft>
              <a:buNone/>
            </a:pPr>
            <a:r>
              <a:rPr lang="fr" sz="800">
                <a:solidFill>
                  <a:schemeClr val="dk2"/>
                </a:solidFill>
              </a:rPr>
              <a:t>ÉLASTIQUES</a:t>
            </a:r>
            <a:endParaRPr sz="800">
              <a:solidFill>
                <a:schemeClr val="dk2"/>
              </a:solidFill>
            </a:endParaRPr>
          </a:p>
        </p:txBody>
      </p:sp>
      <p:sp>
        <p:nvSpPr>
          <p:cNvPr id="1903" name="Google Shape;1903;p69"/>
          <p:cNvSpPr txBox="1"/>
          <p:nvPr/>
        </p:nvSpPr>
        <p:spPr>
          <a:xfrm>
            <a:off x="3799175" y="1670400"/>
            <a:ext cx="1600200" cy="310500"/>
          </a:xfrm>
          <a:prstGeom prst="rect">
            <a:avLst/>
          </a:prstGeom>
          <a:solidFill>
            <a:schemeClr val="accent1"/>
          </a:solidFill>
          <a:ln>
            <a:noFill/>
          </a:ln>
        </p:spPr>
        <p:txBody>
          <a:bodyPr anchorCtr="0" anchor="ctr" bIns="0" lIns="72000" spcFirstLastPara="1" rIns="72000" wrap="square" tIns="0">
            <a:noAutofit/>
          </a:bodyPr>
          <a:lstStyle/>
          <a:p>
            <a:pPr indent="0" lvl="0" marL="0" marR="0" rtl="0" algn="ctr">
              <a:lnSpc>
                <a:spcPct val="100000"/>
              </a:lnSpc>
              <a:spcBef>
                <a:spcPts val="0"/>
              </a:spcBef>
              <a:spcAft>
                <a:spcPts val="0"/>
              </a:spcAft>
              <a:buNone/>
            </a:pPr>
            <a:r>
              <a:rPr lang="fr" sz="800">
                <a:solidFill>
                  <a:schemeClr val="dk2"/>
                </a:solidFill>
              </a:rPr>
              <a:t>MESURÉS</a:t>
            </a:r>
            <a:endParaRPr sz="800">
              <a:solidFill>
                <a:schemeClr val="dk2"/>
              </a:solidFill>
            </a:endParaRPr>
          </a:p>
        </p:txBody>
      </p:sp>
      <p:sp>
        <p:nvSpPr>
          <p:cNvPr id="1904" name="Google Shape;1904;p69"/>
          <p:cNvSpPr txBox="1"/>
          <p:nvPr/>
        </p:nvSpPr>
        <p:spPr>
          <a:xfrm>
            <a:off x="2028700" y="1670400"/>
            <a:ext cx="1600200" cy="310500"/>
          </a:xfrm>
          <a:prstGeom prst="rect">
            <a:avLst/>
          </a:prstGeom>
          <a:solidFill>
            <a:schemeClr val="accent1"/>
          </a:solidFill>
          <a:ln>
            <a:noFill/>
          </a:ln>
        </p:spPr>
        <p:txBody>
          <a:bodyPr anchorCtr="0" anchor="ctr" bIns="0" lIns="72000" spcFirstLastPara="1" rIns="72000" wrap="square" tIns="0">
            <a:noAutofit/>
          </a:bodyPr>
          <a:lstStyle/>
          <a:p>
            <a:pPr indent="0" lvl="0" marL="0" marR="0" rtl="0" algn="ctr">
              <a:lnSpc>
                <a:spcPct val="100000"/>
              </a:lnSpc>
              <a:spcBef>
                <a:spcPts val="0"/>
              </a:spcBef>
              <a:spcAft>
                <a:spcPts val="0"/>
              </a:spcAft>
              <a:buNone/>
            </a:pPr>
            <a:r>
              <a:rPr lang="fr" sz="800">
                <a:solidFill>
                  <a:schemeClr val="dk2"/>
                </a:solidFill>
              </a:rPr>
              <a:t>PROGRAMMABLE</a:t>
            </a:r>
            <a:endParaRPr sz="800">
              <a:solidFill>
                <a:schemeClr val="dk2"/>
              </a:solidFill>
            </a:endParaRPr>
          </a:p>
        </p:txBody>
      </p:sp>
      <p:sp>
        <p:nvSpPr>
          <p:cNvPr id="1905" name="Google Shape;1905;p69"/>
          <p:cNvSpPr txBox="1"/>
          <p:nvPr/>
        </p:nvSpPr>
        <p:spPr>
          <a:xfrm>
            <a:off x="258225" y="1670400"/>
            <a:ext cx="1600200" cy="310500"/>
          </a:xfrm>
          <a:prstGeom prst="rect">
            <a:avLst/>
          </a:prstGeom>
          <a:solidFill>
            <a:schemeClr val="accent1"/>
          </a:solidFill>
          <a:ln>
            <a:noFill/>
          </a:ln>
        </p:spPr>
        <p:txBody>
          <a:bodyPr anchorCtr="0" anchor="ctr" bIns="0" lIns="72000" spcFirstLastPara="1" rIns="72000" wrap="square" tIns="0">
            <a:noAutofit/>
          </a:bodyPr>
          <a:lstStyle/>
          <a:p>
            <a:pPr indent="0" lvl="0" marL="0" marR="0" rtl="0" algn="ctr">
              <a:lnSpc>
                <a:spcPct val="100000"/>
              </a:lnSpc>
              <a:spcBef>
                <a:spcPts val="0"/>
              </a:spcBef>
              <a:spcAft>
                <a:spcPts val="0"/>
              </a:spcAft>
              <a:buNone/>
            </a:pPr>
            <a:r>
              <a:rPr lang="fr" sz="800">
                <a:solidFill>
                  <a:schemeClr val="dk2"/>
                </a:solidFill>
              </a:rPr>
              <a:t>SELF</a:t>
            </a:r>
            <a:r>
              <a:rPr b="0" i="0" lang="fr" sz="800" u="none" cap="none" strike="noStrike">
                <a:solidFill>
                  <a:schemeClr val="dk2"/>
                </a:solidFill>
                <a:latin typeface="Arial"/>
                <a:ea typeface="Arial"/>
                <a:cs typeface="Arial"/>
                <a:sym typeface="Arial"/>
              </a:rPr>
              <a:t>-</a:t>
            </a:r>
            <a:r>
              <a:rPr lang="fr" sz="800">
                <a:solidFill>
                  <a:schemeClr val="dk2"/>
                </a:solidFill>
              </a:rPr>
              <a:t>SERVICE</a:t>
            </a:r>
            <a:endParaRPr sz="800">
              <a:solidFill>
                <a:schemeClr val="dk2"/>
              </a:solidFill>
            </a:endParaRPr>
          </a:p>
        </p:txBody>
      </p:sp>
      <p:sp>
        <p:nvSpPr>
          <p:cNvPr id="1906" name="Google Shape;1906;p69"/>
          <p:cNvSpPr txBox="1"/>
          <p:nvPr/>
        </p:nvSpPr>
        <p:spPr>
          <a:xfrm>
            <a:off x="7340125" y="20721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None/>
            </a:pPr>
            <a:r>
              <a:rPr lang="fr" sz="800">
                <a:solidFill>
                  <a:schemeClr val="dk2"/>
                </a:solidFill>
              </a:rPr>
              <a:t>Plusieurs utilisations possible</a:t>
            </a:r>
            <a:endParaRPr sz="800">
              <a:solidFill>
                <a:schemeClr val="dk2"/>
              </a:solidFill>
            </a:endParaRPr>
          </a:p>
        </p:txBody>
      </p:sp>
      <p:sp>
        <p:nvSpPr>
          <p:cNvPr id="1907" name="Google Shape;1907;p69"/>
          <p:cNvSpPr txBox="1"/>
          <p:nvPr/>
        </p:nvSpPr>
        <p:spPr>
          <a:xfrm>
            <a:off x="5569650" y="20721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None/>
            </a:pPr>
            <a:r>
              <a:rPr lang="fr" sz="800">
                <a:solidFill>
                  <a:schemeClr val="dk2"/>
                </a:solidFill>
              </a:rPr>
              <a:t>Adapter au volume de demandes</a:t>
            </a:r>
            <a:endParaRPr sz="800">
              <a:solidFill>
                <a:schemeClr val="dk2"/>
              </a:solidFill>
            </a:endParaRPr>
          </a:p>
        </p:txBody>
      </p:sp>
      <p:sp>
        <p:nvSpPr>
          <p:cNvPr id="1908" name="Google Shape;1908;p69"/>
          <p:cNvSpPr txBox="1"/>
          <p:nvPr/>
        </p:nvSpPr>
        <p:spPr>
          <a:xfrm>
            <a:off x="3799175" y="20721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Clr>
                <a:srgbClr val="000000"/>
              </a:buClr>
              <a:buSzPts val="1100"/>
              <a:buFont typeface="Arial"/>
              <a:buNone/>
            </a:pPr>
            <a:r>
              <a:rPr lang="fr" sz="800">
                <a:solidFill>
                  <a:schemeClr val="dk2"/>
                </a:solidFill>
              </a:rPr>
              <a:t>Surveiller les opérations</a:t>
            </a:r>
            <a:endParaRPr sz="800">
              <a:solidFill>
                <a:schemeClr val="dk2"/>
              </a:solidFill>
            </a:endParaRPr>
          </a:p>
        </p:txBody>
      </p:sp>
      <p:sp>
        <p:nvSpPr>
          <p:cNvPr id="1909" name="Google Shape;1909;p69"/>
          <p:cNvSpPr txBox="1"/>
          <p:nvPr/>
        </p:nvSpPr>
        <p:spPr>
          <a:xfrm>
            <a:off x="2028700" y="20721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None/>
            </a:pPr>
            <a:r>
              <a:rPr lang="fr" sz="800">
                <a:solidFill>
                  <a:schemeClr val="dk2"/>
                </a:solidFill>
              </a:rPr>
              <a:t>Automatiser l’action de placer une commande</a:t>
            </a:r>
            <a:endParaRPr sz="800">
              <a:solidFill>
                <a:schemeClr val="dk2"/>
              </a:solidFill>
            </a:endParaRPr>
          </a:p>
        </p:txBody>
      </p:sp>
      <p:sp>
        <p:nvSpPr>
          <p:cNvPr id="1910" name="Google Shape;1910;p69"/>
          <p:cNvSpPr txBox="1"/>
          <p:nvPr/>
        </p:nvSpPr>
        <p:spPr>
          <a:xfrm>
            <a:off x="258225" y="20721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Clr>
                <a:srgbClr val="000000"/>
              </a:buClr>
              <a:buSzPts val="1100"/>
              <a:buFont typeface="Arial"/>
              <a:buNone/>
            </a:pPr>
            <a:r>
              <a:rPr lang="fr" sz="800">
                <a:solidFill>
                  <a:schemeClr val="dk2"/>
                </a:solidFill>
              </a:rPr>
              <a:t>Donner le bouton</a:t>
            </a:r>
            <a:endParaRPr sz="800">
              <a:solidFill>
                <a:schemeClr val="dk2"/>
              </a:solidFill>
            </a:endParaRPr>
          </a:p>
        </p:txBody>
      </p:sp>
      <p:sp>
        <p:nvSpPr>
          <p:cNvPr id="1911" name="Google Shape;1911;p69"/>
          <p:cNvSpPr txBox="1"/>
          <p:nvPr/>
        </p:nvSpPr>
        <p:spPr>
          <a:xfrm>
            <a:off x="7340125" y="2473900"/>
            <a:ext cx="1600200" cy="11457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Liberté d’utilisation</a:t>
            </a:r>
            <a:endParaRPr sz="800">
              <a:solidFill>
                <a:schemeClr val="dk2"/>
              </a:solidFill>
            </a:endParaRPr>
          </a:p>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Liberté d’innovation (nouveaux usages pour certains utilisateurs)</a:t>
            </a:r>
            <a:endParaRPr sz="800">
              <a:solidFill>
                <a:schemeClr val="dk2"/>
              </a:solidFill>
            </a:endParaRPr>
          </a:p>
          <a:p>
            <a:pPr indent="0" lvl="0" marL="0" marR="0" rtl="0" algn="l">
              <a:lnSpc>
                <a:spcPct val="100000"/>
              </a:lnSpc>
              <a:spcBef>
                <a:spcPts val="0"/>
              </a:spcBef>
              <a:spcAft>
                <a:spcPts val="0"/>
              </a:spcAft>
              <a:buNone/>
            </a:pPr>
            <a:r>
              <a:rPr lang="fr" sz="800">
                <a:solidFill>
                  <a:schemeClr val="dk2"/>
                </a:solidFill>
              </a:rPr>
              <a:t>=&gt; Ouvert à d’autres utilisateurs</a:t>
            </a:r>
            <a:endParaRPr sz="800">
              <a:solidFill>
                <a:schemeClr val="dk2"/>
              </a:solidFill>
            </a:endParaRPr>
          </a:p>
        </p:txBody>
      </p:sp>
      <p:sp>
        <p:nvSpPr>
          <p:cNvPr id="1912" name="Google Shape;1912;p69"/>
          <p:cNvSpPr txBox="1"/>
          <p:nvPr/>
        </p:nvSpPr>
        <p:spPr>
          <a:xfrm>
            <a:off x="5569650" y="2473900"/>
            <a:ext cx="1600200" cy="11457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Essayer sans surcoût d’investissement</a:t>
            </a:r>
            <a:endParaRPr sz="800">
              <a:solidFill>
                <a:schemeClr val="dk2"/>
              </a:solidFill>
            </a:endParaRPr>
          </a:p>
          <a:p>
            <a:pPr indent="0" lvl="0" marL="0" marR="0" rtl="0" algn="l">
              <a:lnSpc>
                <a:spcPct val="100000"/>
              </a:lnSpc>
              <a:spcBef>
                <a:spcPts val="0"/>
              </a:spcBef>
              <a:spcAft>
                <a:spcPts val="0"/>
              </a:spcAft>
              <a:buNone/>
            </a:pPr>
            <a:r>
              <a:rPr lang="fr" sz="800">
                <a:solidFill>
                  <a:schemeClr val="dk2"/>
                </a:solidFill>
              </a:rPr>
              <a:t>=&gt; Minimiser le risque d’être un frein à la croissance</a:t>
            </a:r>
            <a:endParaRPr sz="800">
              <a:solidFill>
                <a:schemeClr val="dk2"/>
              </a:solidFill>
            </a:endParaRPr>
          </a:p>
        </p:txBody>
      </p:sp>
      <p:sp>
        <p:nvSpPr>
          <p:cNvPr id="1913" name="Google Shape;1913;p69"/>
          <p:cNvSpPr txBox="1"/>
          <p:nvPr/>
        </p:nvSpPr>
        <p:spPr>
          <a:xfrm>
            <a:off x="3799175" y="2473900"/>
            <a:ext cx="1600200" cy="11457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Suivre l’utilisation des fonctionnalités par les utilisateurs (leur pertinence)</a:t>
            </a:r>
            <a:endParaRPr sz="800">
              <a:solidFill>
                <a:schemeClr val="dk2"/>
              </a:solidFill>
            </a:endParaRPr>
          </a:p>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Surveiller la “productivité” de chaque opération</a:t>
            </a:r>
            <a:endParaRPr sz="800">
              <a:solidFill>
                <a:schemeClr val="dk2"/>
              </a:solidFill>
            </a:endParaRPr>
          </a:p>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Suivre les volumes des demandes</a:t>
            </a:r>
            <a:endParaRPr sz="800">
              <a:solidFill>
                <a:schemeClr val="dk2"/>
              </a:solidFill>
            </a:endParaRPr>
          </a:p>
          <a:p>
            <a:pPr indent="0" lvl="0" marL="0" marR="0" rtl="0" algn="l">
              <a:lnSpc>
                <a:spcPct val="100000"/>
              </a:lnSpc>
              <a:spcBef>
                <a:spcPts val="0"/>
              </a:spcBef>
              <a:spcAft>
                <a:spcPts val="0"/>
              </a:spcAft>
              <a:buNone/>
            </a:pPr>
            <a:r>
              <a:rPr lang="fr" sz="800">
                <a:solidFill>
                  <a:schemeClr val="dk2"/>
                </a:solidFill>
              </a:rPr>
              <a:t>=&gt; Voir l’impact de chaque changement apporté</a:t>
            </a:r>
            <a:endParaRPr sz="800">
              <a:solidFill>
                <a:schemeClr val="dk2"/>
              </a:solidFill>
            </a:endParaRPr>
          </a:p>
        </p:txBody>
      </p:sp>
      <p:sp>
        <p:nvSpPr>
          <p:cNvPr id="1914" name="Google Shape;1914;p69"/>
          <p:cNvSpPr txBox="1"/>
          <p:nvPr/>
        </p:nvSpPr>
        <p:spPr>
          <a:xfrm>
            <a:off x="2028700" y="2473900"/>
            <a:ext cx="1600200" cy="11457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Industrialiser les demandes</a:t>
            </a:r>
            <a:endParaRPr sz="800">
              <a:solidFill>
                <a:schemeClr val="dk2"/>
              </a:solidFill>
            </a:endParaRPr>
          </a:p>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Planifier les demandes</a:t>
            </a:r>
            <a:endParaRPr sz="800">
              <a:solidFill>
                <a:schemeClr val="dk2"/>
              </a:solidFill>
            </a:endParaRPr>
          </a:p>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Partage et versionning des opérations</a:t>
            </a:r>
            <a:endParaRPr sz="800">
              <a:solidFill>
                <a:schemeClr val="dk2"/>
              </a:solidFill>
            </a:endParaRPr>
          </a:p>
          <a:p>
            <a:pPr indent="0" lvl="0" marL="0" marR="0" rtl="0" algn="l">
              <a:lnSpc>
                <a:spcPct val="100000"/>
              </a:lnSpc>
              <a:spcBef>
                <a:spcPts val="0"/>
              </a:spcBef>
              <a:spcAft>
                <a:spcPts val="0"/>
              </a:spcAft>
              <a:buNone/>
            </a:pPr>
            <a:r>
              <a:rPr lang="fr" sz="800">
                <a:solidFill>
                  <a:schemeClr val="dk2"/>
                </a:solidFill>
              </a:rPr>
              <a:t>=&gt; Orchestrer le processus (enchaînement de tâches automatisées)</a:t>
            </a:r>
            <a:endParaRPr sz="800">
              <a:solidFill>
                <a:schemeClr val="dk2"/>
              </a:solidFill>
            </a:endParaRPr>
          </a:p>
        </p:txBody>
      </p:sp>
      <p:sp>
        <p:nvSpPr>
          <p:cNvPr id="1915" name="Google Shape;1915;p69"/>
          <p:cNvSpPr txBox="1"/>
          <p:nvPr/>
        </p:nvSpPr>
        <p:spPr>
          <a:xfrm>
            <a:off x="258225" y="2473900"/>
            <a:ext cx="1600200" cy="11457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Supporter plus de demandes sans surcoût humain</a:t>
            </a:r>
            <a:endParaRPr sz="800">
              <a:solidFill>
                <a:schemeClr val="dk2"/>
              </a:solidFill>
            </a:endParaRPr>
          </a:p>
          <a:p>
            <a:pPr indent="0" lvl="0" marL="0" marR="0" rtl="0" algn="l">
              <a:lnSpc>
                <a:spcPct val="100000"/>
              </a:lnSpc>
              <a:spcBef>
                <a:spcPts val="0"/>
              </a:spcBef>
              <a:spcAft>
                <a:spcPts val="0"/>
              </a:spcAft>
              <a:buClr>
                <a:schemeClr val="dk2"/>
              </a:buClr>
              <a:buSzPts val="1100"/>
              <a:buFont typeface="Arial"/>
              <a:buNone/>
            </a:pPr>
            <a:r>
              <a:rPr lang="fr" sz="800">
                <a:solidFill>
                  <a:schemeClr val="dk2"/>
                </a:solidFill>
              </a:rPr>
              <a:t>=&gt; Rapidité de mise en oeuvre </a:t>
            </a:r>
            <a:endParaRPr sz="800">
              <a:solidFill>
                <a:schemeClr val="dk2"/>
              </a:solidFill>
            </a:endParaRPr>
          </a:p>
          <a:p>
            <a:pPr indent="0" lvl="0" marL="0" marR="0" rtl="0" algn="l">
              <a:lnSpc>
                <a:spcPct val="100000"/>
              </a:lnSpc>
              <a:spcBef>
                <a:spcPts val="0"/>
              </a:spcBef>
              <a:spcAft>
                <a:spcPts val="0"/>
              </a:spcAft>
              <a:buNone/>
            </a:pPr>
            <a:r>
              <a:rPr lang="fr" sz="800">
                <a:solidFill>
                  <a:schemeClr val="dk2"/>
                </a:solidFill>
              </a:rPr>
              <a:t>=&gt; Expérience utilisateur (expérimentation opérationnelle)</a:t>
            </a:r>
            <a:endParaRPr sz="800">
              <a:solidFill>
                <a:schemeClr val="dk2"/>
              </a:solidFill>
            </a:endParaRPr>
          </a:p>
        </p:txBody>
      </p:sp>
      <p:sp>
        <p:nvSpPr>
          <p:cNvPr id="1916" name="Google Shape;1916;p69"/>
          <p:cNvSpPr txBox="1"/>
          <p:nvPr/>
        </p:nvSpPr>
        <p:spPr>
          <a:xfrm>
            <a:off x="7340125" y="37108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None/>
            </a:pPr>
            <a:r>
              <a:rPr lang="fr" sz="800">
                <a:solidFill>
                  <a:schemeClr val="dk2"/>
                </a:solidFill>
              </a:rPr>
              <a:t>droits, catalogue, multiple usage (optimisation difficile)</a:t>
            </a:r>
            <a:endParaRPr sz="800">
              <a:solidFill>
                <a:schemeClr val="dk2"/>
              </a:solidFill>
            </a:endParaRPr>
          </a:p>
        </p:txBody>
      </p:sp>
      <p:sp>
        <p:nvSpPr>
          <p:cNvPr id="1917" name="Google Shape;1917;p69"/>
          <p:cNvSpPr txBox="1"/>
          <p:nvPr/>
        </p:nvSpPr>
        <p:spPr>
          <a:xfrm>
            <a:off x="5569650" y="37108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None/>
            </a:pPr>
            <a:r>
              <a:rPr lang="fr" sz="800">
                <a:solidFill>
                  <a:schemeClr val="dk2"/>
                </a:solidFill>
              </a:rPr>
              <a:t>Complexité de la solution, exploitabilité</a:t>
            </a:r>
            <a:endParaRPr sz="800">
              <a:solidFill>
                <a:schemeClr val="dk2"/>
              </a:solidFill>
            </a:endParaRPr>
          </a:p>
        </p:txBody>
      </p:sp>
      <p:sp>
        <p:nvSpPr>
          <p:cNvPr id="1918" name="Google Shape;1918;p69"/>
          <p:cNvSpPr txBox="1"/>
          <p:nvPr/>
        </p:nvSpPr>
        <p:spPr>
          <a:xfrm>
            <a:off x="3799175" y="37108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None/>
            </a:pPr>
            <a:r>
              <a:rPr lang="fr" sz="800">
                <a:solidFill>
                  <a:schemeClr val="dk2"/>
                </a:solidFill>
              </a:rPr>
              <a:t>Exploitation des données</a:t>
            </a:r>
            <a:endParaRPr sz="800">
              <a:solidFill>
                <a:schemeClr val="dk2"/>
              </a:solidFill>
            </a:endParaRPr>
          </a:p>
        </p:txBody>
      </p:sp>
      <p:sp>
        <p:nvSpPr>
          <p:cNvPr id="1919" name="Google Shape;1919;p69"/>
          <p:cNvSpPr txBox="1"/>
          <p:nvPr/>
        </p:nvSpPr>
        <p:spPr>
          <a:xfrm>
            <a:off x="2028700" y="37108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None/>
            </a:pPr>
            <a:r>
              <a:rPr lang="fr" sz="800">
                <a:solidFill>
                  <a:schemeClr val="dk2"/>
                </a:solidFill>
              </a:rPr>
              <a:t>volumes, droits (comptes de services), versionning de l’API, sécurité</a:t>
            </a:r>
            <a:endParaRPr sz="800">
              <a:solidFill>
                <a:schemeClr val="dk2"/>
              </a:solidFill>
            </a:endParaRPr>
          </a:p>
        </p:txBody>
      </p:sp>
      <p:sp>
        <p:nvSpPr>
          <p:cNvPr id="1920" name="Google Shape;1920;p69"/>
          <p:cNvSpPr txBox="1"/>
          <p:nvPr/>
        </p:nvSpPr>
        <p:spPr>
          <a:xfrm>
            <a:off x="258225" y="3710850"/>
            <a:ext cx="1600200" cy="310500"/>
          </a:xfrm>
          <a:prstGeom prst="rect">
            <a:avLst/>
          </a:prstGeom>
          <a:noFill/>
          <a:ln cap="flat" cmpd="sng" w="9525">
            <a:solidFill>
              <a:schemeClr val="dk1"/>
            </a:solidFill>
            <a:prstDash val="solid"/>
            <a:round/>
            <a:headEnd len="sm" w="sm" type="none"/>
            <a:tailEnd len="sm" w="sm" type="none"/>
          </a:ln>
        </p:spPr>
        <p:txBody>
          <a:bodyPr anchorCtr="0" anchor="ctr" bIns="0" lIns="72000" spcFirstLastPara="1" rIns="72000" wrap="square" tIns="0">
            <a:noAutofit/>
          </a:bodyPr>
          <a:lstStyle/>
          <a:p>
            <a:pPr indent="0" lvl="0" marL="0" marR="0" rtl="0" algn="l">
              <a:lnSpc>
                <a:spcPct val="100000"/>
              </a:lnSpc>
              <a:spcBef>
                <a:spcPts val="0"/>
              </a:spcBef>
              <a:spcAft>
                <a:spcPts val="0"/>
              </a:spcAft>
              <a:buNone/>
            </a:pPr>
            <a:r>
              <a:rPr lang="fr" sz="800">
                <a:solidFill>
                  <a:schemeClr val="dk2"/>
                </a:solidFill>
              </a:rPr>
              <a:t>volumes, droits, support, catalogue (quoi y mettre)</a:t>
            </a:r>
            <a:endParaRPr sz="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4"/>
          <p:cNvSpPr txBox="1"/>
          <p:nvPr/>
        </p:nvSpPr>
        <p:spPr>
          <a:xfrm>
            <a:off x="5604727" y="1772925"/>
            <a:ext cx="1596000" cy="1559100"/>
          </a:xfrm>
          <a:prstGeom prst="rect">
            <a:avLst/>
          </a:pr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chemeClr val="dk2"/>
                </a:solidFill>
              </a:rPr>
              <a:t>SUIVRE LES COÛTS</a:t>
            </a:r>
            <a:endParaRPr b="0" i="0" sz="1200" u="none" cap="none" strike="noStrike">
              <a:solidFill>
                <a:schemeClr val="dk2"/>
              </a:solidFill>
              <a:latin typeface="Arial"/>
              <a:ea typeface="Arial"/>
              <a:cs typeface="Arial"/>
              <a:sym typeface="Arial"/>
            </a:endParaRPr>
          </a:p>
        </p:txBody>
      </p:sp>
      <p:sp>
        <p:nvSpPr>
          <p:cNvPr id="237" name="Google Shape;237;p44"/>
          <p:cNvSpPr txBox="1"/>
          <p:nvPr/>
        </p:nvSpPr>
        <p:spPr>
          <a:xfrm>
            <a:off x="7283048" y="1772925"/>
            <a:ext cx="1596000" cy="1559100"/>
          </a:xfrm>
          <a:prstGeom prst="rect">
            <a:avLst/>
          </a:pr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chemeClr val="dk2"/>
                </a:solidFill>
              </a:rPr>
              <a:t>RESPECTER LA RÉGLEMENTATION</a:t>
            </a:r>
            <a:endParaRPr b="0" i="0" sz="1200" u="none" cap="none" strike="noStrike">
              <a:solidFill>
                <a:schemeClr val="dk2"/>
              </a:solidFill>
              <a:latin typeface="Arial"/>
              <a:ea typeface="Arial"/>
              <a:cs typeface="Arial"/>
              <a:sym typeface="Arial"/>
            </a:endParaRPr>
          </a:p>
        </p:txBody>
      </p:sp>
      <p:sp>
        <p:nvSpPr>
          <p:cNvPr id="238" name="Google Shape;238;p44"/>
          <p:cNvSpPr txBox="1"/>
          <p:nvPr/>
        </p:nvSpPr>
        <p:spPr>
          <a:xfrm>
            <a:off x="2248071" y="1772925"/>
            <a:ext cx="1596000" cy="1559100"/>
          </a:xfrm>
          <a:prstGeom prst="rect">
            <a:avLst/>
          </a:pr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chemeClr val="dk2"/>
                </a:solidFill>
              </a:rPr>
              <a:t>ACCÉLÉRER LA MISE À DISPO DES FONCTIONS</a:t>
            </a:r>
            <a:endParaRPr b="0" i="0" sz="1200" u="none" cap="none" strike="noStrike">
              <a:solidFill>
                <a:schemeClr val="dk2"/>
              </a:solidFill>
              <a:latin typeface="Arial"/>
              <a:ea typeface="Arial"/>
              <a:cs typeface="Arial"/>
              <a:sym typeface="Arial"/>
            </a:endParaRPr>
          </a:p>
        </p:txBody>
      </p:sp>
      <p:sp>
        <p:nvSpPr>
          <p:cNvPr id="239" name="Google Shape;239;p44"/>
          <p:cNvSpPr txBox="1"/>
          <p:nvPr/>
        </p:nvSpPr>
        <p:spPr>
          <a:xfrm>
            <a:off x="3926392" y="1772925"/>
            <a:ext cx="1596000" cy="1559100"/>
          </a:xfrm>
          <a:prstGeom prst="rect">
            <a:avLst/>
          </a:pr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chemeClr val="dk2"/>
                </a:solidFill>
              </a:rPr>
              <a:t>AMÉLIORER LA </a:t>
            </a:r>
            <a:r>
              <a:rPr b="0" i="0" lang="fr" sz="1200" u="none" cap="none" strike="noStrike">
                <a:solidFill>
                  <a:schemeClr val="dk2"/>
                </a:solidFill>
                <a:latin typeface="Arial"/>
                <a:ea typeface="Arial"/>
                <a:cs typeface="Arial"/>
                <a:sym typeface="Arial"/>
              </a:rPr>
              <a:t>QUALITÉ </a:t>
            </a:r>
            <a:endParaRPr sz="1200">
              <a:solidFill>
                <a:schemeClr val="dk2"/>
              </a:solidFill>
            </a:endParaRPr>
          </a:p>
          <a:p>
            <a:pPr indent="0" lvl="0" marL="0" marR="0" rtl="0" algn="ctr">
              <a:lnSpc>
                <a:spcPct val="100000"/>
              </a:lnSpc>
              <a:spcBef>
                <a:spcPts val="0"/>
              </a:spcBef>
              <a:spcAft>
                <a:spcPts val="0"/>
              </a:spcAft>
              <a:buClr>
                <a:srgbClr val="FFFFFF"/>
              </a:buClr>
              <a:buSzPts val="1000"/>
              <a:buFont typeface="Arial"/>
              <a:buNone/>
            </a:pPr>
            <a:r>
              <a:rPr b="0" i="0" lang="fr" sz="1200" u="none" cap="none" strike="noStrike">
                <a:solidFill>
                  <a:schemeClr val="dk2"/>
                </a:solidFill>
                <a:latin typeface="Arial"/>
                <a:ea typeface="Arial"/>
                <a:cs typeface="Arial"/>
                <a:sym typeface="Arial"/>
              </a:rPr>
              <a:t>DES LIVRAISONS</a:t>
            </a:r>
            <a:endParaRPr b="0" i="0" sz="1200" u="none" cap="none" strike="noStrike">
              <a:solidFill>
                <a:schemeClr val="dk2"/>
              </a:solidFill>
              <a:latin typeface="Arial"/>
              <a:ea typeface="Arial"/>
              <a:cs typeface="Arial"/>
              <a:sym typeface="Arial"/>
            </a:endParaRPr>
          </a:p>
        </p:txBody>
      </p:sp>
      <p:sp>
        <p:nvSpPr>
          <p:cNvPr id="240" name="Google Shape;240;p44"/>
          <p:cNvSpPr txBox="1"/>
          <p:nvPr/>
        </p:nvSpPr>
        <p:spPr>
          <a:xfrm>
            <a:off x="569750" y="1772925"/>
            <a:ext cx="1596000" cy="1559100"/>
          </a:xfrm>
          <a:prstGeom prst="rect">
            <a:avLst/>
          </a:prstGeom>
          <a:noFill/>
          <a:ln cap="flat" cmpd="sng" w="952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chemeClr val="dk2"/>
                </a:solidFill>
              </a:rPr>
              <a:t>AIDER LES MÉTIERS À IDENTIFIER ET PRIORISER LES FONCTIONS</a:t>
            </a:r>
            <a:endParaRPr b="0" i="0" sz="1200" u="none" cap="none" strike="noStrike">
              <a:solidFill>
                <a:schemeClr val="dk2"/>
              </a:solidFill>
              <a:latin typeface="Arial"/>
              <a:ea typeface="Arial"/>
              <a:cs typeface="Arial"/>
              <a:sym typeface="Arial"/>
            </a:endParaRPr>
          </a:p>
        </p:txBody>
      </p:sp>
      <p:sp>
        <p:nvSpPr>
          <p:cNvPr id="241" name="Google Shape;241;p44"/>
          <p:cNvSpPr/>
          <p:nvPr/>
        </p:nvSpPr>
        <p:spPr>
          <a:xfrm>
            <a:off x="569750" y="3524350"/>
            <a:ext cx="1596000" cy="1365300"/>
          </a:xfrm>
          <a:prstGeom prst="roundRect">
            <a:avLst>
              <a:gd fmla="val 3161" name="adj"/>
            </a:avLst>
          </a:prstGeom>
          <a:noFill/>
          <a:ln>
            <a:noFill/>
          </a:ln>
        </p:spPr>
        <p:txBody>
          <a:bodyPr anchorCtr="0" anchor="t" bIns="0" lIns="0" spcFirstLastPara="1" rIns="0" wrap="square" tIns="0">
            <a:noAutofit/>
          </a:bodyPr>
          <a:lstStyle/>
          <a:p>
            <a:pPr indent="-107549" lvl="0" marL="172800" marR="0" rtl="0" algn="l">
              <a:lnSpc>
                <a:spcPct val="100000"/>
              </a:lnSpc>
              <a:spcBef>
                <a:spcPts val="0"/>
              </a:spcBef>
              <a:spcAft>
                <a:spcPts val="0"/>
              </a:spcAft>
              <a:buClr>
                <a:srgbClr val="232323"/>
              </a:buClr>
              <a:buSzPts val="900"/>
              <a:buChar char="➔"/>
            </a:pPr>
            <a:r>
              <a:rPr lang="fr" sz="900">
                <a:solidFill>
                  <a:srgbClr val="232323"/>
                </a:solidFill>
              </a:rPr>
              <a:t>Nombre de KPI métiers dans le décisionnel</a:t>
            </a:r>
            <a:r>
              <a:rPr b="0" i="0" lang="fr" sz="900" u="none" cap="none" strike="noStrike">
                <a:solidFill>
                  <a:srgbClr val="232323"/>
                </a:solidFill>
                <a:latin typeface="Arial"/>
                <a:ea typeface="Arial"/>
                <a:cs typeface="Arial"/>
                <a:sym typeface="Arial"/>
              </a:rPr>
              <a:t> </a:t>
            </a:r>
            <a:endParaRPr b="0" i="0" sz="900" u="none" cap="none" strike="noStrike">
              <a:solidFill>
                <a:srgbClr val="232323"/>
              </a:solidFill>
              <a:latin typeface="Arial"/>
              <a:ea typeface="Arial"/>
              <a:cs typeface="Arial"/>
              <a:sym typeface="Arial"/>
            </a:endParaRPr>
          </a:p>
          <a:p>
            <a:pPr indent="-107549" lvl="0" marL="172800" rtl="0" algn="l">
              <a:spcBef>
                <a:spcPts val="0"/>
              </a:spcBef>
              <a:spcAft>
                <a:spcPts val="0"/>
              </a:spcAft>
              <a:buClr>
                <a:srgbClr val="232323"/>
              </a:buClr>
              <a:buSzPts val="900"/>
              <a:buChar char="➔"/>
            </a:pPr>
            <a:r>
              <a:rPr lang="fr" sz="900">
                <a:solidFill>
                  <a:srgbClr val="232323"/>
                </a:solidFill>
              </a:rPr>
              <a:t>Nombre de fonctionnalités proposées par l’IT</a:t>
            </a:r>
            <a:endParaRPr sz="900" strike="sngStrike">
              <a:solidFill>
                <a:schemeClr val="dk2"/>
              </a:solidFill>
            </a:endParaRPr>
          </a:p>
          <a:p>
            <a:pPr indent="-107549" lvl="0" marL="172800" rtl="0" algn="l">
              <a:spcBef>
                <a:spcPts val="0"/>
              </a:spcBef>
              <a:spcAft>
                <a:spcPts val="0"/>
              </a:spcAft>
              <a:buClr>
                <a:srgbClr val="232323"/>
              </a:buClr>
              <a:buSzPts val="900"/>
              <a:buChar char="➔"/>
            </a:pPr>
            <a:r>
              <a:rPr lang="fr" sz="900">
                <a:solidFill>
                  <a:srgbClr val="232323"/>
                </a:solidFill>
              </a:rPr>
              <a:t>Nombre de fonctionnalités ayant des métriques d’utilisation (par les utilisateurs)</a:t>
            </a:r>
            <a:endParaRPr sz="900">
              <a:solidFill>
                <a:srgbClr val="232323"/>
              </a:solidFill>
            </a:endParaRPr>
          </a:p>
        </p:txBody>
      </p:sp>
      <p:sp>
        <p:nvSpPr>
          <p:cNvPr id="242" name="Google Shape;242;p44"/>
          <p:cNvSpPr/>
          <p:nvPr/>
        </p:nvSpPr>
        <p:spPr>
          <a:xfrm>
            <a:off x="2248075" y="3524350"/>
            <a:ext cx="1596000" cy="1365300"/>
          </a:xfrm>
          <a:prstGeom prst="roundRect">
            <a:avLst>
              <a:gd fmla="val 3161" name="adj"/>
            </a:avLst>
          </a:prstGeom>
          <a:noFill/>
          <a:ln>
            <a:noFill/>
          </a:ln>
        </p:spPr>
        <p:txBody>
          <a:bodyPr anchorCtr="0" anchor="t" bIns="0" lIns="0" spcFirstLastPara="1" rIns="0" wrap="square" tIns="0">
            <a:noAutofit/>
          </a:bodyPr>
          <a:lstStyle/>
          <a:p>
            <a:pPr indent="-107549" lvl="0" marL="172800" marR="0" rtl="0" algn="l">
              <a:lnSpc>
                <a:spcPct val="100000"/>
              </a:lnSpc>
              <a:spcBef>
                <a:spcPts val="0"/>
              </a:spcBef>
              <a:spcAft>
                <a:spcPts val="0"/>
              </a:spcAft>
              <a:buClr>
                <a:srgbClr val="232323"/>
              </a:buClr>
              <a:buSzPts val="900"/>
              <a:buChar char="➔"/>
            </a:pPr>
            <a:r>
              <a:rPr b="0" i="0" lang="fr" sz="900" u="none" cap="none" strike="noStrike">
                <a:solidFill>
                  <a:srgbClr val="232323"/>
                </a:solidFill>
                <a:latin typeface="Arial"/>
                <a:ea typeface="Arial"/>
                <a:cs typeface="Arial"/>
                <a:sym typeface="Arial"/>
              </a:rPr>
              <a:t>Temps </a:t>
            </a:r>
            <a:r>
              <a:rPr lang="fr" sz="900">
                <a:solidFill>
                  <a:srgbClr val="232323"/>
                </a:solidFill>
              </a:rPr>
              <a:t>médian de passage d’une User-Story de DEV à RE7</a:t>
            </a:r>
            <a:endParaRPr sz="900">
              <a:solidFill>
                <a:srgbClr val="232323"/>
              </a:solidFill>
            </a:endParaRPr>
          </a:p>
          <a:p>
            <a:pPr indent="-107549" lvl="0" marL="172800" rtl="0" algn="l">
              <a:spcBef>
                <a:spcPts val="0"/>
              </a:spcBef>
              <a:spcAft>
                <a:spcPts val="0"/>
              </a:spcAft>
              <a:buClr>
                <a:srgbClr val="232323"/>
              </a:buClr>
              <a:buSzPts val="900"/>
              <a:buChar char="➔"/>
            </a:pPr>
            <a:r>
              <a:rPr lang="fr" sz="900">
                <a:solidFill>
                  <a:srgbClr val="232323"/>
                </a:solidFill>
              </a:rPr>
              <a:t>Temps médian de passage d’une User-Story de DEV à PROD</a:t>
            </a:r>
            <a:endParaRPr sz="900">
              <a:solidFill>
                <a:srgbClr val="232323"/>
              </a:solidFill>
            </a:endParaRPr>
          </a:p>
          <a:p>
            <a:pPr indent="-107549" lvl="0" marL="172800" rtl="0" algn="l">
              <a:spcBef>
                <a:spcPts val="0"/>
              </a:spcBef>
              <a:spcAft>
                <a:spcPts val="0"/>
              </a:spcAft>
              <a:buClr>
                <a:srgbClr val="232323"/>
              </a:buClr>
              <a:buSzPts val="900"/>
              <a:buChar char="➔"/>
            </a:pPr>
            <a:r>
              <a:rPr lang="fr" sz="900">
                <a:solidFill>
                  <a:srgbClr val="232323"/>
                </a:solidFill>
              </a:rPr>
              <a:t>Nombre de User-Stories en PROD par mois</a:t>
            </a:r>
            <a:endParaRPr sz="900">
              <a:solidFill>
                <a:srgbClr val="232323"/>
              </a:solidFill>
            </a:endParaRPr>
          </a:p>
        </p:txBody>
      </p:sp>
      <p:sp>
        <p:nvSpPr>
          <p:cNvPr id="243" name="Google Shape;243;p44"/>
          <p:cNvSpPr/>
          <p:nvPr/>
        </p:nvSpPr>
        <p:spPr>
          <a:xfrm>
            <a:off x="3926400" y="3524350"/>
            <a:ext cx="1596000" cy="1365300"/>
          </a:xfrm>
          <a:prstGeom prst="roundRect">
            <a:avLst>
              <a:gd fmla="val 3161" name="adj"/>
            </a:avLst>
          </a:prstGeom>
          <a:noFill/>
          <a:ln>
            <a:noFill/>
          </a:ln>
        </p:spPr>
        <p:txBody>
          <a:bodyPr anchorCtr="0" anchor="t" bIns="0" lIns="0" spcFirstLastPara="1" rIns="0" wrap="square" tIns="0">
            <a:noAutofit/>
          </a:bodyPr>
          <a:lstStyle/>
          <a:p>
            <a:pPr indent="-107549" lvl="0" marL="172800" marR="0" rtl="0" algn="l">
              <a:lnSpc>
                <a:spcPct val="100000"/>
              </a:lnSpc>
              <a:spcBef>
                <a:spcPts val="0"/>
              </a:spcBef>
              <a:spcAft>
                <a:spcPts val="0"/>
              </a:spcAft>
              <a:buClr>
                <a:srgbClr val="232323"/>
              </a:buClr>
              <a:buSzPts val="900"/>
              <a:buChar char="➔"/>
            </a:pPr>
            <a:r>
              <a:rPr lang="fr" sz="900">
                <a:solidFill>
                  <a:srgbClr val="232323"/>
                </a:solidFill>
              </a:rPr>
              <a:t>Ratio : Nombre de patchs post-prod / Nombre de mise en prod</a:t>
            </a:r>
            <a:endParaRPr sz="900">
              <a:solidFill>
                <a:srgbClr val="232323"/>
              </a:solidFill>
            </a:endParaRPr>
          </a:p>
          <a:p>
            <a:pPr indent="-107549" lvl="0" marL="172800" rtl="0" algn="l">
              <a:spcBef>
                <a:spcPts val="0"/>
              </a:spcBef>
              <a:spcAft>
                <a:spcPts val="0"/>
              </a:spcAft>
              <a:buClr>
                <a:srgbClr val="232323"/>
              </a:buClr>
              <a:buSzPts val="900"/>
              <a:buChar char="➔"/>
            </a:pPr>
            <a:r>
              <a:rPr lang="fr" sz="900">
                <a:solidFill>
                  <a:srgbClr val="232323"/>
                </a:solidFill>
              </a:rPr>
              <a:t>Nombre d’anomalies par mois</a:t>
            </a:r>
            <a:endParaRPr sz="900" strike="sngStrike">
              <a:solidFill>
                <a:schemeClr val="dk2"/>
              </a:solidFill>
            </a:endParaRPr>
          </a:p>
          <a:p>
            <a:pPr indent="-107549" lvl="0" marL="172800" rtl="0" algn="l">
              <a:spcBef>
                <a:spcPts val="0"/>
              </a:spcBef>
              <a:spcAft>
                <a:spcPts val="0"/>
              </a:spcAft>
              <a:buClr>
                <a:srgbClr val="232323"/>
              </a:buClr>
              <a:buSzPts val="900"/>
              <a:buChar char="➔"/>
            </a:pPr>
            <a:r>
              <a:rPr lang="fr" sz="900">
                <a:solidFill>
                  <a:srgbClr val="232323"/>
                </a:solidFill>
              </a:rPr>
              <a:t>Ratio : Nombre de régressions en RE7 / nombre de régressions en PROD</a:t>
            </a:r>
            <a:endParaRPr sz="900">
              <a:solidFill>
                <a:srgbClr val="232323"/>
              </a:solidFill>
            </a:endParaRPr>
          </a:p>
        </p:txBody>
      </p:sp>
      <p:sp>
        <p:nvSpPr>
          <p:cNvPr id="244" name="Google Shape;244;p44"/>
          <p:cNvSpPr/>
          <p:nvPr/>
        </p:nvSpPr>
        <p:spPr>
          <a:xfrm>
            <a:off x="7283050" y="3524350"/>
            <a:ext cx="1596000" cy="1365300"/>
          </a:xfrm>
          <a:prstGeom prst="roundRect">
            <a:avLst>
              <a:gd fmla="val 3161" name="adj"/>
            </a:avLst>
          </a:prstGeom>
          <a:noFill/>
          <a:ln>
            <a:noFill/>
          </a:ln>
        </p:spPr>
        <p:txBody>
          <a:bodyPr anchorCtr="0" anchor="t" bIns="0" lIns="0" spcFirstLastPara="1" rIns="0" wrap="square" tIns="0">
            <a:noAutofit/>
          </a:bodyPr>
          <a:lstStyle/>
          <a:p>
            <a:pPr indent="-107549" lvl="0" marL="172800" marR="0" rtl="0" algn="l">
              <a:lnSpc>
                <a:spcPct val="100000"/>
              </a:lnSpc>
              <a:spcBef>
                <a:spcPts val="0"/>
              </a:spcBef>
              <a:spcAft>
                <a:spcPts val="0"/>
              </a:spcAft>
              <a:buClr>
                <a:srgbClr val="232323"/>
              </a:buClr>
              <a:buSzPts val="900"/>
              <a:buChar char="➔"/>
            </a:pPr>
            <a:r>
              <a:rPr lang="fr" sz="900">
                <a:solidFill>
                  <a:srgbClr val="232323"/>
                </a:solidFill>
              </a:rPr>
              <a:t>Nombre de points remontés lors des audits</a:t>
            </a:r>
            <a:endParaRPr sz="900">
              <a:solidFill>
                <a:srgbClr val="232323"/>
              </a:solidFill>
            </a:endParaRPr>
          </a:p>
          <a:p>
            <a:pPr indent="-107549" lvl="0" marL="172800" rtl="0" algn="l">
              <a:spcBef>
                <a:spcPts val="0"/>
              </a:spcBef>
              <a:spcAft>
                <a:spcPts val="0"/>
              </a:spcAft>
              <a:buClr>
                <a:srgbClr val="232323"/>
              </a:buClr>
              <a:buSzPts val="900"/>
              <a:buChar char="➔"/>
            </a:pPr>
            <a:r>
              <a:rPr lang="fr" sz="900">
                <a:solidFill>
                  <a:srgbClr val="232323"/>
                </a:solidFill>
              </a:rPr>
              <a:t>Ratio : nombre de points en conformité / nombres de points relevés totals</a:t>
            </a:r>
            <a:endParaRPr sz="900">
              <a:solidFill>
                <a:srgbClr val="232323"/>
              </a:solidFill>
            </a:endParaRPr>
          </a:p>
          <a:p>
            <a:pPr indent="-107549" lvl="0" marL="172800" rtl="0" algn="l">
              <a:spcBef>
                <a:spcPts val="0"/>
              </a:spcBef>
              <a:spcAft>
                <a:spcPts val="0"/>
              </a:spcAft>
              <a:buClr>
                <a:srgbClr val="232323"/>
              </a:buClr>
              <a:buSzPts val="900"/>
              <a:buChar char="➔"/>
            </a:pPr>
            <a:r>
              <a:rPr lang="fr" sz="900">
                <a:solidFill>
                  <a:srgbClr val="232323"/>
                </a:solidFill>
              </a:rPr>
              <a:t>Nombre de dérogations données à l’équipe SSI par mois</a:t>
            </a:r>
            <a:endParaRPr sz="900">
              <a:solidFill>
                <a:srgbClr val="232323"/>
              </a:solidFill>
            </a:endParaRPr>
          </a:p>
        </p:txBody>
      </p:sp>
      <p:sp>
        <p:nvSpPr>
          <p:cNvPr id="245" name="Google Shape;245;p44"/>
          <p:cNvSpPr/>
          <p:nvPr/>
        </p:nvSpPr>
        <p:spPr>
          <a:xfrm>
            <a:off x="5606650" y="3524350"/>
            <a:ext cx="1596000" cy="1365300"/>
          </a:xfrm>
          <a:prstGeom prst="roundRect">
            <a:avLst>
              <a:gd fmla="val 3161" name="adj"/>
            </a:avLst>
          </a:prstGeom>
          <a:noFill/>
          <a:ln>
            <a:noFill/>
          </a:ln>
        </p:spPr>
        <p:txBody>
          <a:bodyPr anchorCtr="0" anchor="t" bIns="0" lIns="0" spcFirstLastPara="1" rIns="0" wrap="square" tIns="0">
            <a:noAutofit/>
          </a:bodyPr>
          <a:lstStyle/>
          <a:p>
            <a:pPr indent="-107549" lvl="0" marL="172800" marR="0" rtl="0" algn="l">
              <a:lnSpc>
                <a:spcPct val="100000"/>
              </a:lnSpc>
              <a:spcBef>
                <a:spcPts val="0"/>
              </a:spcBef>
              <a:spcAft>
                <a:spcPts val="0"/>
              </a:spcAft>
              <a:buClr>
                <a:srgbClr val="232323"/>
              </a:buClr>
              <a:buSzPts val="900"/>
              <a:buChar char="➔"/>
            </a:pPr>
            <a:r>
              <a:rPr lang="fr" sz="900">
                <a:solidFill>
                  <a:srgbClr val="232323"/>
                </a:solidFill>
              </a:rPr>
              <a:t>Ratio : Coûts de Build / Coûts de Run</a:t>
            </a:r>
            <a:endParaRPr sz="900"/>
          </a:p>
        </p:txBody>
      </p:sp>
      <p:sp>
        <p:nvSpPr>
          <p:cNvPr id="246" name="Google Shape;246;p44"/>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Objectifs et KPI associés</a:t>
            </a:r>
            <a:endParaRPr/>
          </a:p>
        </p:txBody>
      </p:sp>
      <p:sp>
        <p:nvSpPr>
          <p:cNvPr id="247" name="Google Shape;247;p44"/>
          <p:cNvSpPr txBox="1"/>
          <p:nvPr/>
        </p:nvSpPr>
        <p:spPr>
          <a:xfrm>
            <a:off x="5604728" y="3399400"/>
            <a:ext cx="1596000" cy="69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248" name="Google Shape;248;p44"/>
          <p:cNvSpPr txBox="1"/>
          <p:nvPr/>
        </p:nvSpPr>
        <p:spPr>
          <a:xfrm>
            <a:off x="7283050" y="3399400"/>
            <a:ext cx="1596000" cy="69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249" name="Google Shape;249;p44"/>
          <p:cNvSpPr txBox="1"/>
          <p:nvPr/>
        </p:nvSpPr>
        <p:spPr>
          <a:xfrm>
            <a:off x="2248072" y="3399400"/>
            <a:ext cx="1596000" cy="69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250" name="Google Shape;250;p44"/>
          <p:cNvSpPr txBox="1"/>
          <p:nvPr/>
        </p:nvSpPr>
        <p:spPr>
          <a:xfrm>
            <a:off x="3926393" y="3399400"/>
            <a:ext cx="1596000" cy="69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251" name="Google Shape;251;p44"/>
          <p:cNvSpPr txBox="1"/>
          <p:nvPr/>
        </p:nvSpPr>
        <p:spPr>
          <a:xfrm>
            <a:off x="569750" y="3399400"/>
            <a:ext cx="1596000" cy="69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252" name="Google Shape;252;p44"/>
          <p:cNvSpPr txBox="1"/>
          <p:nvPr/>
        </p:nvSpPr>
        <p:spPr>
          <a:xfrm>
            <a:off x="390650" y="998075"/>
            <a:ext cx="83361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t>Le groupe de travail a identifié </a:t>
            </a:r>
            <a:r>
              <a:rPr lang="fr" sz="1000"/>
              <a:t>plusieurs</a:t>
            </a:r>
            <a:r>
              <a:rPr lang="fr" sz="1000"/>
              <a:t> besoins de l</a:t>
            </a:r>
            <a:r>
              <a:rPr lang="fr" sz="1000"/>
              <a:t>a DSI SwissLife et souhaite se doter d’une usine logicielle pour répondre à ces besoins. Dans l’objectif de montrer que le projet usine logicielle sert les besoins de la DSI, la DSI doit mettre en place ses KPI pour identifier l’avancée du projet et la transformation de la DSI.</a:t>
            </a:r>
            <a:endParaRPr sz="1000"/>
          </a:p>
        </p:txBody>
      </p:sp>
      <p:sp>
        <p:nvSpPr>
          <p:cNvPr id="253" name="Google Shape;253;p44"/>
          <p:cNvSpPr txBox="1"/>
          <p:nvPr/>
        </p:nvSpPr>
        <p:spPr>
          <a:xfrm rot="-5400000">
            <a:off x="-488475" y="2374575"/>
            <a:ext cx="1596000" cy="35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chemeClr val="dk2"/>
                </a:solidFill>
              </a:rPr>
              <a:t>BESOINS</a:t>
            </a:r>
            <a:endParaRPr b="0" i="0" sz="1200" u="none" cap="none" strike="noStrike">
              <a:solidFill>
                <a:schemeClr val="dk2"/>
              </a:solidFill>
              <a:latin typeface="Arial"/>
              <a:ea typeface="Arial"/>
              <a:cs typeface="Arial"/>
              <a:sym typeface="Arial"/>
            </a:endParaRPr>
          </a:p>
        </p:txBody>
      </p:sp>
      <p:sp>
        <p:nvSpPr>
          <p:cNvPr id="254" name="Google Shape;254;p44"/>
          <p:cNvSpPr txBox="1"/>
          <p:nvPr/>
        </p:nvSpPr>
        <p:spPr>
          <a:xfrm rot="-5400000">
            <a:off x="-308925" y="3964900"/>
            <a:ext cx="1236900" cy="35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lang="fr" sz="1200">
                <a:solidFill>
                  <a:schemeClr val="dk2"/>
                </a:solidFill>
              </a:rPr>
              <a:t>KPI</a:t>
            </a:r>
            <a:endParaRPr b="0" i="0" sz="1200" u="none" cap="none" strike="noStrik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5"/>
          <p:cNvSpPr txBox="1"/>
          <p:nvPr>
            <p:ph type="title"/>
          </p:nvPr>
        </p:nvSpPr>
        <p:spPr>
          <a:xfrm>
            <a:off x="628650" y="274638"/>
            <a:ext cx="7886700" cy="99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Critères de sélection de la solution</a:t>
            </a:r>
            <a:endParaRPr/>
          </a:p>
        </p:txBody>
      </p:sp>
      <p:sp>
        <p:nvSpPr>
          <p:cNvPr id="260" name="Google Shape;260;p45"/>
          <p:cNvSpPr txBox="1"/>
          <p:nvPr/>
        </p:nvSpPr>
        <p:spPr>
          <a:xfrm>
            <a:off x="428075" y="1692475"/>
            <a:ext cx="968700" cy="47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2"/>
                </a:solidFill>
              </a:rPr>
              <a:t>TTM</a:t>
            </a:r>
            <a:endParaRPr sz="1200">
              <a:solidFill>
                <a:schemeClr val="dk2"/>
              </a:solidFill>
            </a:endParaRPr>
          </a:p>
        </p:txBody>
      </p:sp>
      <p:sp>
        <p:nvSpPr>
          <p:cNvPr id="261" name="Google Shape;261;p45"/>
          <p:cNvSpPr txBox="1"/>
          <p:nvPr/>
        </p:nvSpPr>
        <p:spPr>
          <a:xfrm>
            <a:off x="1534775" y="1692475"/>
            <a:ext cx="7186500" cy="474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dk2"/>
                </a:solidFill>
              </a:rPr>
              <a:t>Disposer rapidement d’une solution trajectoire pour l’application MySwissLife et toutes les équipes ayant des besoins CI/CD en 2020</a:t>
            </a:r>
            <a:endParaRPr sz="1200">
              <a:solidFill>
                <a:schemeClr val="dk2"/>
              </a:solidFill>
            </a:endParaRPr>
          </a:p>
        </p:txBody>
      </p:sp>
      <p:sp>
        <p:nvSpPr>
          <p:cNvPr id="262" name="Google Shape;262;p45"/>
          <p:cNvSpPr txBox="1"/>
          <p:nvPr/>
        </p:nvSpPr>
        <p:spPr>
          <a:xfrm>
            <a:off x="428075" y="2251926"/>
            <a:ext cx="968700" cy="47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2"/>
                </a:solidFill>
              </a:rPr>
              <a:t>SaaS</a:t>
            </a:r>
            <a:endParaRPr sz="1200">
              <a:solidFill>
                <a:schemeClr val="dk2"/>
              </a:solidFill>
            </a:endParaRPr>
          </a:p>
        </p:txBody>
      </p:sp>
      <p:sp>
        <p:nvSpPr>
          <p:cNvPr id="263" name="Google Shape;263;p45"/>
          <p:cNvSpPr txBox="1"/>
          <p:nvPr/>
        </p:nvSpPr>
        <p:spPr>
          <a:xfrm>
            <a:off x="1534775" y="2251926"/>
            <a:ext cx="7186500" cy="474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dk2"/>
                </a:solidFill>
              </a:rPr>
              <a:t>Consommer en cible des outils SaaS pour simplifier l’exploitation et la gestion de l’obsolescence des outils</a:t>
            </a:r>
            <a:endParaRPr sz="1200">
              <a:solidFill>
                <a:schemeClr val="dk2"/>
              </a:solidFill>
            </a:endParaRPr>
          </a:p>
        </p:txBody>
      </p:sp>
      <p:sp>
        <p:nvSpPr>
          <p:cNvPr id="264" name="Google Shape;264;p45"/>
          <p:cNvSpPr txBox="1"/>
          <p:nvPr/>
        </p:nvSpPr>
        <p:spPr>
          <a:xfrm>
            <a:off x="428075" y="2811376"/>
            <a:ext cx="968700" cy="47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2"/>
                </a:solidFill>
              </a:rPr>
              <a:t>Existant</a:t>
            </a:r>
            <a:endParaRPr sz="1200">
              <a:solidFill>
                <a:schemeClr val="dk2"/>
              </a:solidFill>
            </a:endParaRPr>
          </a:p>
        </p:txBody>
      </p:sp>
      <p:sp>
        <p:nvSpPr>
          <p:cNvPr id="265" name="Google Shape;265;p45"/>
          <p:cNvSpPr txBox="1"/>
          <p:nvPr/>
        </p:nvSpPr>
        <p:spPr>
          <a:xfrm>
            <a:off x="1534775" y="2811376"/>
            <a:ext cx="7186500" cy="474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dk2"/>
                </a:solidFill>
              </a:rPr>
              <a:t>Capitaliser sur les outils existant pour limiter les coûts d’investissement, s’appuyer sur les compétences déjà acquises et favoriser l’adoption</a:t>
            </a:r>
            <a:endParaRPr sz="1200">
              <a:solidFill>
                <a:schemeClr val="dk2"/>
              </a:solidFill>
            </a:endParaRPr>
          </a:p>
        </p:txBody>
      </p:sp>
      <p:sp>
        <p:nvSpPr>
          <p:cNvPr id="266" name="Google Shape;266;p45"/>
          <p:cNvSpPr txBox="1"/>
          <p:nvPr/>
        </p:nvSpPr>
        <p:spPr>
          <a:xfrm>
            <a:off x="428075" y="3370827"/>
            <a:ext cx="968700" cy="47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2"/>
                </a:solidFill>
              </a:rPr>
              <a:t>Open Source</a:t>
            </a:r>
            <a:endParaRPr sz="1200">
              <a:solidFill>
                <a:schemeClr val="dk2"/>
              </a:solidFill>
            </a:endParaRPr>
          </a:p>
        </p:txBody>
      </p:sp>
      <p:sp>
        <p:nvSpPr>
          <p:cNvPr id="267" name="Google Shape;267;p45"/>
          <p:cNvSpPr txBox="1"/>
          <p:nvPr/>
        </p:nvSpPr>
        <p:spPr>
          <a:xfrm>
            <a:off x="1534775" y="3370827"/>
            <a:ext cx="7186500" cy="474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dk2"/>
                </a:solidFill>
              </a:rPr>
              <a:t>Privilégier des outils open source pour réduire les risques de lock-in à un éditeur</a:t>
            </a:r>
            <a:endParaRPr sz="1200">
              <a:solidFill>
                <a:schemeClr val="dk2"/>
              </a:solidFill>
            </a:endParaRPr>
          </a:p>
        </p:txBody>
      </p:sp>
      <p:sp>
        <p:nvSpPr>
          <p:cNvPr id="268" name="Google Shape;268;p45"/>
          <p:cNvSpPr txBox="1"/>
          <p:nvPr/>
        </p:nvSpPr>
        <p:spPr>
          <a:xfrm>
            <a:off x="428075" y="3930278"/>
            <a:ext cx="968700" cy="47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2"/>
                </a:solidFill>
              </a:rPr>
              <a:t>Standard</a:t>
            </a:r>
            <a:endParaRPr sz="1200">
              <a:solidFill>
                <a:schemeClr val="dk2"/>
              </a:solidFill>
            </a:endParaRPr>
          </a:p>
        </p:txBody>
      </p:sp>
      <p:sp>
        <p:nvSpPr>
          <p:cNvPr id="269" name="Google Shape;269;p45"/>
          <p:cNvSpPr txBox="1"/>
          <p:nvPr/>
        </p:nvSpPr>
        <p:spPr>
          <a:xfrm>
            <a:off x="1534775" y="3930278"/>
            <a:ext cx="7186500" cy="474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dk2"/>
                </a:solidFill>
              </a:rPr>
              <a:t>Implémenter des outils standards du marché pour limiter les risques liés au profil du fournisseur</a:t>
            </a:r>
            <a:endParaRPr sz="1200">
              <a:solidFill>
                <a:schemeClr val="dk2"/>
              </a:solidFill>
            </a:endParaRPr>
          </a:p>
        </p:txBody>
      </p:sp>
      <p:sp>
        <p:nvSpPr>
          <p:cNvPr id="270" name="Google Shape;270;p45"/>
          <p:cNvSpPr txBox="1"/>
          <p:nvPr/>
        </p:nvSpPr>
        <p:spPr>
          <a:xfrm>
            <a:off x="428075" y="4489734"/>
            <a:ext cx="968700" cy="47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2"/>
                </a:solidFill>
              </a:rPr>
              <a:t>Hybride</a:t>
            </a:r>
            <a:endParaRPr sz="1200">
              <a:solidFill>
                <a:schemeClr val="dk2"/>
              </a:solidFill>
            </a:endParaRPr>
          </a:p>
        </p:txBody>
      </p:sp>
      <p:sp>
        <p:nvSpPr>
          <p:cNvPr id="271" name="Google Shape;271;p45"/>
          <p:cNvSpPr txBox="1"/>
          <p:nvPr/>
        </p:nvSpPr>
        <p:spPr>
          <a:xfrm>
            <a:off x="1534775" y="4489734"/>
            <a:ext cx="7186500" cy="474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200">
                <a:solidFill>
                  <a:schemeClr val="dk2"/>
                </a:solidFill>
              </a:rPr>
              <a:t>Répondre aux enjeux d’hybridation du SI et de convergence des pratiques Cloud externe/interne</a:t>
            </a:r>
            <a:endParaRPr sz="1200">
              <a:solidFill>
                <a:schemeClr val="dk2"/>
              </a:solidFill>
            </a:endParaRPr>
          </a:p>
        </p:txBody>
      </p:sp>
      <p:sp>
        <p:nvSpPr>
          <p:cNvPr id="272" name="Google Shape;272;p45"/>
          <p:cNvSpPr txBox="1"/>
          <p:nvPr/>
        </p:nvSpPr>
        <p:spPr>
          <a:xfrm>
            <a:off x="390650" y="1120475"/>
            <a:ext cx="83361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t>Pour objectiver le choix de la solution, D2SI propose des critères de sélection de l’outillage de l’usine logicielle ci dessous. Ces critères ont été choisis par D2SI avec une prise de recule sur les besoins du CoDir, des opérationnels et des projets futurs :</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169800" y="274650"/>
            <a:ext cx="8804400" cy="674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fr"/>
              <a:t>Architecture et outillage retenu par le groupe de travail</a:t>
            </a:r>
            <a:endParaRPr/>
          </a:p>
        </p:txBody>
      </p:sp>
      <p:sp>
        <p:nvSpPr>
          <p:cNvPr id="278" name="Google Shape;278;p46"/>
          <p:cNvSpPr txBox="1"/>
          <p:nvPr/>
        </p:nvSpPr>
        <p:spPr>
          <a:xfrm>
            <a:off x="5013550" y="911850"/>
            <a:ext cx="4039800" cy="15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dk2"/>
                </a:solidFill>
              </a:rPr>
              <a:t>Le groupe de travail SwissLife préconise l’utilisation d’une usine logicielle hybride : </a:t>
            </a:r>
            <a:endParaRPr sz="1000">
              <a:solidFill>
                <a:schemeClr val="dk2"/>
              </a:solidFill>
            </a:endParaRPr>
          </a:p>
          <a:p>
            <a:pPr indent="-149900" lvl="0" marL="172800" rtl="0" algn="l">
              <a:spcBef>
                <a:spcPts val="0"/>
              </a:spcBef>
              <a:spcAft>
                <a:spcPts val="0"/>
              </a:spcAft>
              <a:buClr>
                <a:schemeClr val="dk2"/>
              </a:buClr>
              <a:buSzPts val="1000"/>
              <a:buChar char="●"/>
            </a:pPr>
            <a:r>
              <a:rPr lang="fr" sz="1000">
                <a:solidFill>
                  <a:schemeClr val="dk2"/>
                </a:solidFill>
              </a:rPr>
              <a:t>Industrialisation du master et d’agents </a:t>
            </a:r>
            <a:r>
              <a:rPr lang="fr" sz="1000">
                <a:solidFill>
                  <a:schemeClr val="dk2"/>
                </a:solidFill>
              </a:rPr>
              <a:t>Jenkins en partant de l’existant sur AWS (AMI Factory / POC BlanckApp) </a:t>
            </a:r>
            <a:endParaRPr sz="1000">
              <a:solidFill>
                <a:schemeClr val="dk2"/>
              </a:solidFill>
            </a:endParaRPr>
          </a:p>
          <a:p>
            <a:pPr indent="-149900" lvl="0" marL="172800" rtl="0" algn="l">
              <a:spcBef>
                <a:spcPts val="0"/>
              </a:spcBef>
              <a:spcAft>
                <a:spcPts val="0"/>
              </a:spcAft>
              <a:buClr>
                <a:schemeClr val="dk2"/>
              </a:buClr>
              <a:buSzPts val="1000"/>
              <a:buChar char="●"/>
            </a:pPr>
            <a:r>
              <a:rPr lang="fr" sz="1000">
                <a:solidFill>
                  <a:schemeClr val="dk2"/>
                </a:solidFill>
              </a:rPr>
              <a:t>Construction d’agent Jenkins au plus proche des plateformes Cloud (AWS, Interne) par projet</a:t>
            </a:r>
            <a:endParaRPr sz="1000">
              <a:solidFill>
                <a:schemeClr val="dk2"/>
              </a:solidFill>
            </a:endParaRPr>
          </a:p>
          <a:p>
            <a:pPr indent="-149900" lvl="0" marL="172800" rtl="0" algn="l">
              <a:spcBef>
                <a:spcPts val="0"/>
              </a:spcBef>
              <a:spcAft>
                <a:spcPts val="0"/>
              </a:spcAft>
              <a:buClr>
                <a:schemeClr val="dk2"/>
              </a:buClr>
              <a:buSzPts val="1000"/>
              <a:buChar char="●"/>
            </a:pPr>
            <a:r>
              <a:rPr lang="fr" sz="1000">
                <a:solidFill>
                  <a:schemeClr val="dk2"/>
                </a:solidFill>
              </a:rPr>
              <a:t>Capitalisation sur les outils on premise lorsque leur équivalents SaaS n’existe pas. (Sonar, Nexus, Selenuim …)</a:t>
            </a:r>
            <a:endParaRPr sz="1000">
              <a:solidFill>
                <a:schemeClr val="dk2"/>
              </a:solidFill>
            </a:endParaRPr>
          </a:p>
        </p:txBody>
      </p:sp>
      <p:sp>
        <p:nvSpPr>
          <p:cNvPr id="279" name="Google Shape;279;p46"/>
          <p:cNvSpPr txBox="1"/>
          <p:nvPr/>
        </p:nvSpPr>
        <p:spPr>
          <a:xfrm>
            <a:off x="725" y="4706542"/>
            <a:ext cx="9144000" cy="462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rPr>
              <a:t>LA MÉTHODE ET LES OUTILS DE DÉPLOIEMENT CONTINU SONT SPÉCIFIQUES À LA PLATEFORME CLOUD ET AUX CONTRAINTES PROJETS DANS LE RESPECT DES STANDARD D’EXPLOITATIONS</a:t>
            </a:r>
            <a:endParaRPr sz="1200">
              <a:solidFill>
                <a:schemeClr val="lt1"/>
              </a:solidFill>
            </a:endParaRPr>
          </a:p>
        </p:txBody>
      </p:sp>
      <p:grpSp>
        <p:nvGrpSpPr>
          <p:cNvPr id="280" name="Google Shape;280;p46"/>
          <p:cNvGrpSpPr/>
          <p:nvPr/>
        </p:nvGrpSpPr>
        <p:grpSpPr>
          <a:xfrm>
            <a:off x="830050" y="2821975"/>
            <a:ext cx="4039844" cy="1811680"/>
            <a:chOff x="401371" y="1434621"/>
            <a:chExt cx="5071358" cy="2274266"/>
          </a:xfrm>
        </p:grpSpPr>
        <p:sp>
          <p:nvSpPr>
            <p:cNvPr id="281" name="Google Shape;281;p46"/>
            <p:cNvSpPr/>
            <p:nvPr/>
          </p:nvSpPr>
          <p:spPr>
            <a:xfrm>
              <a:off x="3236041" y="2926472"/>
              <a:ext cx="579000" cy="6084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sp>
          <p:nvSpPr>
            <p:cNvPr id="282" name="Google Shape;282;p46"/>
            <p:cNvSpPr/>
            <p:nvPr/>
          </p:nvSpPr>
          <p:spPr>
            <a:xfrm>
              <a:off x="3248101" y="1730757"/>
              <a:ext cx="579000" cy="6084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id="283" name="Google Shape;283;p46"/>
            <p:cNvPicPr preferRelativeResize="0"/>
            <p:nvPr/>
          </p:nvPicPr>
          <p:blipFill rotWithShape="1">
            <a:blip r:embed="rId3">
              <a:alphaModFix/>
            </a:blip>
            <a:srcRect b="19001" l="0" r="0" t="18677"/>
            <a:stretch/>
          </p:blipFill>
          <p:spPr>
            <a:xfrm>
              <a:off x="3441542" y="1711631"/>
              <a:ext cx="192047" cy="59846"/>
            </a:xfrm>
            <a:prstGeom prst="rect">
              <a:avLst/>
            </a:prstGeom>
            <a:noFill/>
            <a:ln>
              <a:noFill/>
            </a:ln>
          </p:spPr>
        </p:pic>
        <p:pic>
          <p:nvPicPr>
            <p:cNvPr id="284" name="Google Shape;284;p46"/>
            <p:cNvPicPr preferRelativeResize="0"/>
            <p:nvPr/>
          </p:nvPicPr>
          <p:blipFill rotWithShape="1">
            <a:blip r:embed="rId3">
              <a:alphaModFix/>
            </a:blip>
            <a:srcRect b="19001" l="0" r="0" t="18677"/>
            <a:stretch/>
          </p:blipFill>
          <p:spPr>
            <a:xfrm>
              <a:off x="3426320" y="2895196"/>
              <a:ext cx="192047" cy="59846"/>
            </a:xfrm>
            <a:prstGeom prst="rect">
              <a:avLst/>
            </a:prstGeom>
            <a:noFill/>
            <a:ln>
              <a:noFill/>
            </a:ln>
          </p:spPr>
        </p:pic>
        <p:sp>
          <p:nvSpPr>
            <p:cNvPr id="285" name="Google Shape;285;p46"/>
            <p:cNvSpPr/>
            <p:nvPr/>
          </p:nvSpPr>
          <p:spPr>
            <a:xfrm>
              <a:off x="2583334" y="2603087"/>
              <a:ext cx="2758800" cy="11058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18000">
              <a:noAutofit/>
            </a:bodyPr>
            <a:lstStyle/>
            <a:p>
              <a:pPr indent="0" lvl="0" marL="0" marR="0" rtl="0" algn="l">
                <a:lnSpc>
                  <a:spcPct val="100000"/>
                </a:lnSpc>
                <a:spcBef>
                  <a:spcPts val="0"/>
                </a:spcBef>
                <a:spcAft>
                  <a:spcPts val="0"/>
                </a:spcAft>
                <a:buClr>
                  <a:srgbClr val="000000"/>
                </a:buClr>
                <a:buSzPts val="1200"/>
                <a:buFont typeface="Arial"/>
                <a:buNone/>
              </a:pPr>
              <a:r>
                <a:rPr lang="fr" sz="1000">
                  <a:solidFill>
                    <a:srgbClr val="515151"/>
                  </a:solidFill>
                </a:rPr>
                <a:t>Plateforme interne</a:t>
              </a:r>
              <a:endParaRPr b="0" i="0" sz="1000" u="none" cap="none" strike="noStrike">
                <a:solidFill>
                  <a:srgbClr val="515151"/>
                </a:solidFill>
                <a:latin typeface="Arial"/>
                <a:ea typeface="Arial"/>
                <a:cs typeface="Arial"/>
                <a:sym typeface="Arial"/>
              </a:endParaRPr>
            </a:p>
          </p:txBody>
        </p:sp>
        <p:sp>
          <p:nvSpPr>
            <p:cNvPr id="286" name="Google Shape;286;p46"/>
            <p:cNvSpPr/>
            <p:nvPr/>
          </p:nvSpPr>
          <p:spPr>
            <a:xfrm>
              <a:off x="2583269" y="1434621"/>
              <a:ext cx="2758800" cy="11058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18000">
              <a:noAutofit/>
            </a:bodyPr>
            <a:lstStyle/>
            <a:p>
              <a:pPr indent="0" lvl="0" marL="0" marR="0" rtl="0" algn="l">
                <a:lnSpc>
                  <a:spcPct val="100000"/>
                </a:lnSpc>
                <a:spcBef>
                  <a:spcPts val="0"/>
                </a:spcBef>
                <a:spcAft>
                  <a:spcPts val="0"/>
                </a:spcAft>
                <a:buClr>
                  <a:srgbClr val="000000"/>
                </a:buClr>
                <a:buSzPts val="1200"/>
                <a:buFont typeface="Arial"/>
                <a:buNone/>
              </a:pPr>
              <a:r>
                <a:rPr lang="fr" sz="1000">
                  <a:solidFill>
                    <a:srgbClr val="515151"/>
                  </a:solidFill>
                </a:rPr>
                <a:t>Plateforme AWS</a:t>
              </a:r>
              <a:endParaRPr b="0" i="0" sz="1000" u="none" cap="none" strike="noStrike">
                <a:solidFill>
                  <a:srgbClr val="515151"/>
                </a:solidFill>
                <a:latin typeface="Arial"/>
                <a:ea typeface="Arial"/>
                <a:cs typeface="Arial"/>
                <a:sym typeface="Arial"/>
              </a:endParaRPr>
            </a:p>
          </p:txBody>
        </p:sp>
        <p:sp>
          <p:nvSpPr>
            <p:cNvPr id="287" name="Google Shape;287;p46"/>
            <p:cNvSpPr/>
            <p:nvPr/>
          </p:nvSpPr>
          <p:spPr>
            <a:xfrm>
              <a:off x="401371" y="2599723"/>
              <a:ext cx="2057700" cy="11058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18000">
              <a:noAutofit/>
            </a:bodyPr>
            <a:lstStyle/>
            <a:p>
              <a:pPr indent="0" lvl="0" marL="0" marR="0" rtl="0" algn="l">
                <a:lnSpc>
                  <a:spcPct val="100000"/>
                </a:lnSpc>
                <a:spcBef>
                  <a:spcPts val="0"/>
                </a:spcBef>
                <a:spcAft>
                  <a:spcPts val="0"/>
                </a:spcAft>
                <a:buClr>
                  <a:srgbClr val="000000"/>
                </a:buClr>
                <a:buSzPts val="1200"/>
                <a:buFont typeface="Arial"/>
                <a:buNone/>
              </a:pPr>
              <a:r>
                <a:rPr lang="fr" sz="1000">
                  <a:solidFill>
                    <a:srgbClr val="515151"/>
                  </a:solidFill>
                </a:rPr>
                <a:t>Datacenter SwissLife</a:t>
              </a:r>
              <a:endParaRPr b="0" i="0" sz="1000" u="none" cap="none" strike="noStrike">
                <a:solidFill>
                  <a:srgbClr val="515151"/>
                </a:solidFill>
                <a:latin typeface="Arial"/>
                <a:ea typeface="Arial"/>
                <a:cs typeface="Arial"/>
                <a:sym typeface="Arial"/>
              </a:endParaRPr>
            </a:p>
          </p:txBody>
        </p:sp>
        <p:sp>
          <p:nvSpPr>
            <p:cNvPr id="288" name="Google Shape;288;p46"/>
            <p:cNvSpPr/>
            <p:nvPr/>
          </p:nvSpPr>
          <p:spPr>
            <a:xfrm>
              <a:off x="3170609" y="2955064"/>
              <a:ext cx="579000" cy="608400"/>
            </a:xfrm>
            <a:prstGeom prst="roundRect">
              <a:avLst>
                <a:gd fmla="val 16667" name="adj"/>
              </a:avLst>
            </a:prstGeom>
            <a:solidFill>
              <a:schemeClr val="lt1"/>
            </a:solid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id="289" name="Google Shape;289;p46"/>
            <p:cNvPicPr preferRelativeResize="0"/>
            <p:nvPr/>
          </p:nvPicPr>
          <p:blipFill>
            <a:blip r:embed="rId4">
              <a:alphaModFix/>
            </a:blip>
            <a:stretch>
              <a:fillRect/>
            </a:stretch>
          </p:blipFill>
          <p:spPr>
            <a:xfrm>
              <a:off x="718480" y="2929143"/>
              <a:ext cx="302227" cy="302230"/>
            </a:xfrm>
            <a:prstGeom prst="rect">
              <a:avLst/>
            </a:prstGeom>
            <a:noFill/>
            <a:ln>
              <a:noFill/>
            </a:ln>
          </p:spPr>
        </p:pic>
        <p:sp>
          <p:nvSpPr>
            <p:cNvPr id="290" name="Google Shape;290;p46"/>
            <p:cNvSpPr txBox="1"/>
            <p:nvPr/>
          </p:nvSpPr>
          <p:spPr>
            <a:xfrm>
              <a:off x="662838" y="3255144"/>
              <a:ext cx="469500" cy="10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600"/>
                <a:t>DEV</a:t>
              </a:r>
              <a:endParaRPr b="0" i="0" sz="600" u="none" cap="none" strike="noStrike">
                <a:solidFill>
                  <a:srgbClr val="000000"/>
                </a:solidFill>
                <a:latin typeface="Arial"/>
                <a:ea typeface="Arial"/>
                <a:cs typeface="Arial"/>
                <a:sym typeface="Arial"/>
              </a:endParaRPr>
            </a:p>
          </p:txBody>
        </p:sp>
        <p:pic>
          <p:nvPicPr>
            <p:cNvPr descr="Résultat de recherche d'images pour &quot;sonarqube logo png&quot;" id="291" name="Google Shape;291;p46"/>
            <p:cNvPicPr preferRelativeResize="0"/>
            <p:nvPr/>
          </p:nvPicPr>
          <p:blipFill rotWithShape="1">
            <a:blip r:embed="rId5">
              <a:alphaModFix/>
            </a:blip>
            <a:srcRect b="37040" l="0" r="0" t="34835"/>
            <a:stretch/>
          </p:blipFill>
          <p:spPr>
            <a:xfrm>
              <a:off x="3223987" y="3119247"/>
              <a:ext cx="441732" cy="124237"/>
            </a:xfrm>
            <a:prstGeom prst="rect">
              <a:avLst/>
            </a:prstGeom>
            <a:noFill/>
            <a:ln>
              <a:noFill/>
            </a:ln>
          </p:spPr>
        </p:pic>
        <p:pic>
          <p:nvPicPr>
            <p:cNvPr id="292" name="Google Shape;292;p46"/>
            <p:cNvPicPr preferRelativeResize="0"/>
            <p:nvPr/>
          </p:nvPicPr>
          <p:blipFill rotWithShape="1">
            <a:blip r:embed="rId6">
              <a:alphaModFix/>
            </a:blip>
            <a:srcRect b="0" l="0" r="0" t="0"/>
            <a:stretch/>
          </p:blipFill>
          <p:spPr>
            <a:xfrm>
              <a:off x="3218073" y="3022541"/>
              <a:ext cx="453557" cy="103476"/>
            </a:xfrm>
            <a:prstGeom prst="rect">
              <a:avLst/>
            </a:prstGeom>
            <a:noFill/>
            <a:ln>
              <a:noFill/>
            </a:ln>
          </p:spPr>
        </p:pic>
        <p:sp>
          <p:nvSpPr>
            <p:cNvPr id="293" name="Google Shape;293;p46"/>
            <p:cNvSpPr/>
            <p:nvPr/>
          </p:nvSpPr>
          <p:spPr>
            <a:xfrm>
              <a:off x="4556229" y="1438416"/>
              <a:ext cx="916500" cy="561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600">
                  <a:solidFill>
                    <a:srgbClr val="515151"/>
                  </a:solidFill>
                </a:rPr>
                <a:t>HORS-PROD</a:t>
              </a:r>
              <a:endParaRPr b="0" i="0" sz="600" u="none" cap="none" strike="noStrike">
                <a:solidFill>
                  <a:srgbClr val="515151"/>
                </a:solidFill>
                <a:latin typeface="Arial"/>
                <a:ea typeface="Arial"/>
                <a:cs typeface="Arial"/>
                <a:sym typeface="Arial"/>
              </a:endParaRPr>
            </a:p>
          </p:txBody>
        </p:sp>
        <p:pic>
          <p:nvPicPr>
            <p:cNvPr id="294" name="Google Shape;294;p46"/>
            <p:cNvPicPr preferRelativeResize="0"/>
            <p:nvPr/>
          </p:nvPicPr>
          <p:blipFill rotWithShape="1">
            <a:blip r:embed="rId7">
              <a:alphaModFix/>
            </a:blip>
            <a:srcRect b="0" l="0" r="0" t="0"/>
            <a:stretch/>
          </p:blipFill>
          <p:spPr>
            <a:xfrm>
              <a:off x="4648573" y="1678861"/>
              <a:ext cx="237096" cy="237096"/>
            </a:xfrm>
            <a:prstGeom prst="rect">
              <a:avLst/>
            </a:prstGeom>
            <a:noFill/>
            <a:ln>
              <a:noFill/>
            </a:ln>
          </p:spPr>
        </p:pic>
        <p:sp>
          <p:nvSpPr>
            <p:cNvPr id="295" name="Google Shape;295;p46"/>
            <p:cNvSpPr/>
            <p:nvPr/>
          </p:nvSpPr>
          <p:spPr>
            <a:xfrm>
              <a:off x="4556229" y="1922340"/>
              <a:ext cx="916500" cy="561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600">
                  <a:solidFill>
                    <a:srgbClr val="515151"/>
                  </a:solidFill>
                </a:rPr>
                <a:t>PROD</a:t>
              </a:r>
              <a:endParaRPr b="0" i="0" sz="600" u="none" cap="none" strike="noStrike">
                <a:solidFill>
                  <a:srgbClr val="515151"/>
                </a:solidFill>
                <a:latin typeface="Arial"/>
                <a:ea typeface="Arial"/>
                <a:cs typeface="Arial"/>
                <a:sym typeface="Arial"/>
              </a:endParaRPr>
            </a:p>
          </p:txBody>
        </p:sp>
        <p:pic>
          <p:nvPicPr>
            <p:cNvPr id="296" name="Google Shape;296;p46"/>
            <p:cNvPicPr preferRelativeResize="0"/>
            <p:nvPr/>
          </p:nvPicPr>
          <p:blipFill rotWithShape="1">
            <a:blip r:embed="rId7">
              <a:alphaModFix/>
            </a:blip>
            <a:srcRect b="0" l="0" r="0" t="0"/>
            <a:stretch/>
          </p:blipFill>
          <p:spPr>
            <a:xfrm>
              <a:off x="4614803" y="2162762"/>
              <a:ext cx="231243" cy="277494"/>
            </a:xfrm>
            <a:prstGeom prst="rect">
              <a:avLst/>
            </a:prstGeom>
            <a:noFill/>
            <a:ln>
              <a:noFill/>
            </a:ln>
          </p:spPr>
        </p:pic>
        <p:pic>
          <p:nvPicPr>
            <p:cNvPr descr="Résultat de recherche d'images pour &quot;sonarqube logo png&quot;" id="297" name="Google Shape;297;p46"/>
            <p:cNvPicPr preferRelativeResize="0"/>
            <p:nvPr/>
          </p:nvPicPr>
          <p:blipFill rotWithShape="1">
            <a:blip r:embed="rId5">
              <a:alphaModFix/>
            </a:blip>
            <a:srcRect b="37040" l="0" r="0" t="34835"/>
            <a:stretch/>
          </p:blipFill>
          <p:spPr>
            <a:xfrm>
              <a:off x="1367017" y="2852806"/>
              <a:ext cx="578906" cy="162803"/>
            </a:xfrm>
            <a:prstGeom prst="rect">
              <a:avLst/>
            </a:prstGeom>
            <a:noFill/>
            <a:ln>
              <a:noFill/>
            </a:ln>
          </p:spPr>
        </p:pic>
        <p:pic>
          <p:nvPicPr>
            <p:cNvPr id="298" name="Google Shape;298;p46"/>
            <p:cNvPicPr preferRelativeResize="0"/>
            <p:nvPr/>
          </p:nvPicPr>
          <p:blipFill rotWithShape="1">
            <a:blip r:embed="rId8">
              <a:alphaModFix/>
            </a:blip>
            <a:srcRect b="38105" l="8145" r="8908" t="36872"/>
            <a:stretch/>
          </p:blipFill>
          <p:spPr>
            <a:xfrm>
              <a:off x="1366021" y="3108816"/>
              <a:ext cx="661016" cy="149551"/>
            </a:xfrm>
            <a:prstGeom prst="rect">
              <a:avLst/>
            </a:prstGeom>
            <a:noFill/>
            <a:ln>
              <a:noFill/>
            </a:ln>
          </p:spPr>
        </p:pic>
        <p:pic>
          <p:nvPicPr>
            <p:cNvPr id="299" name="Google Shape;299;p46"/>
            <p:cNvPicPr preferRelativeResize="0"/>
            <p:nvPr/>
          </p:nvPicPr>
          <p:blipFill>
            <a:blip r:embed="rId9">
              <a:alphaModFix/>
            </a:blip>
            <a:stretch>
              <a:fillRect/>
            </a:stretch>
          </p:blipFill>
          <p:spPr>
            <a:xfrm>
              <a:off x="1488104" y="3451083"/>
              <a:ext cx="336724" cy="156596"/>
            </a:xfrm>
            <a:prstGeom prst="rect">
              <a:avLst/>
            </a:prstGeom>
            <a:noFill/>
            <a:ln>
              <a:noFill/>
            </a:ln>
          </p:spPr>
        </p:pic>
        <p:pic>
          <p:nvPicPr>
            <p:cNvPr id="300" name="Google Shape;300;p46"/>
            <p:cNvPicPr preferRelativeResize="0"/>
            <p:nvPr/>
          </p:nvPicPr>
          <p:blipFill rotWithShape="1">
            <a:blip r:embed="rId10">
              <a:alphaModFix/>
            </a:blip>
            <a:srcRect b="24807" l="3587" r="2998" t="25257"/>
            <a:stretch/>
          </p:blipFill>
          <p:spPr>
            <a:xfrm>
              <a:off x="609236" y="3446815"/>
              <a:ext cx="441737" cy="149555"/>
            </a:xfrm>
            <a:prstGeom prst="rect">
              <a:avLst/>
            </a:prstGeom>
            <a:noFill/>
            <a:ln>
              <a:noFill/>
            </a:ln>
          </p:spPr>
        </p:pic>
        <p:cxnSp>
          <p:nvCxnSpPr>
            <p:cNvPr id="301" name="Google Shape;301;p46"/>
            <p:cNvCxnSpPr>
              <a:stCxn id="289" idx="0"/>
              <a:endCxn id="302" idx="2"/>
            </p:cNvCxnSpPr>
            <p:nvPr/>
          </p:nvCxnSpPr>
          <p:spPr>
            <a:xfrm rot="10800000">
              <a:off x="865693" y="2498043"/>
              <a:ext cx="3900" cy="431100"/>
            </a:xfrm>
            <a:prstGeom prst="straightConnector1">
              <a:avLst/>
            </a:prstGeom>
            <a:noFill/>
            <a:ln cap="flat" cmpd="sng" w="9525">
              <a:solidFill>
                <a:srgbClr val="FF9900"/>
              </a:solidFill>
              <a:prstDash val="solid"/>
              <a:round/>
              <a:headEnd len="med" w="med" type="none"/>
              <a:tailEnd len="med" w="med" type="triangle"/>
            </a:ln>
          </p:spPr>
        </p:cxnSp>
        <p:cxnSp>
          <p:nvCxnSpPr>
            <p:cNvPr id="303" name="Google Shape;303;p46"/>
            <p:cNvCxnSpPr>
              <a:stCxn id="288" idx="1"/>
              <a:endCxn id="297" idx="3"/>
            </p:cNvCxnSpPr>
            <p:nvPr/>
          </p:nvCxnSpPr>
          <p:spPr>
            <a:xfrm rot="10800000">
              <a:off x="1946009" y="2934364"/>
              <a:ext cx="1224600" cy="324900"/>
            </a:xfrm>
            <a:prstGeom prst="straightConnector1">
              <a:avLst/>
            </a:prstGeom>
            <a:noFill/>
            <a:ln cap="flat" cmpd="sng" w="9525">
              <a:solidFill>
                <a:srgbClr val="FF9900"/>
              </a:solidFill>
              <a:prstDash val="solid"/>
              <a:round/>
              <a:headEnd len="med" w="med" type="none"/>
              <a:tailEnd len="med" w="med" type="triangle"/>
            </a:ln>
          </p:spPr>
        </p:cxnSp>
        <p:cxnSp>
          <p:nvCxnSpPr>
            <p:cNvPr id="304" name="Google Shape;304;p46"/>
            <p:cNvCxnSpPr>
              <a:stCxn id="288" idx="1"/>
              <a:endCxn id="298" idx="3"/>
            </p:cNvCxnSpPr>
            <p:nvPr/>
          </p:nvCxnSpPr>
          <p:spPr>
            <a:xfrm rot="10800000">
              <a:off x="2027009" y="3183664"/>
              <a:ext cx="1143600" cy="75600"/>
            </a:xfrm>
            <a:prstGeom prst="straightConnector1">
              <a:avLst/>
            </a:prstGeom>
            <a:noFill/>
            <a:ln cap="flat" cmpd="sng" w="9525">
              <a:solidFill>
                <a:srgbClr val="FF9900"/>
              </a:solidFill>
              <a:prstDash val="solid"/>
              <a:round/>
              <a:headEnd len="med" w="med" type="none"/>
              <a:tailEnd len="med" w="med" type="triangle"/>
            </a:ln>
          </p:spPr>
        </p:cxnSp>
        <p:cxnSp>
          <p:nvCxnSpPr>
            <p:cNvPr id="305" name="Google Shape;305;p46"/>
            <p:cNvCxnSpPr>
              <a:stCxn id="288" idx="1"/>
              <a:endCxn id="299" idx="3"/>
            </p:cNvCxnSpPr>
            <p:nvPr/>
          </p:nvCxnSpPr>
          <p:spPr>
            <a:xfrm flipH="1">
              <a:off x="1825109" y="3259264"/>
              <a:ext cx="1345500" cy="270000"/>
            </a:xfrm>
            <a:prstGeom prst="straightConnector1">
              <a:avLst/>
            </a:prstGeom>
            <a:noFill/>
            <a:ln cap="flat" cmpd="sng" w="9525">
              <a:solidFill>
                <a:srgbClr val="FF9900"/>
              </a:solidFill>
              <a:prstDash val="solid"/>
              <a:round/>
              <a:headEnd len="med" w="med" type="none"/>
              <a:tailEnd len="med" w="med" type="triangle"/>
            </a:ln>
          </p:spPr>
        </p:cxnSp>
        <p:cxnSp>
          <p:nvCxnSpPr>
            <p:cNvPr id="306" name="Google Shape;306;p46"/>
            <p:cNvCxnSpPr>
              <a:stCxn id="288" idx="3"/>
              <a:endCxn id="307" idx="1"/>
            </p:cNvCxnSpPr>
            <p:nvPr/>
          </p:nvCxnSpPr>
          <p:spPr>
            <a:xfrm flipH="1" rot="10800000">
              <a:off x="3749609" y="3156064"/>
              <a:ext cx="215100" cy="103200"/>
            </a:xfrm>
            <a:prstGeom prst="straightConnector1">
              <a:avLst/>
            </a:prstGeom>
            <a:noFill/>
            <a:ln cap="flat" cmpd="sng" w="9525">
              <a:solidFill>
                <a:srgbClr val="FF9900"/>
              </a:solidFill>
              <a:prstDash val="solid"/>
              <a:round/>
              <a:headEnd len="med" w="med" type="none"/>
              <a:tailEnd len="med" w="med" type="triangle"/>
            </a:ln>
          </p:spPr>
        </p:cxnSp>
        <p:pic>
          <p:nvPicPr>
            <p:cNvPr id="308" name="Google Shape;308;p46"/>
            <p:cNvPicPr preferRelativeResize="0"/>
            <p:nvPr/>
          </p:nvPicPr>
          <p:blipFill rotWithShape="1">
            <a:blip r:embed="rId11">
              <a:alphaModFix/>
            </a:blip>
            <a:srcRect b="0" l="0" r="0" t="0"/>
            <a:stretch/>
          </p:blipFill>
          <p:spPr>
            <a:xfrm>
              <a:off x="3995050" y="1869000"/>
              <a:ext cx="192000" cy="237000"/>
            </a:xfrm>
            <a:prstGeom prst="rect">
              <a:avLst/>
            </a:prstGeom>
            <a:noFill/>
            <a:ln>
              <a:noFill/>
            </a:ln>
          </p:spPr>
        </p:pic>
        <p:sp>
          <p:nvSpPr>
            <p:cNvPr id="309" name="Google Shape;309;p46"/>
            <p:cNvSpPr txBox="1"/>
            <p:nvPr/>
          </p:nvSpPr>
          <p:spPr>
            <a:xfrm>
              <a:off x="3759825" y="2156500"/>
              <a:ext cx="796500" cy="10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fr" sz="600">
                  <a:solidFill>
                    <a:srgbClr val="474746"/>
                  </a:solidFill>
                </a:rPr>
                <a:t>AWS</a:t>
              </a:r>
              <a:br>
                <a:rPr lang="fr" sz="600">
                  <a:solidFill>
                    <a:srgbClr val="474746"/>
                  </a:solidFill>
                </a:rPr>
              </a:br>
              <a:r>
                <a:rPr lang="fr" sz="600">
                  <a:solidFill>
                    <a:srgbClr val="474746"/>
                  </a:solidFill>
                </a:rPr>
                <a:t>CloudFormation</a:t>
              </a:r>
              <a:endParaRPr sz="600">
                <a:solidFill>
                  <a:srgbClr val="474746"/>
                </a:solidFill>
              </a:endParaRPr>
            </a:p>
          </p:txBody>
        </p:sp>
        <p:pic>
          <p:nvPicPr>
            <p:cNvPr id="307" name="Google Shape;307;p46"/>
            <p:cNvPicPr preferRelativeResize="0"/>
            <p:nvPr/>
          </p:nvPicPr>
          <p:blipFill>
            <a:blip r:embed="rId12">
              <a:alphaModFix/>
            </a:blip>
            <a:stretch>
              <a:fillRect/>
            </a:stretch>
          </p:blipFill>
          <p:spPr>
            <a:xfrm>
              <a:off x="3964556" y="3054094"/>
              <a:ext cx="362327" cy="203809"/>
            </a:xfrm>
            <a:prstGeom prst="rect">
              <a:avLst/>
            </a:prstGeom>
            <a:noFill/>
            <a:ln>
              <a:noFill/>
            </a:ln>
          </p:spPr>
        </p:pic>
        <p:sp>
          <p:nvSpPr>
            <p:cNvPr id="310" name="Google Shape;310;p46"/>
            <p:cNvSpPr txBox="1"/>
            <p:nvPr/>
          </p:nvSpPr>
          <p:spPr>
            <a:xfrm>
              <a:off x="3810013" y="3277604"/>
              <a:ext cx="662400" cy="10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fr" sz="600">
                  <a:solidFill>
                    <a:srgbClr val="474746"/>
                  </a:solidFill>
                </a:rPr>
                <a:t>VMware</a:t>
              </a:r>
              <a:endParaRPr sz="600">
                <a:solidFill>
                  <a:srgbClr val="474746"/>
                </a:solidFill>
              </a:endParaRPr>
            </a:p>
            <a:p>
              <a:pPr indent="0" lvl="0" marL="0" marR="0" rtl="0" algn="ctr">
                <a:spcBef>
                  <a:spcPts val="0"/>
                </a:spcBef>
                <a:spcAft>
                  <a:spcPts val="0"/>
                </a:spcAft>
                <a:buNone/>
              </a:pPr>
              <a:r>
                <a:rPr lang="fr" sz="600">
                  <a:solidFill>
                    <a:srgbClr val="474746"/>
                  </a:solidFill>
                </a:rPr>
                <a:t>VRO/VRA</a:t>
              </a:r>
              <a:endParaRPr sz="600">
                <a:solidFill>
                  <a:srgbClr val="474746"/>
                </a:solidFill>
              </a:endParaRPr>
            </a:p>
          </p:txBody>
        </p:sp>
        <p:sp>
          <p:nvSpPr>
            <p:cNvPr id="311" name="Google Shape;311;p46"/>
            <p:cNvSpPr/>
            <p:nvPr/>
          </p:nvSpPr>
          <p:spPr>
            <a:xfrm>
              <a:off x="3182670" y="1759348"/>
              <a:ext cx="579000" cy="608400"/>
            </a:xfrm>
            <a:prstGeom prst="roundRect">
              <a:avLst>
                <a:gd fmla="val 16667" name="adj"/>
              </a:avLst>
            </a:prstGeom>
            <a:solidFill>
              <a:schemeClr val="lt1"/>
            </a:solid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descr="Résultat de recherche d'images pour &quot;sonarqube logo png&quot;" id="312" name="Google Shape;312;p46"/>
            <p:cNvPicPr preferRelativeResize="0"/>
            <p:nvPr/>
          </p:nvPicPr>
          <p:blipFill rotWithShape="1">
            <a:blip r:embed="rId5">
              <a:alphaModFix/>
            </a:blip>
            <a:srcRect b="37040" l="0" r="0" t="34835"/>
            <a:stretch/>
          </p:blipFill>
          <p:spPr>
            <a:xfrm>
              <a:off x="3236048" y="1923531"/>
              <a:ext cx="441732" cy="124237"/>
            </a:xfrm>
            <a:prstGeom prst="rect">
              <a:avLst/>
            </a:prstGeom>
            <a:noFill/>
            <a:ln>
              <a:noFill/>
            </a:ln>
          </p:spPr>
        </p:pic>
        <p:pic>
          <p:nvPicPr>
            <p:cNvPr id="313" name="Google Shape;313;p46"/>
            <p:cNvPicPr preferRelativeResize="0"/>
            <p:nvPr/>
          </p:nvPicPr>
          <p:blipFill rotWithShape="1">
            <a:blip r:embed="rId6">
              <a:alphaModFix/>
            </a:blip>
            <a:srcRect b="0" l="0" r="0" t="0"/>
            <a:stretch/>
          </p:blipFill>
          <p:spPr>
            <a:xfrm>
              <a:off x="3230134" y="1826825"/>
              <a:ext cx="453557" cy="103476"/>
            </a:xfrm>
            <a:prstGeom prst="rect">
              <a:avLst/>
            </a:prstGeom>
            <a:noFill/>
            <a:ln>
              <a:noFill/>
            </a:ln>
          </p:spPr>
        </p:pic>
        <p:pic>
          <p:nvPicPr>
            <p:cNvPr id="314" name="Google Shape;314;p46"/>
            <p:cNvPicPr preferRelativeResize="0"/>
            <p:nvPr/>
          </p:nvPicPr>
          <p:blipFill>
            <a:blip r:embed="rId13">
              <a:alphaModFix/>
            </a:blip>
            <a:stretch>
              <a:fillRect/>
            </a:stretch>
          </p:blipFill>
          <p:spPr>
            <a:xfrm>
              <a:off x="3279312" y="2066348"/>
              <a:ext cx="362342" cy="121397"/>
            </a:xfrm>
            <a:prstGeom prst="rect">
              <a:avLst/>
            </a:prstGeom>
            <a:noFill/>
            <a:ln>
              <a:noFill/>
            </a:ln>
          </p:spPr>
        </p:pic>
        <p:pic>
          <p:nvPicPr>
            <p:cNvPr id="315" name="Google Shape;315;p46"/>
            <p:cNvPicPr preferRelativeResize="0"/>
            <p:nvPr/>
          </p:nvPicPr>
          <p:blipFill>
            <a:blip r:embed="rId14">
              <a:alphaModFix/>
            </a:blip>
            <a:stretch>
              <a:fillRect/>
            </a:stretch>
          </p:blipFill>
          <p:spPr>
            <a:xfrm>
              <a:off x="3292132" y="2171240"/>
              <a:ext cx="336729" cy="114367"/>
            </a:xfrm>
            <a:prstGeom prst="rect">
              <a:avLst/>
            </a:prstGeom>
            <a:noFill/>
            <a:ln>
              <a:noFill/>
            </a:ln>
          </p:spPr>
        </p:pic>
        <p:cxnSp>
          <p:nvCxnSpPr>
            <p:cNvPr id="316" name="Google Shape;316;p46"/>
            <p:cNvCxnSpPr>
              <a:stCxn id="311" idx="1"/>
              <a:endCxn id="297" idx="3"/>
            </p:cNvCxnSpPr>
            <p:nvPr/>
          </p:nvCxnSpPr>
          <p:spPr>
            <a:xfrm flipH="1">
              <a:off x="1945770" y="2063548"/>
              <a:ext cx="1236900" cy="870600"/>
            </a:xfrm>
            <a:prstGeom prst="straightConnector1">
              <a:avLst/>
            </a:prstGeom>
            <a:noFill/>
            <a:ln cap="flat" cmpd="sng" w="9525">
              <a:solidFill>
                <a:srgbClr val="FF9900"/>
              </a:solidFill>
              <a:prstDash val="solid"/>
              <a:round/>
              <a:headEnd len="med" w="med" type="none"/>
              <a:tailEnd len="med" w="med" type="triangle"/>
            </a:ln>
          </p:spPr>
        </p:cxnSp>
        <p:cxnSp>
          <p:nvCxnSpPr>
            <p:cNvPr id="317" name="Google Shape;317;p46"/>
            <p:cNvCxnSpPr>
              <a:stCxn id="311" idx="1"/>
              <a:endCxn id="298" idx="3"/>
            </p:cNvCxnSpPr>
            <p:nvPr/>
          </p:nvCxnSpPr>
          <p:spPr>
            <a:xfrm flipH="1">
              <a:off x="2026770" y="2063548"/>
              <a:ext cx="1155900" cy="1119900"/>
            </a:xfrm>
            <a:prstGeom prst="straightConnector1">
              <a:avLst/>
            </a:prstGeom>
            <a:noFill/>
            <a:ln cap="flat" cmpd="sng" w="9525">
              <a:solidFill>
                <a:srgbClr val="FF9900"/>
              </a:solidFill>
              <a:prstDash val="solid"/>
              <a:round/>
              <a:headEnd len="med" w="med" type="none"/>
              <a:tailEnd len="med" w="med" type="triangle"/>
            </a:ln>
          </p:spPr>
        </p:cxnSp>
        <p:cxnSp>
          <p:nvCxnSpPr>
            <p:cNvPr id="318" name="Google Shape;318;p46"/>
            <p:cNvCxnSpPr>
              <a:stCxn id="311" idx="1"/>
              <a:endCxn id="299" idx="3"/>
            </p:cNvCxnSpPr>
            <p:nvPr/>
          </p:nvCxnSpPr>
          <p:spPr>
            <a:xfrm flipH="1">
              <a:off x="1824570" y="2063548"/>
              <a:ext cx="1358100" cy="1465800"/>
            </a:xfrm>
            <a:prstGeom prst="straightConnector1">
              <a:avLst/>
            </a:prstGeom>
            <a:noFill/>
            <a:ln cap="flat" cmpd="sng" w="9525">
              <a:solidFill>
                <a:srgbClr val="FF9900"/>
              </a:solidFill>
              <a:prstDash val="solid"/>
              <a:round/>
              <a:headEnd len="med" w="med" type="none"/>
              <a:tailEnd len="med" w="med" type="triangle"/>
            </a:ln>
          </p:spPr>
        </p:cxnSp>
        <p:cxnSp>
          <p:nvCxnSpPr>
            <p:cNvPr id="319" name="Google Shape;319;p46"/>
            <p:cNvCxnSpPr/>
            <p:nvPr/>
          </p:nvCxnSpPr>
          <p:spPr>
            <a:xfrm flipH="1" rot="10800000">
              <a:off x="3770838" y="1987686"/>
              <a:ext cx="215100" cy="103200"/>
            </a:xfrm>
            <a:prstGeom prst="straightConnector1">
              <a:avLst/>
            </a:prstGeom>
            <a:noFill/>
            <a:ln cap="flat" cmpd="sng" w="9525">
              <a:solidFill>
                <a:srgbClr val="FF9900"/>
              </a:solidFill>
              <a:prstDash val="solid"/>
              <a:round/>
              <a:headEnd len="med" w="med" type="none"/>
              <a:tailEnd len="med" w="med" type="triangle"/>
            </a:ln>
          </p:spPr>
        </p:cxnSp>
        <p:sp>
          <p:nvSpPr>
            <p:cNvPr id="320" name="Google Shape;320;p46"/>
            <p:cNvSpPr/>
            <p:nvPr/>
          </p:nvSpPr>
          <p:spPr>
            <a:xfrm>
              <a:off x="4556229" y="2633284"/>
              <a:ext cx="916500" cy="561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600">
                  <a:solidFill>
                    <a:srgbClr val="515151"/>
                  </a:solidFill>
                </a:rPr>
                <a:t>HORS-PROD</a:t>
              </a:r>
              <a:endParaRPr b="0" i="0" sz="600" u="none" cap="none" strike="noStrike">
                <a:solidFill>
                  <a:srgbClr val="515151"/>
                </a:solidFill>
                <a:latin typeface="Arial"/>
                <a:ea typeface="Arial"/>
                <a:cs typeface="Arial"/>
                <a:sym typeface="Arial"/>
              </a:endParaRPr>
            </a:p>
          </p:txBody>
        </p:sp>
        <p:pic>
          <p:nvPicPr>
            <p:cNvPr id="321" name="Google Shape;321;p46"/>
            <p:cNvPicPr preferRelativeResize="0"/>
            <p:nvPr/>
          </p:nvPicPr>
          <p:blipFill rotWithShape="1">
            <a:blip r:embed="rId7">
              <a:alphaModFix/>
            </a:blip>
            <a:srcRect b="0" l="0" r="0" t="0"/>
            <a:stretch/>
          </p:blipFill>
          <p:spPr>
            <a:xfrm>
              <a:off x="4648573" y="2873728"/>
              <a:ext cx="237096" cy="237096"/>
            </a:xfrm>
            <a:prstGeom prst="rect">
              <a:avLst/>
            </a:prstGeom>
            <a:noFill/>
            <a:ln>
              <a:noFill/>
            </a:ln>
          </p:spPr>
        </p:pic>
        <p:sp>
          <p:nvSpPr>
            <p:cNvPr id="322" name="Google Shape;322;p46"/>
            <p:cNvSpPr/>
            <p:nvPr/>
          </p:nvSpPr>
          <p:spPr>
            <a:xfrm>
              <a:off x="4556229" y="3117208"/>
              <a:ext cx="916500" cy="561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600">
                  <a:solidFill>
                    <a:srgbClr val="515151"/>
                  </a:solidFill>
                </a:rPr>
                <a:t>PROD</a:t>
              </a:r>
              <a:endParaRPr b="0" i="0" sz="600" u="none" cap="none" strike="noStrike">
                <a:solidFill>
                  <a:srgbClr val="515151"/>
                </a:solidFill>
                <a:latin typeface="Arial"/>
                <a:ea typeface="Arial"/>
                <a:cs typeface="Arial"/>
                <a:sym typeface="Arial"/>
              </a:endParaRPr>
            </a:p>
          </p:txBody>
        </p:sp>
        <p:pic>
          <p:nvPicPr>
            <p:cNvPr id="323" name="Google Shape;323;p46"/>
            <p:cNvPicPr preferRelativeResize="0"/>
            <p:nvPr/>
          </p:nvPicPr>
          <p:blipFill rotWithShape="1">
            <a:blip r:embed="rId7">
              <a:alphaModFix/>
            </a:blip>
            <a:srcRect b="0" l="0" r="0" t="0"/>
            <a:stretch/>
          </p:blipFill>
          <p:spPr>
            <a:xfrm>
              <a:off x="4614803" y="3357629"/>
              <a:ext cx="231243" cy="277494"/>
            </a:xfrm>
            <a:prstGeom prst="rect">
              <a:avLst/>
            </a:prstGeom>
            <a:noFill/>
            <a:ln>
              <a:noFill/>
            </a:ln>
          </p:spPr>
        </p:pic>
        <p:pic>
          <p:nvPicPr>
            <p:cNvPr id="324" name="Google Shape;324;p46"/>
            <p:cNvPicPr preferRelativeResize="0"/>
            <p:nvPr/>
          </p:nvPicPr>
          <p:blipFill rotWithShape="1">
            <a:blip r:embed="rId3">
              <a:alphaModFix/>
            </a:blip>
            <a:srcRect b="19001" l="0" r="0" t="18677"/>
            <a:stretch/>
          </p:blipFill>
          <p:spPr>
            <a:xfrm>
              <a:off x="2505901" y="1744649"/>
              <a:ext cx="654008" cy="203803"/>
            </a:xfrm>
            <a:prstGeom prst="rect">
              <a:avLst/>
            </a:prstGeom>
            <a:noFill/>
            <a:ln>
              <a:noFill/>
            </a:ln>
          </p:spPr>
        </p:pic>
        <p:cxnSp>
          <p:nvCxnSpPr>
            <p:cNvPr id="325" name="Google Shape;325;p46"/>
            <p:cNvCxnSpPr>
              <a:stCxn id="311" idx="1"/>
              <a:endCxn id="324" idx="2"/>
            </p:cNvCxnSpPr>
            <p:nvPr/>
          </p:nvCxnSpPr>
          <p:spPr>
            <a:xfrm rot="10800000">
              <a:off x="2832870" y="1948348"/>
              <a:ext cx="349800" cy="115200"/>
            </a:xfrm>
            <a:prstGeom prst="straightConnector1">
              <a:avLst/>
            </a:prstGeom>
            <a:noFill/>
            <a:ln cap="flat" cmpd="sng" w="9525">
              <a:solidFill>
                <a:srgbClr val="FF9900"/>
              </a:solidFill>
              <a:prstDash val="solid"/>
              <a:round/>
              <a:headEnd len="med" w="med" type="triangle"/>
              <a:tailEnd len="med" w="med" type="triangle"/>
            </a:ln>
          </p:spPr>
        </p:cxnSp>
        <p:cxnSp>
          <p:nvCxnSpPr>
            <p:cNvPr id="326" name="Google Shape;326;p46"/>
            <p:cNvCxnSpPr>
              <a:stCxn id="288" idx="1"/>
              <a:endCxn id="324" idx="2"/>
            </p:cNvCxnSpPr>
            <p:nvPr/>
          </p:nvCxnSpPr>
          <p:spPr>
            <a:xfrm rot="10800000">
              <a:off x="2832809" y="1948264"/>
              <a:ext cx="337800" cy="1311000"/>
            </a:xfrm>
            <a:prstGeom prst="straightConnector1">
              <a:avLst/>
            </a:prstGeom>
            <a:noFill/>
            <a:ln cap="flat" cmpd="sng" w="9525">
              <a:solidFill>
                <a:srgbClr val="FF9900"/>
              </a:solidFill>
              <a:prstDash val="solid"/>
              <a:round/>
              <a:headEnd len="med" w="med" type="triangle"/>
              <a:tailEnd len="med" w="med" type="triangle"/>
            </a:ln>
          </p:spPr>
        </p:cxnSp>
        <p:pic>
          <p:nvPicPr>
            <p:cNvPr id="327" name="Google Shape;327;p46"/>
            <p:cNvPicPr preferRelativeResize="0"/>
            <p:nvPr/>
          </p:nvPicPr>
          <p:blipFill rotWithShape="1">
            <a:blip r:embed="rId3">
              <a:alphaModFix/>
            </a:blip>
            <a:srcRect b="19001" l="0" r="0" t="18677"/>
            <a:stretch/>
          </p:blipFill>
          <p:spPr>
            <a:xfrm>
              <a:off x="3376110" y="1740223"/>
              <a:ext cx="192047" cy="59846"/>
            </a:xfrm>
            <a:prstGeom prst="rect">
              <a:avLst/>
            </a:prstGeom>
            <a:noFill/>
            <a:ln>
              <a:noFill/>
            </a:ln>
          </p:spPr>
        </p:pic>
        <p:pic>
          <p:nvPicPr>
            <p:cNvPr id="328" name="Google Shape;328;p46"/>
            <p:cNvPicPr preferRelativeResize="0"/>
            <p:nvPr/>
          </p:nvPicPr>
          <p:blipFill rotWithShape="1">
            <a:blip r:embed="rId3">
              <a:alphaModFix/>
            </a:blip>
            <a:srcRect b="19001" l="0" r="0" t="18677"/>
            <a:stretch/>
          </p:blipFill>
          <p:spPr>
            <a:xfrm>
              <a:off x="3360888" y="2923787"/>
              <a:ext cx="192047" cy="59846"/>
            </a:xfrm>
            <a:prstGeom prst="rect">
              <a:avLst/>
            </a:prstGeom>
            <a:noFill/>
            <a:ln>
              <a:noFill/>
            </a:ln>
          </p:spPr>
        </p:pic>
        <p:sp>
          <p:nvSpPr>
            <p:cNvPr id="302" name="Google Shape;302;p46"/>
            <p:cNvSpPr txBox="1"/>
            <p:nvPr/>
          </p:nvSpPr>
          <p:spPr>
            <a:xfrm>
              <a:off x="531900" y="2394275"/>
              <a:ext cx="667800" cy="10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600"/>
                <a:t>Bitbucket</a:t>
              </a:r>
              <a:endParaRPr b="0" i="0" sz="600" u="none" cap="none" strike="noStrike">
                <a:solidFill>
                  <a:srgbClr val="000000"/>
                </a:solidFill>
                <a:latin typeface="Arial"/>
                <a:ea typeface="Arial"/>
                <a:cs typeface="Arial"/>
                <a:sym typeface="Arial"/>
              </a:endParaRPr>
            </a:p>
          </p:txBody>
        </p:sp>
        <p:pic>
          <p:nvPicPr>
            <p:cNvPr id="329" name="Google Shape;329;p46"/>
            <p:cNvPicPr preferRelativeResize="0"/>
            <p:nvPr/>
          </p:nvPicPr>
          <p:blipFill>
            <a:blip r:embed="rId15">
              <a:alphaModFix/>
            </a:blip>
            <a:stretch>
              <a:fillRect/>
            </a:stretch>
          </p:blipFill>
          <p:spPr>
            <a:xfrm>
              <a:off x="779006" y="2108007"/>
              <a:ext cx="237095" cy="237095"/>
            </a:xfrm>
            <a:prstGeom prst="rect">
              <a:avLst/>
            </a:prstGeom>
            <a:noFill/>
            <a:ln>
              <a:noFill/>
            </a:ln>
          </p:spPr>
        </p:pic>
        <p:pic>
          <p:nvPicPr>
            <p:cNvPr id="330" name="Google Shape;330;p46"/>
            <p:cNvPicPr preferRelativeResize="0"/>
            <p:nvPr/>
          </p:nvPicPr>
          <p:blipFill rotWithShape="1">
            <a:blip r:embed="rId16">
              <a:alphaModFix/>
            </a:blip>
            <a:srcRect b="31333" l="0" r="0" t="25971"/>
            <a:stretch/>
          </p:blipFill>
          <p:spPr>
            <a:xfrm>
              <a:off x="640668" y="1808922"/>
              <a:ext cx="237095" cy="101226"/>
            </a:xfrm>
            <a:prstGeom prst="rect">
              <a:avLst/>
            </a:prstGeom>
            <a:noFill/>
            <a:ln>
              <a:noFill/>
            </a:ln>
          </p:spPr>
        </p:pic>
        <p:pic>
          <p:nvPicPr>
            <p:cNvPr id="331" name="Google Shape;331;p46"/>
            <p:cNvPicPr preferRelativeResize="0"/>
            <p:nvPr/>
          </p:nvPicPr>
          <p:blipFill>
            <a:blip r:embed="rId17">
              <a:alphaModFix/>
            </a:blip>
            <a:stretch>
              <a:fillRect/>
            </a:stretch>
          </p:blipFill>
          <p:spPr>
            <a:xfrm>
              <a:off x="970411" y="1815278"/>
              <a:ext cx="667675" cy="101226"/>
            </a:xfrm>
            <a:prstGeom prst="rect">
              <a:avLst/>
            </a:prstGeom>
            <a:noFill/>
            <a:ln>
              <a:noFill/>
            </a:ln>
          </p:spPr>
        </p:pic>
        <p:cxnSp>
          <p:nvCxnSpPr>
            <p:cNvPr id="332" name="Google Shape;332;p46"/>
            <p:cNvCxnSpPr>
              <a:stCxn id="329" idx="0"/>
              <a:endCxn id="330" idx="2"/>
            </p:cNvCxnSpPr>
            <p:nvPr/>
          </p:nvCxnSpPr>
          <p:spPr>
            <a:xfrm rot="10800000">
              <a:off x="759254" y="1910307"/>
              <a:ext cx="138300" cy="197700"/>
            </a:xfrm>
            <a:prstGeom prst="straightConnector1">
              <a:avLst/>
            </a:prstGeom>
            <a:noFill/>
            <a:ln cap="flat" cmpd="sng" w="9525">
              <a:solidFill>
                <a:srgbClr val="FF9900"/>
              </a:solidFill>
              <a:prstDash val="solid"/>
              <a:round/>
              <a:headEnd len="med" w="med" type="triangle"/>
              <a:tailEnd len="med" w="med" type="triangle"/>
            </a:ln>
          </p:spPr>
        </p:cxnSp>
        <p:cxnSp>
          <p:nvCxnSpPr>
            <p:cNvPr id="333" name="Google Shape;333;p46"/>
            <p:cNvCxnSpPr>
              <a:stCxn id="329" idx="0"/>
              <a:endCxn id="331" idx="2"/>
            </p:cNvCxnSpPr>
            <p:nvPr/>
          </p:nvCxnSpPr>
          <p:spPr>
            <a:xfrm flipH="1" rot="10800000">
              <a:off x="897554" y="1916307"/>
              <a:ext cx="406800" cy="191700"/>
            </a:xfrm>
            <a:prstGeom prst="straightConnector1">
              <a:avLst/>
            </a:prstGeom>
            <a:noFill/>
            <a:ln cap="flat" cmpd="sng" w="9525">
              <a:solidFill>
                <a:srgbClr val="FF9900"/>
              </a:solidFill>
              <a:prstDash val="solid"/>
              <a:round/>
              <a:headEnd len="med" w="med" type="triangle"/>
              <a:tailEnd len="med" w="med" type="triangle"/>
            </a:ln>
          </p:spPr>
        </p:cxnSp>
        <p:cxnSp>
          <p:nvCxnSpPr>
            <p:cNvPr id="334" name="Google Shape;334;p46"/>
            <p:cNvCxnSpPr>
              <a:stCxn id="329" idx="3"/>
              <a:endCxn id="324" idx="1"/>
            </p:cNvCxnSpPr>
            <p:nvPr/>
          </p:nvCxnSpPr>
          <p:spPr>
            <a:xfrm flipH="1" rot="10800000">
              <a:off x="1016101" y="1846455"/>
              <a:ext cx="1489800" cy="380100"/>
            </a:xfrm>
            <a:prstGeom prst="straightConnector1">
              <a:avLst/>
            </a:prstGeom>
            <a:noFill/>
            <a:ln cap="flat" cmpd="sng" w="9525">
              <a:solidFill>
                <a:srgbClr val="FF9900"/>
              </a:solidFill>
              <a:prstDash val="solid"/>
              <a:round/>
              <a:headEnd len="med" w="med" type="triangle"/>
              <a:tailEnd len="med" w="med" type="triangle"/>
            </a:ln>
          </p:spPr>
        </p:cxnSp>
        <p:sp>
          <p:nvSpPr>
            <p:cNvPr id="335" name="Google Shape;335;p46"/>
            <p:cNvSpPr txBox="1"/>
            <p:nvPr/>
          </p:nvSpPr>
          <p:spPr>
            <a:xfrm>
              <a:off x="3030050" y="2392600"/>
              <a:ext cx="934500" cy="10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600"/>
                <a:t>Agents Jenkins</a:t>
              </a:r>
              <a:endParaRPr sz="600"/>
            </a:p>
          </p:txBody>
        </p:sp>
        <p:sp>
          <p:nvSpPr>
            <p:cNvPr id="336" name="Google Shape;336;p46"/>
            <p:cNvSpPr txBox="1"/>
            <p:nvPr/>
          </p:nvSpPr>
          <p:spPr>
            <a:xfrm>
              <a:off x="2458973" y="1967841"/>
              <a:ext cx="654000" cy="19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Master </a:t>
              </a:r>
              <a:endParaRPr b="0" i="0" sz="800" u="none" cap="none" strike="noStrike">
                <a:solidFill>
                  <a:srgbClr val="000000"/>
                </a:solidFill>
                <a:latin typeface="Arial"/>
                <a:ea typeface="Arial"/>
                <a:cs typeface="Arial"/>
                <a:sym typeface="Arial"/>
              </a:endParaRPr>
            </a:p>
          </p:txBody>
        </p:sp>
        <p:sp>
          <p:nvSpPr>
            <p:cNvPr id="337" name="Google Shape;337;p46"/>
            <p:cNvSpPr txBox="1"/>
            <p:nvPr/>
          </p:nvSpPr>
          <p:spPr>
            <a:xfrm>
              <a:off x="3030050" y="3568238"/>
              <a:ext cx="934500" cy="10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600"/>
                <a:t>Agents Jenkins</a:t>
              </a:r>
              <a:endParaRPr sz="600"/>
            </a:p>
          </p:txBody>
        </p:sp>
      </p:grpSp>
      <p:grpSp>
        <p:nvGrpSpPr>
          <p:cNvPr id="338" name="Google Shape;338;p46"/>
          <p:cNvGrpSpPr/>
          <p:nvPr/>
        </p:nvGrpSpPr>
        <p:grpSpPr>
          <a:xfrm>
            <a:off x="830050" y="903475"/>
            <a:ext cx="4039844" cy="1811680"/>
            <a:chOff x="401371" y="1434621"/>
            <a:chExt cx="5071358" cy="2274266"/>
          </a:xfrm>
        </p:grpSpPr>
        <p:sp>
          <p:nvSpPr>
            <p:cNvPr id="339" name="Google Shape;339;p46"/>
            <p:cNvSpPr/>
            <p:nvPr/>
          </p:nvSpPr>
          <p:spPr>
            <a:xfrm>
              <a:off x="3236041" y="2926472"/>
              <a:ext cx="579000" cy="6084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sp>
          <p:nvSpPr>
            <p:cNvPr id="340" name="Google Shape;340;p46"/>
            <p:cNvSpPr/>
            <p:nvPr/>
          </p:nvSpPr>
          <p:spPr>
            <a:xfrm>
              <a:off x="3248101" y="1730757"/>
              <a:ext cx="579000" cy="608400"/>
            </a:xfrm>
            <a:prstGeom prst="roundRect">
              <a:avLst>
                <a:gd fmla="val 16667" name="adj"/>
              </a:avLst>
            </a:prstGeom>
            <a:no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id="341" name="Google Shape;341;p46"/>
            <p:cNvPicPr preferRelativeResize="0"/>
            <p:nvPr/>
          </p:nvPicPr>
          <p:blipFill rotWithShape="1">
            <a:blip r:embed="rId3">
              <a:alphaModFix/>
            </a:blip>
            <a:srcRect b="19001" l="0" r="0" t="18677"/>
            <a:stretch/>
          </p:blipFill>
          <p:spPr>
            <a:xfrm>
              <a:off x="3441542" y="1711631"/>
              <a:ext cx="192047" cy="59846"/>
            </a:xfrm>
            <a:prstGeom prst="rect">
              <a:avLst/>
            </a:prstGeom>
            <a:noFill/>
            <a:ln>
              <a:noFill/>
            </a:ln>
          </p:spPr>
        </p:pic>
        <p:pic>
          <p:nvPicPr>
            <p:cNvPr id="342" name="Google Shape;342;p46"/>
            <p:cNvPicPr preferRelativeResize="0"/>
            <p:nvPr/>
          </p:nvPicPr>
          <p:blipFill rotWithShape="1">
            <a:blip r:embed="rId3">
              <a:alphaModFix/>
            </a:blip>
            <a:srcRect b="19001" l="0" r="0" t="18677"/>
            <a:stretch/>
          </p:blipFill>
          <p:spPr>
            <a:xfrm>
              <a:off x="3426320" y="2895196"/>
              <a:ext cx="192047" cy="59846"/>
            </a:xfrm>
            <a:prstGeom prst="rect">
              <a:avLst/>
            </a:prstGeom>
            <a:noFill/>
            <a:ln>
              <a:noFill/>
            </a:ln>
          </p:spPr>
        </p:pic>
        <p:sp>
          <p:nvSpPr>
            <p:cNvPr id="343" name="Google Shape;343;p46"/>
            <p:cNvSpPr/>
            <p:nvPr/>
          </p:nvSpPr>
          <p:spPr>
            <a:xfrm>
              <a:off x="2583334" y="2603087"/>
              <a:ext cx="2758800" cy="1105800"/>
            </a:xfrm>
            <a:prstGeom prst="round2DiagRect">
              <a:avLst>
                <a:gd fmla="val 16667" name="adj1"/>
                <a:gd fmla="val 0" name="adj2"/>
              </a:avLst>
            </a:prstGeom>
            <a:solidFill>
              <a:srgbClr val="F3F3F3"/>
            </a:solidFill>
            <a:ln cap="flat" cmpd="sng" w="9525">
              <a:solidFill>
                <a:srgbClr val="515151"/>
              </a:solidFill>
              <a:prstDash val="solid"/>
              <a:round/>
              <a:headEnd len="sm" w="sm" type="none"/>
              <a:tailEnd len="sm" w="sm" type="none"/>
            </a:ln>
          </p:spPr>
          <p:txBody>
            <a:bodyPr anchorCtr="0" anchor="t" bIns="91425" lIns="91425" spcFirstLastPara="1" rIns="91425" wrap="square" tIns="18000">
              <a:noAutofit/>
            </a:bodyPr>
            <a:lstStyle/>
            <a:p>
              <a:pPr indent="0" lvl="0" marL="0" marR="0" rtl="0" algn="l">
                <a:lnSpc>
                  <a:spcPct val="100000"/>
                </a:lnSpc>
                <a:spcBef>
                  <a:spcPts val="0"/>
                </a:spcBef>
                <a:spcAft>
                  <a:spcPts val="0"/>
                </a:spcAft>
                <a:buClr>
                  <a:srgbClr val="000000"/>
                </a:buClr>
                <a:buSzPts val="1200"/>
                <a:buFont typeface="Arial"/>
                <a:buNone/>
              </a:pPr>
              <a:r>
                <a:rPr lang="fr" sz="1000">
                  <a:solidFill>
                    <a:srgbClr val="515151"/>
                  </a:solidFill>
                </a:rPr>
                <a:t>Plateforme interne</a:t>
              </a:r>
              <a:endParaRPr b="0" i="0" sz="1000" u="none" cap="none" strike="noStrike">
                <a:solidFill>
                  <a:srgbClr val="515151"/>
                </a:solidFill>
                <a:latin typeface="Arial"/>
                <a:ea typeface="Arial"/>
                <a:cs typeface="Arial"/>
                <a:sym typeface="Arial"/>
              </a:endParaRPr>
            </a:p>
          </p:txBody>
        </p:sp>
        <p:sp>
          <p:nvSpPr>
            <p:cNvPr id="344" name="Google Shape;344;p46"/>
            <p:cNvSpPr/>
            <p:nvPr/>
          </p:nvSpPr>
          <p:spPr>
            <a:xfrm>
              <a:off x="2583269" y="1434621"/>
              <a:ext cx="2758800" cy="11058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18000">
              <a:noAutofit/>
            </a:bodyPr>
            <a:lstStyle/>
            <a:p>
              <a:pPr indent="0" lvl="0" marL="0" marR="0" rtl="0" algn="l">
                <a:lnSpc>
                  <a:spcPct val="100000"/>
                </a:lnSpc>
                <a:spcBef>
                  <a:spcPts val="0"/>
                </a:spcBef>
                <a:spcAft>
                  <a:spcPts val="0"/>
                </a:spcAft>
                <a:buClr>
                  <a:srgbClr val="000000"/>
                </a:buClr>
                <a:buSzPts val="1200"/>
                <a:buFont typeface="Arial"/>
                <a:buNone/>
              </a:pPr>
              <a:r>
                <a:rPr lang="fr" sz="1000">
                  <a:solidFill>
                    <a:srgbClr val="515151"/>
                  </a:solidFill>
                </a:rPr>
                <a:t>Plateforme AWS</a:t>
              </a:r>
              <a:endParaRPr b="0" i="0" sz="1000" u="none" cap="none" strike="noStrike">
                <a:solidFill>
                  <a:srgbClr val="515151"/>
                </a:solidFill>
                <a:latin typeface="Arial"/>
                <a:ea typeface="Arial"/>
                <a:cs typeface="Arial"/>
                <a:sym typeface="Arial"/>
              </a:endParaRPr>
            </a:p>
          </p:txBody>
        </p:sp>
        <p:sp>
          <p:nvSpPr>
            <p:cNvPr id="345" name="Google Shape;345;p46"/>
            <p:cNvSpPr/>
            <p:nvPr/>
          </p:nvSpPr>
          <p:spPr>
            <a:xfrm>
              <a:off x="401371" y="1438412"/>
              <a:ext cx="2057700" cy="22671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18000">
              <a:noAutofit/>
            </a:bodyPr>
            <a:lstStyle/>
            <a:p>
              <a:pPr indent="0" lvl="0" marL="0" marR="0" rtl="0" algn="l">
                <a:lnSpc>
                  <a:spcPct val="100000"/>
                </a:lnSpc>
                <a:spcBef>
                  <a:spcPts val="0"/>
                </a:spcBef>
                <a:spcAft>
                  <a:spcPts val="0"/>
                </a:spcAft>
                <a:buClr>
                  <a:srgbClr val="000000"/>
                </a:buClr>
                <a:buSzPts val="1200"/>
                <a:buFont typeface="Arial"/>
                <a:buNone/>
              </a:pPr>
              <a:r>
                <a:rPr lang="fr" sz="1000">
                  <a:solidFill>
                    <a:srgbClr val="515151"/>
                  </a:solidFill>
                </a:rPr>
                <a:t>Datacenter SwissLife</a:t>
              </a:r>
              <a:endParaRPr b="0" i="0" sz="1000" u="none" cap="none" strike="noStrike">
                <a:solidFill>
                  <a:srgbClr val="515151"/>
                </a:solidFill>
                <a:latin typeface="Arial"/>
                <a:ea typeface="Arial"/>
                <a:cs typeface="Arial"/>
                <a:sym typeface="Arial"/>
              </a:endParaRPr>
            </a:p>
          </p:txBody>
        </p:sp>
        <p:sp>
          <p:nvSpPr>
            <p:cNvPr id="346" name="Google Shape;346;p46"/>
            <p:cNvSpPr/>
            <p:nvPr/>
          </p:nvSpPr>
          <p:spPr>
            <a:xfrm>
              <a:off x="3170609" y="2955064"/>
              <a:ext cx="579000" cy="608400"/>
            </a:xfrm>
            <a:prstGeom prst="roundRect">
              <a:avLst>
                <a:gd fmla="val 16667" name="adj"/>
              </a:avLst>
            </a:prstGeom>
            <a:solidFill>
              <a:schemeClr val="lt1"/>
            </a:solid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id="347" name="Google Shape;347;p46"/>
            <p:cNvPicPr preferRelativeResize="0"/>
            <p:nvPr/>
          </p:nvPicPr>
          <p:blipFill>
            <a:blip r:embed="rId4">
              <a:alphaModFix/>
            </a:blip>
            <a:stretch>
              <a:fillRect/>
            </a:stretch>
          </p:blipFill>
          <p:spPr>
            <a:xfrm>
              <a:off x="718480" y="2929143"/>
              <a:ext cx="302227" cy="302230"/>
            </a:xfrm>
            <a:prstGeom prst="rect">
              <a:avLst/>
            </a:prstGeom>
            <a:noFill/>
            <a:ln>
              <a:noFill/>
            </a:ln>
          </p:spPr>
        </p:pic>
        <p:sp>
          <p:nvSpPr>
            <p:cNvPr id="348" name="Google Shape;348;p46"/>
            <p:cNvSpPr txBox="1"/>
            <p:nvPr/>
          </p:nvSpPr>
          <p:spPr>
            <a:xfrm>
              <a:off x="662838" y="3255144"/>
              <a:ext cx="469500" cy="10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600"/>
                <a:t>DEV</a:t>
              </a:r>
              <a:endParaRPr b="0" i="0" sz="600" u="none" cap="none" strike="noStrike">
                <a:solidFill>
                  <a:srgbClr val="000000"/>
                </a:solidFill>
                <a:latin typeface="Arial"/>
                <a:ea typeface="Arial"/>
                <a:cs typeface="Arial"/>
                <a:sym typeface="Arial"/>
              </a:endParaRPr>
            </a:p>
          </p:txBody>
        </p:sp>
        <p:pic>
          <p:nvPicPr>
            <p:cNvPr descr="Résultat de recherche d'images pour &quot;sonarqube logo png&quot;" id="349" name="Google Shape;349;p46"/>
            <p:cNvPicPr preferRelativeResize="0"/>
            <p:nvPr/>
          </p:nvPicPr>
          <p:blipFill rotWithShape="1">
            <a:blip r:embed="rId5">
              <a:alphaModFix/>
            </a:blip>
            <a:srcRect b="37040" l="0" r="0" t="34835"/>
            <a:stretch/>
          </p:blipFill>
          <p:spPr>
            <a:xfrm>
              <a:off x="3223987" y="3119247"/>
              <a:ext cx="441732" cy="124237"/>
            </a:xfrm>
            <a:prstGeom prst="rect">
              <a:avLst/>
            </a:prstGeom>
            <a:noFill/>
            <a:ln>
              <a:noFill/>
            </a:ln>
          </p:spPr>
        </p:pic>
        <p:pic>
          <p:nvPicPr>
            <p:cNvPr id="350" name="Google Shape;350;p46"/>
            <p:cNvPicPr preferRelativeResize="0"/>
            <p:nvPr/>
          </p:nvPicPr>
          <p:blipFill rotWithShape="1">
            <a:blip r:embed="rId6">
              <a:alphaModFix/>
            </a:blip>
            <a:srcRect b="0" l="0" r="0" t="0"/>
            <a:stretch/>
          </p:blipFill>
          <p:spPr>
            <a:xfrm>
              <a:off x="3218073" y="3022541"/>
              <a:ext cx="453557" cy="103476"/>
            </a:xfrm>
            <a:prstGeom prst="rect">
              <a:avLst/>
            </a:prstGeom>
            <a:noFill/>
            <a:ln>
              <a:noFill/>
            </a:ln>
          </p:spPr>
        </p:pic>
        <p:sp>
          <p:nvSpPr>
            <p:cNvPr id="351" name="Google Shape;351;p46"/>
            <p:cNvSpPr/>
            <p:nvPr/>
          </p:nvSpPr>
          <p:spPr>
            <a:xfrm>
              <a:off x="4556229" y="1438416"/>
              <a:ext cx="916500" cy="561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600">
                  <a:solidFill>
                    <a:srgbClr val="515151"/>
                  </a:solidFill>
                </a:rPr>
                <a:t>HORS-PROD</a:t>
              </a:r>
              <a:endParaRPr b="0" i="0" sz="600" u="none" cap="none" strike="noStrike">
                <a:solidFill>
                  <a:srgbClr val="515151"/>
                </a:solidFill>
                <a:latin typeface="Arial"/>
                <a:ea typeface="Arial"/>
                <a:cs typeface="Arial"/>
                <a:sym typeface="Arial"/>
              </a:endParaRPr>
            </a:p>
          </p:txBody>
        </p:sp>
        <p:pic>
          <p:nvPicPr>
            <p:cNvPr id="352" name="Google Shape;352;p46"/>
            <p:cNvPicPr preferRelativeResize="0"/>
            <p:nvPr/>
          </p:nvPicPr>
          <p:blipFill rotWithShape="1">
            <a:blip r:embed="rId7">
              <a:alphaModFix/>
            </a:blip>
            <a:srcRect b="0" l="0" r="0" t="0"/>
            <a:stretch/>
          </p:blipFill>
          <p:spPr>
            <a:xfrm>
              <a:off x="4648573" y="1678861"/>
              <a:ext cx="237096" cy="237096"/>
            </a:xfrm>
            <a:prstGeom prst="rect">
              <a:avLst/>
            </a:prstGeom>
            <a:noFill/>
            <a:ln>
              <a:noFill/>
            </a:ln>
          </p:spPr>
        </p:pic>
        <p:sp>
          <p:nvSpPr>
            <p:cNvPr id="353" name="Google Shape;353;p46"/>
            <p:cNvSpPr/>
            <p:nvPr/>
          </p:nvSpPr>
          <p:spPr>
            <a:xfrm>
              <a:off x="4556229" y="1922340"/>
              <a:ext cx="916500" cy="561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600">
                  <a:solidFill>
                    <a:srgbClr val="515151"/>
                  </a:solidFill>
                </a:rPr>
                <a:t>PROD</a:t>
              </a:r>
              <a:endParaRPr b="0" i="0" sz="600" u="none" cap="none" strike="noStrike">
                <a:solidFill>
                  <a:srgbClr val="515151"/>
                </a:solidFill>
                <a:latin typeface="Arial"/>
                <a:ea typeface="Arial"/>
                <a:cs typeface="Arial"/>
                <a:sym typeface="Arial"/>
              </a:endParaRPr>
            </a:p>
          </p:txBody>
        </p:sp>
        <p:pic>
          <p:nvPicPr>
            <p:cNvPr id="354" name="Google Shape;354;p46"/>
            <p:cNvPicPr preferRelativeResize="0"/>
            <p:nvPr/>
          </p:nvPicPr>
          <p:blipFill rotWithShape="1">
            <a:blip r:embed="rId7">
              <a:alphaModFix/>
            </a:blip>
            <a:srcRect b="0" l="0" r="0" t="0"/>
            <a:stretch/>
          </p:blipFill>
          <p:spPr>
            <a:xfrm>
              <a:off x="4614803" y="2162762"/>
              <a:ext cx="231243" cy="277494"/>
            </a:xfrm>
            <a:prstGeom prst="rect">
              <a:avLst/>
            </a:prstGeom>
            <a:noFill/>
            <a:ln>
              <a:noFill/>
            </a:ln>
          </p:spPr>
        </p:pic>
        <p:pic>
          <p:nvPicPr>
            <p:cNvPr descr="Résultat de recherche d'images pour &quot;sonarqube logo png&quot;" id="355" name="Google Shape;355;p46"/>
            <p:cNvPicPr preferRelativeResize="0"/>
            <p:nvPr/>
          </p:nvPicPr>
          <p:blipFill rotWithShape="1">
            <a:blip r:embed="rId5">
              <a:alphaModFix/>
            </a:blip>
            <a:srcRect b="37040" l="0" r="0" t="34835"/>
            <a:stretch/>
          </p:blipFill>
          <p:spPr>
            <a:xfrm>
              <a:off x="1367017" y="2852806"/>
              <a:ext cx="578906" cy="162803"/>
            </a:xfrm>
            <a:prstGeom prst="rect">
              <a:avLst/>
            </a:prstGeom>
            <a:noFill/>
            <a:ln>
              <a:noFill/>
            </a:ln>
          </p:spPr>
        </p:pic>
        <p:pic>
          <p:nvPicPr>
            <p:cNvPr id="356" name="Google Shape;356;p46"/>
            <p:cNvPicPr preferRelativeResize="0"/>
            <p:nvPr/>
          </p:nvPicPr>
          <p:blipFill rotWithShape="1">
            <a:blip r:embed="rId8">
              <a:alphaModFix/>
            </a:blip>
            <a:srcRect b="38105" l="8145" r="8908" t="36872"/>
            <a:stretch/>
          </p:blipFill>
          <p:spPr>
            <a:xfrm>
              <a:off x="1366021" y="3108816"/>
              <a:ext cx="661016" cy="149551"/>
            </a:xfrm>
            <a:prstGeom prst="rect">
              <a:avLst/>
            </a:prstGeom>
            <a:noFill/>
            <a:ln>
              <a:noFill/>
            </a:ln>
          </p:spPr>
        </p:pic>
        <p:cxnSp>
          <p:nvCxnSpPr>
            <p:cNvPr id="357" name="Google Shape;357;p46"/>
            <p:cNvCxnSpPr>
              <a:stCxn id="347" idx="0"/>
              <a:endCxn id="358" idx="2"/>
            </p:cNvCxnSpPr>
            <p:nvPr/>
          </p:nvCxnSpPr>
          <p:spPr>
            <a:xfrm rot="10800000">
              <a:off x="865693" y="2498043"/>
              <a:ext cx="3900" cy="431100"/>
            </a:xfrm>
            <a:prstGeom prst="straightConnector1">
              <a:avLst/>
            </a:prstGeom>
            <a:noFill/>
            <a:ln cap="flat" cmpd="sng" w="9525">
              <a:solidFill>
                <a:srgbClr val="FF9900"/>
              </a:solidFill>
              <a:prstDash val="solid"/>
              <a:round/>
              <a:headEnd len="med" w="med" type="none"/>
              <a:tailEnd len="med" w="med" type="triangle"/>
            </a:ln>
          </p:spPr>
        </p:cxnSp>
        <p:cxnSp>
          <p:nvCxnSpPr>
            <p:cNvPr id="359" name="Google Shape;359;p46"/>
            <p:cNvCxnSpPr>
              <a:stCxn id="346" idx="1"/>
              <a:endCxn id="355" idx="3"/>
            </p:cNvCxnSpPr>
            <p:nvPr/>
          </p:nvCxnSpPr>
          <p:spPr>
            <a:xfrm rot="10800000">
              <a:off x="1946009" y="2934364"/>
              <a:ext cx="1224600" cy="324900"/>
            </a:xfrm>
            <a:prstGeom prst="straightConnector1">
              <a:avLst/>
            </a:prstGeom>
            <a:noFill/>
            <a:ln cap="flat" cmpd="sng" w="9525">
              <a:solidFill>
                <a:srgbClr val="FF9900"/>
              </a:solidFill>
              <a:prstDash val="solid"/>
              <a:round/>
              <a:headEnd len="med" w="med" type="none"/>
              <a:tailEnd len="med" w="med" type="triangle"/>
            </a:ln>
          </p:spPr>
        </p:cxnSp>
        <p:cxnSp>
          <p:nvCxnSpPr>
            <p:cNvPr id="360" name="Google Shape;360;p46"/>
            <p:cNvCxnSpPr>
              <a:stCxn id="346" idx="1"/>
              <a:endCxn id="356" idx="3"/>
            </p:cNvCxnSpPr>
            <p:nvPr/>
          </p:nvCxnSpPr>
          <p:spPr>
            <a:xfrm rot="10800000">
              <a:off x="2027009" y="3183664"/>
              <a:ext cx="1143600" cy="75600"/>
            </a:xfrm>
            <a:prstGeom prst="straightConnector1">
              <a:avLst/>
            </a:prstGeom>
            <a:noFill/>
            <a:ln cap="flat" cmpd="sng" w="9525">
              <a:solidFill>
                <a:srgbClr val="FF9900"/>
              </a:solidFill>
              <a:prstDash val="solid"/>
              <a:round/>
              <a:headEnd len="med" w="med" type="none"/>
              <a:tailEnd len="med" w="med" type="triangle"/>
            </a:ln>
          </p:spPr>
        </p:cxnSp>
        <p:cxnSp>
          <p:nvCxnSpPr>
            <p:cNvPr id="361" name="Google Shape;361;p46"/>
            <p:cNvCxnSpPr>
              <a:stCxn id="346" idx="3"/>
              <a:endCxn id="362" idx="1"/>
            </p:cNvCxnSpPr>
            <p:nvPr/>
          </p:nvCxnSpPr>
          <p:spPr>
            <a:xfrm flipH="1" rot="10800000">
              <a:off x="3749609" y="3156064"/>
              <a:ext cx="215100" cy="103200"/>
            </a:xfrm>
            <a:prstGeom prst="straightConnector1">
              <a:avLst/>
            </a:prstGeom>
            <a:noFill/>
            <a:ln cap="flat" cmpd="sng" w="9525">
              <a:solidFill>
                <a:srgbClr val="FF9900"/>
              </a:solidFill>
              <a:prstDash val="solid"/>
              <a:round/>
              <a:headEnd len="med" w="med" type="none"/>
              <a:tailEnd len="med" w="med" type="triangle"/>
            </a:ln>
          </p:spPr>
        </p:cxnSp>
        <p:pic>
          <p:nvPicPr>
            <p:cNvPr id="363" name="Google Shape;363;p46"/>
            <p:cNvPicPr preferRelativeResize="0"/>
            <p:nvPr/>
          </p:nvPicPr>
          <p:blipFill rotWithShape="1">
            <a:blip r:embed="rId11">
              <a:alphaModFix/>
            </a:blip>
            <a:srcRect b="0" l="0" r="0" t="0"/>
            <a:stretch/>
          </p:blipFill>
          <p:spPr>
            <a:xfrm>
              <a:off x="3995050" y="1869000"/>
              <a:ext cx="192000" cy="237000"/>
            </a:xfrm>
            <a:prstGeom prst="rect">
              <a:avLst/>
            </a:prstGeom>
            <a:noFill/>
            <a:ln>
              <a:noFill/>
            </a:ln>
          </p:spPr>
        </p:pic>
        <p:sp>
          <p:nvSpPr>
            <p:cNvPr id="364" name="Google Shape;364;p46"/>
            <p:cNvSpPr txBox="1"/>
            <p:nvPr/>
          </p:nvSpPr>
          <p:spPr>
            <a:xfrm>
              <a:off x="3759825" y="2156500"/>
              <a:ext cx="796500" cy="10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fr" sz="600">
                  <a:solidFill>
                    <a:srgbClr val="474746"/>
                  </a:solidFill>
                </a:rPr>
                <a:t>AWS</a:t>
              </a:r>
              <a:br>
                <a:rPr lang="fr" sz="600">
                  <a:solidFill>
                    <a:srgbClr val="474746"/>
                  </a:solidFill>
                </a:rPr>
              </a:br>
              <a:r>
                <a:rPr lang="fr" sz="600">
                  <a:solidFill>
                    <a:srgbClr val="474746"/>
                  </a:solidFill>
                </a:rPr>
                <a:t>CloudFormation</a:t>
              </a:r>
              <a:endParaRPr sz="600">
                <a:solidFill>
                  <a:srgbClr val="474746"/>
                </a:solidFill>
              </a:endParaRPr>
            </a:p>
          </p:txBody>
        </p:sp>
        <p:pic>
          <p:nvPicPr>
            <p:cNvPr id="362" name="Google Shape;362;p46"/>
            <p:cNvPicPr preferRelativeResize="0"/>
            <p:nvPr/>
          </p:nvPicPr>
          <p:blipFill>
            <a:blip r:embed="rId12">
              <a:alphaModFix/>
            </a:blip>
            <a:stretch>
              <a:fillRect/>
            </a:stretch>
          </p:blipFill>
          <p:spPr>
            <a:xfrm>
              <a:off x="3964556" y="3054094"/>
              <a:ext cx="362327" cy="203809"/>
            </a:xfrm>
            <a:prstGeom prst="rect">
              <a:avLst/>
            </a:prstGeom>
            <a:noFill/>
            <a:ln>
              <a:noFill/>
            </a:ln>
          </p:spPr>
        </p:pic>
        <p:sp>
          <p:nvSpPr>
            <p:cNvPr id="365" name="Google Shape;365;p46"/>
            <p:cNvSpPr txBox="1"/>
            <p:nvPr/>
          </p:nvSpPr>
          <p:spPr>
            <a:xfrm>
              <a:off x="3810013" y="3277604"/>
              <a:ext cx="662400" cy="10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fr" sz="600">
                  <a:solidFill>
                    <a:srgbClr val="474746"/>
                  </a:solidFill>
                </a:rPr>
                <a:t>VMware</a:t>
              </a:r>
              <a:endParaRPr sz="600">
                <a:solidFill>
                  <a:srgbClr val="474746"/>
                </a:solidFill>
              </a:endParaRPr>
            </a:p>
            <a:p>
              <a:pPr indent="0" lvl="0" marL="0" marR="0" rtl="0" algn="ctr">
                <a:spcBef>
                  <a:spcPts val="0"/>
                </a:spcBef>
                <a:spcAft>
                  <a:spcPts val="0"/>
                </a:spcAft>
                <a:buNone/>
              </a:pPr>
              <a:r>
                <a:rPr lang="fr" sz="600">
                  <a:solidFill>
                    <a:srgbClr val="474746"/>
                  </a:solidFill>
                </a:rPr>
                <a:t>VRO/VRA</a:t>
              </a:r>
              <a:endParaRPr sz="600">
                <a:solidFill>
                  <a:srgbClr val="474746"/>
                </a:solidFill>
              </a:endParaRPr>
            </a:p>
          </p:txBody>
        </p:sp>
        <p:sp>
          <p:nvSpPr>
            <p:cNvPr id="366" name="Google Shape;366;p46"/>
            <p:cNvSpPr/>
            <p:nvPr/>
          </p:nvSpPr>
          <p:spPr>
            <a:xfrm>
              <a:off x="3182670" y="1759348"/>
              <a:ext cx="579000" cy="608400"/>
            </a:xfrm>
            <a:prstGeom prst="roundRect">
              <a:avLst>
                <a:gd fmla="val 16667" name="adj"/>
              </a:avLst>
            </a:prstGeom>
            <a:solidFill>
              <a:schemeClr val="lt1"/>
            </a:solidFill>
            <a:ln cap="flat" cmpd="sng" w="9525">
              <a:solidFill>
                <a:srgbClr val="00B1C7"/>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pic>
          <p:nvPicPr>
            <p:cNvPr descr="Résultat de recherche d'images pour &quot;sonarqube logo png&quot;" id="367" name="Google Shape;367;p46"/>
            <p:cNvPicPr preferRelativeResize="0"/>
            <p:nvPr/>
          </p:nvPicPr>
          <p:blipFill rotWithShape="1">
            <a:blip r:embed="rId5">
              <a:alphaModFix/>
            </a:blip>
            <a:srcRect b="37040" l="0" r="0" t="34835"/>
            <a:stretch/>
          </p:blipFill>
          <p:spPr>
            <a:xfrm>
              <a:off x="3236048" y="1923531"/>
              <a:ext cx="441732" cy="124237"/>
            </a:xfrm>
            <a:prstGeom prst="rect">
              <a:avLst/>
            </a:prstGeom>
            <a:noFill/>
            <a:ln>
              <a:noFill/>
            </a:ln>
          </p:spPr>
        </p:pic>
        <p:pic>
          <p:nvPicPr>
            <p:cNvPr id="368" name="Google Shape;368;p46"/>
            <p:cNvPicPr preferRelativeResize="0"/>
            <p:nvPr/>
          </p:nvPicPr>
          <p:blipFill rotWithShape="1">
            <a:blip r:embed="rId6">
              <a:alphaModFix/>
            </a:blip>
            <a:srcRect b="0" l="0" r="0" t="0"/>
            <a:stretch/>
          </p:blipFill>
          <p:spPr>
            <a:xfrm>
              <a:off x="3230134" y="1826825"/>
              <a:ext cx="453557" cy="103476"/>
            </a:xfrm>
            <a:prstGeom prst="rect">
              <a:avLst/>
            </a:prstGeom>
            <a:noFill/>
            <a:ln>
              <a:noFill/>
            </a:ln>
          </p:spPr>
        </p:pic>
        <p:pic>
          <p:nvPicPr>
            <p:cNvPr id="369" name="Google Shape;369;p46"/>
            <p:cNvPicPr preferRelativeResize="0"/>
            <p:nvPr/>
          </p:nvPicPr>
          <p:blipFill>
            <a:blip r:embed="rId13">
              <a:alphaModFix/>
            </a:blip>
            <a:stretch>
              <a:fillRect/>
            </a:stretch>
          </p:blipFill>
          <p:spPr>
            <a:xfrm>
              <a:off x="3279312" y="2066348"/>
              <a:ext cx="362342" cy="121397"/>
            </a:xfrm>
            <a:prstGeom prst="rect">
              <a:avLst/>
            </a:prstGeom>
            <a:noFill/>
            <a:ln>
              <a:noFill/>
            </a:ln>
          </p:spPr>
        </p:pic>
        <p:pic>
          <p:nvPicPr>
            <p:cNvPr id="370" name="Google Shape;370;p46"/>
            <p:cNvPicPr preferRelativeResize="0"/>
            <p:nvPr/>
          </p:nvPicPr>
          <p:blipFill>
            <a:blip r:embed="rId14">
              <a:alphaModFix/>
            </a:blip>
            <a:stretch>
              <a:fillRect/>
            </a:stretch>
          </p:blipFill>
          <p:spPr>
            <a:xfrm>
              <a:off x="3292132" y="2171240"/>
              <a:ext cx="336729" cy="114367"/>
            </a:xfrm>
            <a:prstGeom prst="rect">
              <a:avLst/>
            </a:prstGeom>
            <a:noFill/>
            <a:ln>
              <a:noFill/>
            </a:ln>
          </p:spPr>
        </p:pic>
        <p:cxnSp>
          <p:nvCxnSpPr>
            <p:cNvPr id="371" name="Google Shape;371;p46"/>
            <p:cNvCxnSpPr>
              <a:stCxn id="366" idx="1"/>
              <a:endCxn id="355" idx="3"/>
            </p:cNvCxnSpPr>
            <p:nvPr/>
          </p:nvCxnSpPr>
          <p:spPr>
            <a:xfrm flipH="1">
              <a:off x="1945770" y="2063548"/>
              <a:ext cx="1236900" cy="870600"/>
            </a:xfrm>
            <a:prstGeom prst="straightConnector1">
              <a:avLst/>
            </a:prstGeom>
            <a:noFill/>
            <a:ln cap="flat" cmpd="sng" w="9525">
              <a:solidFill>
                <a:srgbClr val="FF9900"/>
              </a:solidFill>
              <a:prstDash val="solid"/>
              <a:round/>
              <a:headEnd len="med" w="med" type="none"/>
              <a:tailEnd len="med" w="med" type="triangle"/>
            </a:ln>
          </p:spPr>
        </p:cxnSp>
        <p:cxnSp>
          <p:nvCxnSpPr>
            <p:cNvPr id="372" name="Google Shape;372;p46"/>
            <p:cNvCxnSpPr>
              <a:stCxn id="366" idx="1"/>
              <a:endCxn id="356" idx="3"/>
            </p:cNvCxnSpPr>
            <p:nvPr/>
          </p:nvCxnSpPr>
          <p:spPr>
            <a:xfrm flipH="1">
              <a:off x="2026770" y="2063548"/>
              <a:ext cx="1155900" cy="1119900"/>
            </a:xfrm>
            <a:prstGeom prst="straightConnector1">
              <a:avLst/>
            </a:prstGeom>
            <a:noFill/>
            <a:ln cap="flat" cmpd="sng" w="9525">
              <a:solidFill>
                <a:srgbClr val="FF9900"/>
              </a:solidFill>
              <a:prstDash val="solid"/>
              <a:round/>
              <a:headEnd len="med" w="med" type="none"/>
              <a:tailEnd len="med" w="med" type="triangle"/>
            </a:ln>
          </p:spPr>
        </p:cxnSp>
        <p:cxnSp>
          <p:nvCxnSpPr>
            <p:cNvPr id="373" name="Google Shape;373;p46"/>
            <p:cNvCxnSpPr/>
            <p:nvPr/>
          </p:nvCxnSpPr>
          <p:spPr>
            <a:xfrm flipH="1" rot="10800000">
              <a:off x="3770838" y="1987686"/>
              <a:ext cx="215100" cy="103200"/>
            </a:xfrm>
            <a:prstGeom prst="straightConnector1">
              <a:avLst/>
            </a:prstGeom>
            <a:noFill/>
            <a:ln cap="flat" cmpd="sng" w="9525">
              <a:solidFill>
                <a:srgbClr val="FF9900"/>
              </a:solidFill>
              <a:prstDash val="solid"/>
              <a:round/>
              <a:headEnd len="med" w="med" type="none"/>
              <a:tailEnd len="med" w="med" type="triangle"/>
            </a:ln>
          </p:spPr>
        </p:cxnSp>
        <p:sp>
          <p:nvSpPr>
            <p:cNvPr id="374" name="Google Shape;374;p46"/>
            <p:cNvSpPr/>
            <p:nvPr/>
          </p:nvSpPr>
          <p:spPr>
            <a:xfrm>
              <a:off x="4556229" y="2633284"/>
              <a:ext cx="916500" cy="561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600">
                  <a:solidFill>
                    <a:srgbClr val="515151"/>
                  </a:solidFill>
                </a:rPr>
                <a:t>HORS-PROD</a:t>
              </a:r>
              <a:endParaRPr b="0" i="0" sz="600" u="none" cap="none" strike="noStrike">
                <a:solidFill>
                  <a:srgbClr val="515151"/>
                </a:solidFill>
                <a:latin typeface="Arial"/>
                <a:ea typeface="Arial"/>
                <a:cs typeface="Arial"/>
                <a:sym typeface="Arial"/>
              </a:endParaRPr>
            </a:p>
          </p:txBody>
        </p:sp>
        <p:pic>
          <p:nvPicPr>
            <p:cNvPr id="375" name="Google Shape;375;p46"/>
            <p:cNvPicPr preferRelativeResize="0"/>
            <p:nvPr/>
          </p:nvPicPr>
          <p:blipFill rotWithShape="1">
            <a:blip r:embed="rId7">
              <a:alphaModFix/>
            </a:blip>
            <a:srcRect b="0" l="0" r="0" t="0"/>
            <a:stretch/>
          </p:blipFill>
          <p:spPr>
            <a:xfrm>
              <a:off x="4648573" y="2873728"/>
              <a:ext cx="237096" cy="237096"/>
            </a:xfrm>
            <a:prstGeom prst="rect">
              <a:avLst/>
            </a:prstGeom>
            <a:noFill/>
            <a:ln>
              <a:noFill/>
            </a:ln>
          </p:spPr>
        </p:pic>
        <p:sp>
          <p:nvSpPr>
            <p:cNvPr id="376" name="Google Shape;376;p46"/>
            <p:cNvSpPr/>
            <p:nvPr/>
          </p:nvSpPr>
          <p:spPr>
            <a:xfrm>
              <a:off x="4556229" y="3117208"/>
              <a:ext cx="916500" cy="561600"/>
            </a:xfrm>
            <a:prstGeom prst="round2DiagRect">
              <a:avLst>
                <a:gd fmla="val 16667" name="adj1"/>
                <a:gd fmla="val 0" name="adj2"/>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fr" sz="600">
                  <a:solidFill>
                    <a:srgbClr val="515151"/>
                  </a:solidFill>
                </a:rPr>
                <a:t>PROD</a:t>
              </a:r>
              <a:endParaRPr b="0" i="0" sz="600" u="none" cap="none" strike="noStrike">
                <a:solidFill>
                  <a:srgbClr val="515151"/>
                </a:solidFill>
                <a:latin typeface="Arial"/>
                <a:ea typeface="Arial"/>
                <a:cs typeface="Arial"/>
                <a:sym typeface="Arial"/>
              </a:endParaRPr>
            </a:p>
          </p:txBody>
        </p:sp>
        <p:pic>
          <p:nvPicPr>
            <p:cNvPr id="377" name="Google Shape;377;p46"/>
            <p:cNvPicPr preferRelativeResize="0"/>
            <p:nvPr/>
          </p:nvPicPr>
          <p:blipFill rotWithShape="1">
            <a:blip r:embed="rId7">
              <a:alphaModFix/>
            </a:blip>
            <a:srcRect b="0" l="0" r="0" t="0"/>
            <a:stretch/>
          </p:blipFill>
          <p:spPr>
            <a:xfrm>
              <a:off x="4614803" y="3357629"/>
              <a:ext cx="231243" cy="277494"/>
            </a:xfrm>
            <a:prstGeom prst="rect">
              <a:avLst/>
            </a:prstGeom>
            <a:noFill/>
            <a:ln>
              <a:noFill/>
            </a:ln>
          </p:spPr>
        </p:pic>
        <p:pic>
          <p:nvPicPr>
            <p:cNvPr id="378" name="Google Shape;378;p46"/>
            <p:cNvPicPr preferRelativeResize="0"/>
            <p:nvPr/>
          </p:nvPicPr>
          <p:blipFill rotWithShape="1">
            <a:blip r:embed="rId3">
              <a:alphaModFix/>
            </a:blip>
            <a:srcRect b="19001" l="0" r="0" t="18677"/>
            <a:stretch/>
          </p:blipFill>
          <p:spPr>
            <a:xfrm>
              <a:off x="2505901" y="1744649"/>
              <a:ext cx="654008" cy="203803"/>
            </a:xfrm>
            <a:prstGeom prst="rect">
              <a:avLst/>
            </a:prstGeom>
            <a:noFill/>
            <a:ln>
              <a:noFill/>
            </a:ln>
          </p:spPr>
        </p:pic>
        <p:cxnSp>
          <p:nvCxnSpPr>
            <p:cNvPr id="379" name="Google Shape;379;p46"/>
            <p:cNvCxnSpPr>
              <a:stCxn id="366" idx="1"/>
              <a:endCxn id="378" idx="2"/>
            </p:cNvCxnSpPr>
            <p:nvPr/>
          </p:nvCxnSpPr>
          <p:spPr>
            <a:xfrm rot="10800000">
              <a:off x="2832870" y="1948348"/>
              <a:ext cx="349800" cy="115200"/>
            </a:xfrm>
            <a:prstGeom prst="straightConnector1">
              <a:avLst/>
            </a:prstGeom>
            <a:noFill/>
            <a:ln cap="flat" cmpd="sng" w="9525">
              <a:solidFill>
                <a:srgbClr val="FF9900"/>
              </a:solidFill>
              <a:prstDash val="solid"/>
              <a:round/>
              <a:headEnd len="med" w="med" type="triangle"/>
              <a:tailEnd len="med" w="med" type="triangle"/>
            </a:ln>
          </p:spPr>
        </p:cxnSp>
        <p:cxnSp>
          <p:nvCxnSpPr>
            <p:cNvPr id="380" name="Google Shape;380;p46"/>
            <p:cNvCxnSpPr>
              <a:stCxn id="346" idx="1"/>
              <a:endCxn id="378" idx="2"/>
            </p:cNvCxnSpPr>
            <p:nvPr/>
          </p:nvCxnSpPr>
          <p:spPr>
            <a:xfrm rot="10800000">
              <a:off x="2832809" y="1948264"/>
              <a:ext cx="337800" cy="1311000"/>
            </a:xfrm>
            <a:prstGeom prst="straightConnector1">
              <a:avLst/>
            </a:prstGeom>
            <a:noFill/>
            <a:ln cap="flat" cmpd="sng" w="9525">
              <a:solidFill>
                <a:srgbClr val="FF9900"/>
              </a:solidFill>
              <a:prstDash val="solid"/>
              <a:round/>
              <a:headEnd len="med" w="med" type="triangle"/>
              <a:tailEnd len="med" w="med" type="triangle"/>
            </a:ln>
          </p:spPr>
        </p:cxnSp>
        <p:pic>
          <p:nvPicPr>
            <p:cNvPr id="381" name="Google Shape;381;p46"/>
            <p:cNvPicPr preferRelativeResize="0"/>
            <p:nvPr/>
          </p:nvPicPr>
          <p:blipFill rotWithShape="1">
            <a:blip r:embed="rId3">
              <a:alphaModFix/>
            </a:blip>
            <a:srcRect b="19001" l="0" r="0" t="18677"/>
            <a:stretch/>
          </p:blipFill>
          <p:spPr>
            <a:xfrm>
              <a:off x="3376110" y="1740223"/>
              <a:ext cx="192047" cy="59846"/>
            </a:xfrm>
            <a:prstGeom prst="rect">
              <a:avLst/>
            </a:prstGeom>
            <a:noFill/>
            <a:ln>
              <a:noFill/>
            </a:ln>
          </p:spPr>
        </p:pic>
        <p:pic>
          <p:nvPicPr>
            <p:cNvPr id="382" name="Google Shape;382;p46"/>
            <p:cNvPicPr preferRelativeResize="0"/>
            <p:nvPr/>
          </p:nvPicPr>
          <p:blipFill rotWithShape="1">
            <a:blip r:embed="rId3">
              <a:alphaModFix/>
            </a:blip>
            <a:srcRect b="19001" l="0" r="0" t="18677"/>
            <a:stretch/>
          </p:blipFill>
          <p:spPr>
            <a:xfrm>
              <a:off x="3360888" y="2923787"/>
              <a:ext cx="192047" cy="59846"/>
            </a:xfrm>
            <a:prstGeom prst="rect">
              <a:avLst/>
            </a:prstGeom>
            <a:noFill/>
            <a:ln>
              <a:noFill/>
            </a:ln>
          </p:spPr>
        </p:pic>
        <p:sp>
          <p:nvSpPr>
            <p:cNvPr id="358" name="Google Shape;358;p46"/>
            <p:cNvSpPr txBox="1"/>
            <p:nvPr/>
          </p:nvSpPr>
          <p:spPr>
            <a:xfrm>
              <a:off x="531900" y="2394275"/>
              <a:ext cx="667800" cy="10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600"/>
                <a:t>Bitbucket</a:t>
              </a:r>
              <a:endParaRPr b="0" i="0" sz="600" u="none" cap="none" strike="noStrike">
                <a:solidFill>
                  <a:srgbClr val="000000"/>
                </a:solidFill>
                <a:latin typeface="Arial"/>
                <a:ea typeface="Arial"/>
                <a:cs typeface="Arial"/>
                <a:sym typeface="Arial"/>
              </a:endParaRPr>
            </a:p>
          </p:txBody>
        </p:sp>
        <p:pic>
          <p:nvPicPr>
            <p:cNvPr id="383" name="Google Shape;383;p46"/>
            <p:cNvPicPr preferRelativeResize="0"/>
            <p:nvPr/>
          </p:nvPicPr>
          <p:blipFill>
            <a:blip r:embed="rId15">
              <a:alphaModFix/>
            </a:blip>
            <a:stretch>
              <a:fillRect/>
            </a:stretch>
          </p:blipFill>
          <p:spPr>
            <a:xfrm>
              <a:off x="779006" y="2108007"/>
              <a:ext cx="237095" cy="237095"/>
            </a:xfrm>
            <a:prstGeom prst="rect">
              <a:avLst/>
            </a:prstGeom>
            <a:noFill/>
            <a:ln>
              <a:noFill/>
            </a:ln>
          </p:spPr>
        </p:pic>
        <p:pic>
          <p:nvPicPr>
            <p:cNvPr id="384" name="Google Shape;384;p46"/>
            <p:cNvPicPr preferRelativeResize="0"/>
            <p:nvPr/>
          </p:nvPicPr>
          <p:blipFill rotWithShape="1">
            <a:blip r:embed="rId16">
              <a:alphaModFix/>
            </a:blip>
            <a:srcRect b="31333" l="0" r="0" t="25971"/>
            <a:stretch/>
          </p:blipFill>
          <p:spPr>
            <a:xfrm>
              <a:off x="640668" y="1808922"/>
              <a:ext cx="237095" cy="101226"/>
            </a:xfrm>
            <a:prstGeom prst="rect">
              <a:avLst/>
            </a:prstGeom>
            <a:noFill/>
            <a:ln>
              <a:noFill/>
            </a:ln>
          </p:spPr>
        </p:pic>
        <p:pic>
          <p:nvPicPr>
            <p:cNvPr id="385" name="Google Shape;385;p46"/>
            <p:cNvPicPr preferRelativeResize="0"/>
            <p:nvPr/>
          </p:nvPicPr>
          <p:blipFill>
            <a:blip r:embed="rId17">
              <a:alphaModFix/>
            </a:blip>
            <a:stretch>
              <a:fillRect/>
            </a:stretch>
          </p:blipFill>
          <p:spPr>
            <a:xfrm>
              <a:off x="970411" y="1815278"/>
              <a:ext cx="667675" cy="101226"/>
            </a:xfrm>
            <a:prstGeom prst="rect">
              <a:avLst/>
            </a:prstGeom>
            <a:noFill/>
            <a:ln>
              <a:noFill/>
            </a:ln>
          </p:spPr>
        </p:pic>
        <p:cxnSp>
          <p:nvCxnSpPr>
            <p:cNvPr id="386" name="Google Shape;386;p46"/>
            <p:cNvCxnSpPr>
              <a:stCxn id="383" idx="0"/>
              <a:endCxn id="384" idx="2"/>
            </p:cNvCxnSpPr>
            <p:nvPr/>
          </p:nvCxnSpPr>
          <p:spPr>
            <a:xfrm rot="10800000">
              <a:off x="759254" y="1910307"/>
              <a:ext cx="138300" cy="197700"/>
            </a:xfrm>
            <a:prstGeom prst="straightConnector1">
              <a:avLst/>
            </a:prstGeom>
            <a:noFill/>
            <a:ln cap="flat" cmpd="sng" w="9525">
              <a:solidFill>
                <a:srgbClr val="FF9900"/>
              </a:solidFill>
              <a:prstDash val="solid"/>
              <a:round/>
              <a:headEnd len="med" w="med" type="triangle"/>
              <a:tailEnd len="med" w="med" type="triangle"/>
            </a:ln>
          </p:spPr>
        </p:cxnSp>
        <p:cxnSp>
          <p:nvCxnSpPr>
            <p:cNvPr id="387" name="Google Shape;387;p46"/>
            <p:cNvCxnSpPr>
              <a:stCxn id="383" idx="0"/>
              <a:endCxn id="385" idx="2"/>
            </p:cNvCxnSpPr>
            <p:nvPr/>
          </p:nvCxnSpPr>
          <p:spPr>
            <a:xfrm flipH="1" rot="10800000">
              <a:off x="897554" y="1916307"/>
              <a:ext cx="406800" cy="191700"/>
            </a:xfrm>
            <a:prstGeom prst="straightConnector1">
              <a:avLst/>
            </a:prstGeom>
            <a:noFill/>
            <a:ln cap="flat" cmpd="sng" w="9525">
              <a:solidFill>
                <a:srgbClr val="FF9900"/>
              </a:solidFill>
              <a:prstDash val="solid"/>
              <a:round/>
              <a:headEnd len="med" w="med" type="triangle"/>
              <a:tailEnd len="med" w="med" type="triangle"/>
            </a:ln>
          </p:spPr>
        </p:cxnSp>
        <p:cxnSp>
          <p:nvCxnSpPr>
            <p:cNvPr id="388" name="Google Shape;388;p46"/>
            <p:cNvCxnSpPr>
              <a:stCxn id="383" idx="3"/>
              <a:endCxn id="378" idx="1"/>
            </p:cNvCxnSpPr>
            <p:nvPr/>
          </p:nvCxnSpPr>
          <p:spPr>
            <a:xfrm flipH="1" rot="10800000">
              <a:off x="1016101" y="1846455"/>
              <a:ext cx="1489800" cy="380100"/>
            </a:xfrm>
            <a:prstGeom prst="straightConnector1">
              <a:avLst/>
            </a:prstGeom>
            <a:noFill/>
            <a:ln cap="flat" cmpd="sng" w="9525">
              <a:solidFill>
                <a:srgbClr val="FF9900"/>
              </a:solidFill>
              <a:prstDash val="solid"/>
              <a:round/>
              <a:headEnd len="med" w="med" type="triangle"/>
              <a:tailEnd len="med" w="med" type="triangle"/>
            </a:ln>
          </p:spPr>
        </p:cxnSp>
        <p:sp>
          <p:nvSpPr>
            <p:cNvPr id="389" name="Google Shape;389;p46"/>
            <p:cNvSpPr txBox="1"/>
            <p:nvPr/>
          </p:nvSpPr>
          <p:spPr>
            <a:xfrm>
              <a:off x="3030050" y="2392600"/>
              <a:ext cx="934500" cy="10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600"/>
                <a:t>Agents Jenkins</a:t>
              </a:r>
              <a:endParaRPr sz="600"/>
            </a:p>
          </p:txBody>
        </p:sp>
        <p:pic>
          <p:nvPicPr>
            <p:cNvPr id="390" name="Google Shape;390;p46"/>
            <p:cNvPicPr preferRelativeResize="0"/>
            <p:nvPr/>
          </p:nvPicPr>
          <p:blipFill>
            <a:blip r:embed="rId18">
              <a:alphaModFix/>
            </a:blip>
            <a:stretch>
              <a:fillRect/>
            </a:stretch>
          </p:blipFill>
          <p:spPr>
            <a:xfrm>
              <a:off x="3221681" y="3296750"/>
              <a:ext cx="213385" cy="213386"/>
            </a:xfrm>
            <a:prstGeom prst="rect">
              <a:avLst/>
            </a:prstGeom>
            <a:noFill/>
            <a:ln>
              <a:noFill/>
            </a:ln>
          </p:spPr>
        </p:pic>
        <p:pic>
          <p:nvPicPr>
            <p:cNvPr id="391" name="Google Shape;391;p46"/>
            <p:cNvPicPr preferRelativeResize="0"/>
            <p:nvPr/>
          </p:nvPicPr>
          <p:blipFill>
            <a:blip r:embed="rId19">
              <a:alphaModFix/>
            </a:blip>
            <a:stretch>
              <a:fillRect/>
            </a:stretch>
          </p:blipFill>
          <p:spPr>
            <a:xfrm>
              <a:off x="3474074" y="3286704"/>
              <a:ext cx="237094" cy="233475"/>
            </a:xfrm>
            <a:prstGeom prst="rect">
              <a:avLst/>
            </a:prstGeom>
            <a:noFill/>
            <a:ln>
              <a:noFill/>
            </a:ln>
          </p:spPr>
        </p:pic>
        <p:sp>
          <p:nvSpPr>
            <p:cNvPr id="392" name="Google Shape;392;p46"/>
            <p:cNvSpPr txBox="1"/>
            <p:nvPr/>
          </p:nvSpPr>
          <p:spPr>
            <a:xfrm>
              <a:off x="2458973" y="1967841"/>
              <a:ext cx="654000" cy="19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Master </a:t>
              </a:r>
              <a:endParaRPr b="0" i="0" sz="800" u="none" cap="none" strike="noStrike">
                <a:solidFill>
                  <a:srgbClr val="000000"/>
                </a:solidFill>
                <a:latin typeface="Arial"/>
                <a:ea typeface="Arial"/>
                <a:cs typeface="Arial"/>
                <a:sym typeface="Arial"/>
              </a:endParaRPr>
            </a:p>
          </p:txBody>
        </p:sp>
        <p:sp>
          <p:nvSpPr>
            <p:cNvPr id="393" name="Google Shape;393;p46"/>
            <p:cNvSpPr txBox="1"/>
            <p:nvPr/>
          </p:nvSpPr>
          <p:spPr>
            <a:xfrm>
              <a:off x="3030050" y="3568238"/>
              <a:ext cx="934500" cy="10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600"/>
                <a:t>Agents Jenkins</a:t>
              </a:r>
              <a:endParaRPr sz="600"/>
            </a:p>
          </p:txBody>
        </p:sp>
      </p:grpSp>
      <p:sp>
        <p:nvSpPr>
          <p:cNvPr id="394" name="Google Shape;394;p46"/>
          <p:cNvSpPr/>
          <p:nvPr/>
        </p:nvSpPr>
        <p:spPr>
          <a:xfrm>
            <a:off x="830050" y="2821971"/>
            <a:ext cx="1639200" cy="880800"/>
          </a:xfrm>
          <a:prstGeom prst="round2DiagRect">
            <a:avLst>
              <a:gd fmla="val 16667" name="adj1"/>
              <a:gd fmla="val 0" name="adj2"/>
            </a:avLst>
          </a:prstGeom>
          <a:noFill/>
          <a:ln cap="flat" cmpd="sng" w="9525">
            <a:solidFill>
              <a:srgbClr val="515151"/>
            </a:solidFill>
            <a:prstDash val="solid"/>
            <a:round/>
            <a:headEnd len="sm" w="sm" type="none"/>
            <a:tailEnd len="sm" w="sm" type="none"/>
          </a:ln>
        </p:spPr>
        <p:txBody>
          <a:bodyPr anchorCtr="0" anchor="t" bIns="91425" lIns="91425" spcFirstLastPara="1" rIns="91425" wrap="square" tIns="18000">
            <a:noAutofit/>
          </a:bodyPr>
          <a:lstStyle/>
          <a:p>
            <a:pPr indent="0" lvl="0" marL="0" marR="0" rtl="0" algn="l">
              <a:lnSpc>
                <a:spcPct val="100000"/>
              </a:lnSpc>
              <a:spcBef>
                <a:spcPts val="0"/>
              </a:spcBef>
              <a:spcAft>
                <a:spcPts val="0"/>
              </a:spcAft>
              <a:buClr>
                <a:srgbClr val="000000"/>
              </a:buClr>
              <a:buSzPts val="1200"/>
              <a:buFont typeface="Arial"/>
              <a:buNone/>
            </a:pPr>
            <a:r>
              <a:rPr lang="fr" sz="1000">
                <a:solidFill>
                  <a:srgbClr val="515151"/>
                </a:solidFill>
              </a:rPr>
              <a:t>SaaS Atlassian</a:t>
            </a:r>
            <a:endParaRPr b="0" i="0" sz="1000" u="none" cap="none" strike="noStrike">
              <a:solidFill>
                <a:srgbClr val="515151"/>
              </a:solidFill>
              <a:latin typeface="Arial"/>
              <a:ea typeface="Arial"/>
              <a:cs typeface="Arial"/>
              <a:sym typeface="Arial"/>
            </a:endParaRPr>
          </a:p>
        </p:txBody>
      </p:sp>
      <p:sp>
        <p:nvSpPr>
          <p:cNvPr id="395" name="Google Shape;395;p46"/>
          <p:cNvSpPr txBox="1"/>
          <p:nvPr/>
        </p:nvSpPr>
        <p:spPr>
          <a:xfrm rot="-5400000">
            <a:off x="-354700" y="1647600"/>
            <a:ext cx="1803300" cy="33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2"/>
                </a:solidFill>
              </a:rPr>
              <a:t>MVP 2020</a:t>
            </a:r>
            <a:endParaRPr sz="1200">
              <a:solidFill>
                <a:schemeClr val="dk2"/>
              </a:solidFill>
            </a:endParaRPr>
          </a:p>
        </p:txBody>
      </p:sp>
      <p:sp>
        <p:nvSpPr>
          <p:cNvPr id="396" name="Google Shape;396;p46"/>
          <p:cNvSpPr txBox="1"/>
          <p:nvPr/>
        </p:nvSpPr>
        <p:spPr>
          <a:xfrm rot="-5400000">
            <a:off x="-354700" y="3544950"/>
            <a:ext cx="1803300" cy="33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2"/>
                </a:solidFill>
              </a:rPr>
              <a:t>Cible 2021-2022</a:t>
            </a:r>
            <a:endParaRPr sz="1200">
              <a:solidFill>
                <a:schemeClr val="dk2"/>
              </a:solidFill>
            </a:endParaRPr>
          </a:p>
        </p:txBody>
      </p:sp>
      <p:pic>
        <p:nvPicPr>
          <p:cNvPr id="397" name="Google Shape;397;p46"/>
          <p:cNvPicPr preferRelativeResize="0"/>
          <p:nvPr/>
        </p:nvPicPr>
        <p:blipFill>
          <a:blip r:embed="rId14">
            <a:alphaModFix/>
          </a:blip>
          <a:stretch>
            <a:fillRect/>
          </a:stretch>
        </p:blipFill>
        <p:spPr>
          <a:xfrm>
            <a:off x="3138131" y="4312141"/>
            <a:ext cx="268238" cy="91105"/>
          </a:xfrm>
          <a:prstGeom prst="rect">
            <a:avLst/>
          </a:prstGeom>
          <a:noFill/>
          <a:ln>
            <a:noFill/>
          </a:ln>
        </p:spPr>
      </p:pic>
      <p:cxnSp>
        <p:nvCxnSpPr>
          <p:cNvPr id="398" name="Google Shape;398;p46"/>
          <p:cNvCxnSpPr/>
          <p:nvPr/>
        </p:nvCxnSpPr>
        <p:spPr>
          <a:xfrm>
            <a:off x="407900" y="2751743"/>
            <a:ext cx="8550000" cy="0"/>
          </a:xfrm>
          <a:prstGeom prst="straightConnector1">
            <a:avLst/>
          </a:prstGeom>
          <a:noFill/>
          <a:ln cap="flat" cmpd="sng" w="9525">
            <a:solidFill>
              <a:schemeClr val="dk2"/>
            </a:solidFill>
            <a:prstDash val="solid"/>
            <a:round/>
            <a:headEnd len="med" w="med" type="none"/>
            <a:tailEnd len="med" w="med" type="none"/>
          </a:ln>
        </p:spPr>
      </p:cxnSp>
      <p:sp>
        <p:nvSpPr>
          <p:cNvPr id="399" name="Google Shape;399;p46"/>
          <p:cNvSpPr txBox="1"/>
          <p:nvPr/>
        </p:nvSpPr>
        <p:spPr>
          <a:xfrm>
            <a:off x="5013550" y="2821975"/>
            <a:ext cx="4039800" cy="15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dk2"/>
                </a:solidFill>
              </a:rPr>
              <a:t>Arbitrage restant à réaliser hors chemin critique des projets 2020</a:t>
            </a:r>
            <a:endParaRPr sz="1000">
              <a:solidFill>
                <a:schemeClr val="dk2"/>
              </a:solidFill>
            </a:endParaRPr>
          </a:p>
          <a:p>
            <a:pPr indent="-149900" lvl="0" marL="172800" rtl="0" algn="l">
              <a:spcBef>
                <a:spcPts val="0"/>
              </a:spcBef>
              <a:spcAft>
                <a:spcPts val="0"/>
              </a:spcAft>
              <a:buClr>
                <a:schemeClr val="dk2"/>
              </a:buClr>
              <a:buSzPts val="1000"/>
              <a:buChar char="●"/>
            </a:pPr>
            <a:r>
              <a:rPr lang="fr" sz="1000">
                <a:solidFill>
                  <a:schemeClr val="dk2"/>
                </a:solidFill>
              </a:rPr>
              <a:t>Externalisation en SaaS des outils de la suite Atlassian (JIRA, Confluence, Bitbucket). </a:t>
            </a:r>
            <a:endParaRPr sz="1000">
              <a:solidFill>
                <a:schemeClr val="dk2"/>
              </a:solidFill>
            </a:endParaRPr>
          </a:p>
          <a:p>
            <a:pPr indent="-149900" lvl="0" marL="172800" rtl="0" algn="l">
              <a:spcBef>
                <a:spcPts val="0"/>
              </a:spcBef>
              <a:spcAft>
                <a:spcPts val="0"/>
              </a:spcAft>
              <a:buClr>
                <a:schemeClr val="dk2"/>
              </a:buClr>
              <a:buSzPts val="1000"/>
              <a:buChar char="●"/>
            </a:pPr>
            <a:r>
              <a:rPr lang="fr" sz="1000">
                <a:solidFill>
                  <a:schemeClr val="dk2"/>
                </a:solidFill>
              </a:rPr>
              <a:t>Adoption d’une solution de gestion des secrets telle que Hashicorp Vault ou équivalent (</a:t>
            </a:r>
            <a:r>
              <a:rPr lang="fr" sz="1000" u="sng">
                <a:solidFill>
                  <a:srgbClr val="E69138"/>
                </a:solidFill>
              </a:rPr>
              <a:t>MVP = AWS Systems Manager Parameter Store</a:t>
            </a:r>
            <a:r>
              <a:rPr lang="fr" sz="1000">
                <a:solidFill>
                  <a:schemeClr val="dk2"/>
                </a:solidFill>
              </a:rPr>
              <a:t>)</a:t>
            </a:r>
            <a:endParaRPr sz="1000">
              <a:solidFill>
                <a:schemeClr val="dk2"/>
              </a:solidFill>
            </a:endParaRPr>
          </a:p>
          <a:p>
            <a:pPr indent="-149900" lvl="0" marL="172800" rtl="0" algn="l">
              <a:spcBef>
                <a:spcPts val="0"/>
              </a:spcBef>
              <a:spcAft>
                <a:spcPts val="0"/>
              </a:spcAft>
              <a:buClr>
                <a:schemeClr val="dk2"/>
              </a:buClr>
              <a:buSzPts val="1000"/>
              <a:buChar char="●"/>
            </a:pPr>
            <a:r>
              <a:rPr lang="fr" sz="1000">
                <a:solidFill>
                  <a:schemeClr val="dk2"/>
                </a:solidFill>
              </a:rPr>
              <a:t>Intégration de l’outil XLRelease (Proposition D2SI) pour piloter le processus de release. (</a:t>
            </a:r>
            <a:r>
              <a:rPr lang="fr" sz="1000" u="sng">
                <a:solidFill>
                  <a:srgbClr val="E69138"/>
                </a:solidFill>
              </a:rPr>
              <a:t>MVP = Jenkins / Jira</a:t>
            </a:r>
            <a:r>
              <a:rPr lang="fr" sz="1000">
                <a:solidFill>
                  <a:schemeClr val="dk2"/>
                </a:solidFill>
              </a:rPr>
              <a:t>)</a:t>
            </a:r>
            <a:endParaRPr sz="1000">
              <a:solidFill>
                <a:schemeClr val="dk2"/>
              </a:solidFill>
            </a:endParaRPr>
          </a:p>
          <a:p>
            <a:pPr indent="-149900" lvl="0" marL="172800" rtl="0" algn="l">
              <a:spcBef>
                <a:spcPts val="0"/>
              </a:spcBef>
              <a:spcAft>
                <a:spcPts val="0"/>
              </a:spcAft>
              <a:buClr>
                <a:schemeClr val="dk2"/>
              </a:buClr>
              <a:buSzPts val="1000"/>
              <a:buChar char="●"/>
            </a:pPr>
            <a:r>
              <a:rPr lang="fr" sz="1000">
                <a:solidFill>
                  <a:schemeClr val="dk2"/>
                </a:solidFill>
              </a:rPr>
              <a:t>Utilisation de Ansible en lieu et place de CARA sur le cloud interne afin d’harmoniser avec le cloud AWS</a:t>
            </a:r>
            <a:endParaRPr sz="10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250825" y="109076"/>
            <a:ext cx="7200900" cy="534900"/>
          </a:xfrm>
          <a:prstGeom prst="rect">
            <a:avLst/>
          </a:prstGeom>
        </p:spPr>
        <p:txBody>
          <a:bodyPr anchorCtr="0" anchor="t" bIns="0" lIns="36000" spcFirstLastPara="1" rIns="0" wrap="square" tIns="36000">
            <a:noAutofit/>
          </a:bodyPr>
          <a:lstStyle/>
          <a:p>
            <a:pPr indent="0" lvl="0" marL="0" rtl="0" algn="l">
              <a:spcBef>
                <a:spcPts val="0"/>
              </a:spcBef>
              <a:spcAft>
                <a:spcPts val="0"/>
              </a:spcAft>
              <a:buNone/>
            </a:pPr>
            <a:r>
              <a:rPr lang="fr"/>
              <a:t>Cartographie de l’outillage </a:t>
            </a:r>
            <a:endParaRPr/>
          </a:p>
        </p:txBody>
      </p:sp>
      <p:sp>
        <p:nvSpPr>
          <p:cNvPr id="405" name="Google Shape;405;p47"/>
          <p:cNvSpPr txBox="1"/>
          <p:nvPr/>
        </p:nvSpPr>
        <p:spPr>
          <a:xfrm>
            <a:off x="4068946" y="698975"/>
            <a:ext cx="1188900" cy="32832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200" u="none" cap="none" strike="noStrike">
                <a:solidFill>
                  <a:schemeClr val="dk2"/>
                </a:solidFill>
                <a:latin typeface="Arial"/>
                <a:ea typeface="Arial"/>
                <a:cs typeface="Arial"/>
                <a:sym typeface="Arial"/>
              </a:rPr>
              <a:t>Déploiement</a:t>
            </a:r>
            <a:endParaRPr b="0" i="0" sz="1200" u="none" cap="none" strike="noStrike">
              <a:solidFill>
                <a:schemeClr val="dk2"/>
              </a:solidFill>
              <a:latin typeface="Arial"/>
              <a:ea typeface="Arial"/>
              <a:cs typeface="Arial"/>
              <a:sym typeface="Arial"/>
            </a:endParaRPr>
          </a:p>
        </p:txBody>
      </p:sp>
      <p:sp>
        <p:nvSpPr>
          <p:cNvPr id="406" name="Google Shape;406;p47"/>
          <p:cNvSpPr txBox="1"/>
          <p:nvPr/>
        </p:nvSpPr>
        <p:spPr>
          <a:xfrm>
            <a:off x="5315528" y="698975"/>
            <a:ext cx="1188900" cy="3283200"/>
          </a:xfrm>
          <a:prstGeom prst="rect">
            <a:avLst/>
          </a:prstGeom>
          <a:solidFill>
            <a:schemeClr val="dk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200" u="none" cap="none" strike="noStrike">
                <a:solidFill>
                  <a:schemeClr val="dk2"/>
                </a:solidFill>
                <a:latin typeface="Arial"/>
                <a:ea typeface="Arial"/>
                <a:cs typeface="Arial"/>
                <a:sym typeface="Arial"/>
              </a:rPr>
              <a:t>Exploitation</a:t>
            </a:r>
            <a:endParaRPr b="0" i="0" sz="1200" u="none" cap="none" strike="noStrike">
              <a:solidFill>
                <a:schemeClr val="dk2"/>
              </a:solidFill>
              <a:latin typeface="Arial"/>
              <a:ea typeface="Arial"/>
              <a:cs typeface="Arial"/>
              <a:sym typeface="Arial"/>
            </a:endParaRPr>
          </a:p>
        </p:txBody>
      </p:sp>
      <p:sp>
        <p:nvSpPr>
          <p:cNvPr id="407" name="Google Shape;407;p47"/>
          <p:cNvSpPr txBox="1"/>
          <p:nvPr/>
        </p:nvSpPr>
        <p:spPr>
          <a:xfrm>
            <a:off x="329200" y="698975"/>
            <a:ext cx="1188900" cy="3282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200" u="none" cap="none" strike="noStrike">
                <a:solidFill>
                  <a:schemeClr val="dk2"/>
                </a:solidFill>
                <a:latin typeface="Arial"/>
                <a:ea typeface="Arial"/>
                <a:cs typeface="Arial"/>
                <a:sym typeface="Arial"/>
              </a:rPr>
              <a:t>Management</a:t>
            </a:r>
            <a:endParaRPr b="0" i="0" sz="1200" u="none" cap="none" strike="noStrike">
              <a:solidFill>
                <a:schemeClr val="dk2"/>
              </a:solidFill>
              <a:latin typeface="Arial"/>
              <a:ea typeface="Arial"/>
              <a:cs typeface="Arial"/>
              <a:sym typeface="Arial"/>
            </a:endParaRPr>
          </a:p>
        </p:txBody>
      </p:sp>
      <p:sp>
        <p:nvSpPr>
          <p:cNvPr id="408" name="Google Shape;408;p47"/>
          <p:cNvSpPr txBox="1"/>
          <p:nvPr/>
        </p:nvSpPr>
        <p:spPr>
          <a:xfrm>
            <a:off x="1575784" y="698975"/>
            <a:ext cx="1188900" cy="3283200"/>
          </a:xfrm>
          <a:prstGeom prst="rect">
            <a:avLst/>
          </a:prstGeom>
          <a:solidFill>
            <a:schemeClr val="lt2"/>
          </a:solidFill>
          <a:ln>
            <a:noFill/>
          </a:ln>
        </p:spPr>
        <p:txBody>
          <a:bodyPr anchorCtr="0" anchor="t" bIns="45700" lIns="36000" spcFirstLastPara="1" rIns="36000"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200" u="none" cap="none" strike="noStrike">
                <a:solidFill>
                  <a:schemeClr val="dk2"/>
                </a:solidFill>
                <a:latin typeface="Arial"/>
                <a:ea typeface="Arial"/>
                <a:cs typeface="Arial"/>
                <a:sym typeface="Arial"/>
              </a:rPr>
              <a:t>Développement</a:t>
            </a:r>
            <a:endParaRPr b="0" i="0" sz="1200" u="none" cap="none" strike="noStrike">
              <a:solidFill>
                <a:schemeClr val="dk2"/>
              </a:solidFill>
              <a:latin typeface="Arial"/>
              <a:ea typeface="Arial"/>
              <a:cs typeface="Arial"/>
              <a:sym typeface="Arial"/>
            </a:endParaRPr>
          </a:p>
        </p:txBody>
      </p:sp>
      <p:sp>
        <p:nvSpPr>
          <p:cNvPr id="409" name="Google Shape;409;p47"/>
          <p:cNvSpPr txBox="1"/>
          <p:nvPr/>
        </p:nvSpPr>
        <p:spPr>
          <a:xfrm>
            <a:off x="2822364" y="698983"/>
            <a:ext cx="1188900" cy="32832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100"/>
              <a:buFont typeface="Arial"/>
              <a:buNone/>
            </a:pPr>
            <a:r>
              <a:rPr b="0" i="0" lang="fr" sz="1200" u="none" cap="none" strike="noStrike">
                <a:solidFill>
                  <a:schemeClr val="dk2"/>
                </a:solidFill>
                <a:latin typeface="Arial"/>
                <a:ea typeface="Arial"/>
                <a:cs typeface="Arial"/>
                <a:sym typeface="Arial"/>
              </a:rPr>
              <a:t>Tests</a:t>
            </a:r>
            <a:endParaRPr b="0" i="0" sz="1200" u="none" cap="none" strike="noStrike">
              <a:solidFill>
                <a:schemeClr val="dk2"/>
              </a:solidFill>
              <a:latin typeface="Arial"/>
              <a:ea typeface="Arial"/>
              <a:cs typeface="Arial"/>
              <a:sym typeface="Arial"/>
            </a:endParaRPr>
          </a:p>
        </p:txBody>
      </p:sp>
      <p:sp>
        <p:nvSpPr>
          <p:cNvPr id="410" name="Google Shape;410;p47"/>
          <p:cNvSpPr txBox="1"/>
          <p:nvPr/>
        </p:nvSpPr>
        <p:spPr>
          <a:xfrm>
            <a:off x="1661970" y="1141565"/>
            <a:ext cx="1016700" cy="20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800">
                <a:solidFill>
                  <a:schemeClr val="dk2"/>
                </a:solidFill>
              </a:rPr>
              <a:t>TFS</a:t>
            </a:r>
            <a:endParaRPr sz="800">
              <a:solidFill>
                <a:schemeClr val="dk2"/>
              </a:solidFill>
            </a:endParaRPr>
          </a:p>
        </p:txBody>
      </p:sp>
      <p:sp>
        <p:nvSpPr>
          <p:cNvPr id="411" name="Google Shape;411;p47"/>
          <p:cNvSpPr txBox="1"/>
          <p:nvPr/>
        </p:nvSpPr>
        <p:spPr>
          <a:xfrm>
            <a:off x="1661961" y="2641416"/>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Gitlab</a:t>
            </a:r>
            <a:endParaRPr sz="800"/>
          </a:p>
        </p:txBody>
      </p:sp>
      <p:sp>
        <p:nvSpPr>
          <p:cNvPr id="412" name="Google Shape;412;p47"/>
          <p:cNvSpPr txBox="1"/>
          <p:nvPr/>
        </p:nvSpPr>
        <p:spPr>
          <a:xfrm>
            <a:off x="1661961" y="3260132"/>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Nexus</a:t>
            </a:r>
            <a:endParaRPr sz="800"/>
          </a:p>
        </p:txBody>
      </p:sp>
      <p:sp>
        <p:nvSpPr>
          <p:cNvPr id="413" name="Google Shape;413;p47"/>
          <p:cNvSpPr txBox="1"/>
          <p:nvPr/>
        </p:nvSpPr>
        <p:spPr>
          <a:xfrm>
            <a:off x="1661961" y="1542038"/>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Bitbucket</a:t>
            </a:r>
            <a:endParaRPr sz="800"/>
          </a:p>
        </p:txBody>
      </p:sp>
      <p:sp>
        <p:nvSpPr>
          <p:cNvPr id="414" name="Google Shape;414;p47"/>
          <p:cNvSpPr txBox="1"/>
          <p:nvPr/>
        </p:nvSpPr>
        <p:spPr>
          <a:xfrm>
            <a:off x="1661889" y="3462920"/>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Clearcase</a:t>
            </a:r>
            <a:endParaRPr sz="800"/>
          </a:p>
        </p:txBody>
      </p:sp>
      <p:sp>
        <p:nvSpPr>
          <p:cNvPr id="415" name="Google Shape;415;p47"/>
          <p:cNvSpPr txBox="1"/>
          <p:nvPr/>
        </p:nvSpPr>
        <p:spPr>
          <a:xfrm>
            <a:off x="5401705" y="1280350"/>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VRO</a:t>
            </a:r>
            <a:endParaRPr sz="800"/>
          </a:p>
        </p:txBody>
      </p:sp>
      <p:sp>
        <p:nvSpPr>
          <p:cNvPr id="416" name="Google Shape;416;p47"/>
          <p:cNvSpPr txBox="1"/>
          <p:nvPr/>
        </p:nvSpPr>
        <p:spPr>
          <a:xfrm>
            <a:off x="5401696" y="1542038"/>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VRA</a:t>
            </a:r>
            <a:endParaRPr sz="800"/>
          </a:p>
        </p:txBody>
      </p:sp>
      <p:sp>
        <p:nvSpPr>
          <p:cNvPr id="417" name="Google Shape;417;p47"/>
          <p:cNvSpPr txBox="1"/>
          <p:nvPr/>
        </p:nvSpPr>
        <p:spPr>
          <a:xfrm>
            <a:off x="4155047" y="1650083"/>
            <a:ext cx="1016700" cy="202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CloudFormation</a:t>
            </a:r>
            <a:endParaRPr sz="800"/>
          </a:p>
        </p:txBody>
      </p:sp>
      <p:sp>
        <p:nvSpPr>
          <p:cNvPr id="418" name="Google Shape;418;p47"/>
          <p:cNvSpPr txBox="1"/>
          <p:nvPr/>
        </p:nvSpPr>
        <p:spPr>
          <a:xfrm>
            <a:off x="1661961" y="2441174"/>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Jenkins (IaaS)</a:t>
            </a:r>
            <a:endParaRPr sz="800">
              <a:solidFill>
                <a:schemeClr val="dk2"/>
              </a:solidFill>
            </a:endParaRPr>
          </a:p>
        </p:txBody>
      </p:sp>
      <p:sp>
        <p:nvSpPr>
          <p:cNvPr id="419" name="Google Shape;419;p47"/>
          <p:cNvSpPr txBox="1"/>
          <p:nvPr/>
        </p:nvSpPr>
        <p:spPr>
          <a:xfrm>
            <a:off x="4155115" y="2441163"/>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Puppet</a:t>
            </a:r>
            <a:endParaRPr sz="800">
              <a:solidFill>
                <a:schemeClr val="dk2"/>
              </a:solidFill>
            </a:endParaRPr>
          </a:p>
        </p:txBody>
      </p:sp>
      <p:sp>
        <p:nvSpPr>
          <p:cNvPr id="420" name="Google Shape;420;p47"/>
          <p:cNvSpPr txBox="1"/>
          <p:nvPr/>
        </p:nvSpPr>
        <p:spPr>
          <a:xfrm>
            <a:off x="4155124" y="2641405"/>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Ansible</a:t>
            </a:r>
            <a:endParaRPr sz="800">
              <a:solidFill>
                <a:schemeClr val="dk2"/>
              </a:solidFill>
            </a:endParaRPr>
          </a:p>
        </p:txBody>
      </p:sp>
      <p:sp>
        <p:nvSpPr>
          <p:cNvPr id="421" name="Google Shape;421;p47"/>
          <p:cNvSpPr txBox="1"/>
          <p:nvPr/>
        </p:nvSpPr>
        <p:spPr>
          <a:xfrm>
            <a:off x="4155115" y="2844159"/>
            <a:ext cx="1016700" cy="20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800">
                <a:solidFill>
                  <a:schemeClr val="dk2"/>
                </a:solidFill>
              </a:rPr>
              <a:t>CARA</a:t>
            </a:r>
            <a:endParaRPr sz="800">
              <a:solidFill>
                <a:schemeClr val="dk2"/>
              </a:solidFill>
            </a:endParaRPr>
          </a:p>
        </p:txBody>
      </p:sp>
      <p:sp>
        <p:nvSpPr>
          <p:cNvPr id="422" name="Google Shape;422;p47"/>
          <p:cNvSpPr txBox="1"/>
          <p:nvPr/>
        </p:nvSpPr>
        <p:spPr>
          <a:xfrm>
            <a:off x="415370" y="2240932"/>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Confluence</a:t>
            </a:r>
            <a:endParaRPr sz="800">
              <a:solidFill>
                <a:schemeClr val="dk2"/>
              </a:solidFill>
            </a:endParaRPr>
          </a:p>
        </p:txBody>
      </p:sp>
      <p:sp>
        <p:nvSpPr>
          <p:cNvPr id="423" name="Google Shape;423;p47"/>
          <p:cNvSpPr txBox="1"/>
          <p:nvPr/>
        </p:nvSpPr>
        <p:spPr>
          <a:xfrm>
            <a:off x="415379" y="2441174"/>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Yed</a:t>
            </a:r>
            <a:endParaRPr sz="800">
              <a:solidFill>
                <a:schemeClr val="dk2"/>
              </a:solidFill>
            </a:endParaRPr>
          </a:p>
        </p:txBody>
      </p:sp>
      <p:sp>
        <p:nvSpPr>
          <p:cNvPr id="424" name="Google Shape;424;p47"/>
          <p:cNvSpPr txBox="1"/>
          <p:nvPr/>
        </p:nvSpPr>
        <p:spPr>
          <a:xfrm>
            <a:off x="2908466" y="2963259"/>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800">
                <a:solidFill>
                  <a:schemeClr val="dk2"/>
                </a:solidFill>
              </a:rPr>
              <a:t>Optim</a:t>
            </a:r>
            <a:endParaRPr sz="800">
              <a:solidFill>
                <a:schemeClr val="dk2"/>
              </a:solidFill>
            </a:endParaRPr>
          </a:p>
        </p:txBody>
      </p:sp>
      <p:sp>
        <p:nvSpPr>
          <p:cNvPr id="425" name="Google Shape;425;p47"/>
          <p:cNvSpPr txBox="1"/>
          <p:nvPr/>
        </p:nvSpPr>
        <p:spPr>
          <a:xfrm>
            <a:off x="415379" y="1219422"/>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JIRA</a:t>
            </a:r>
            <a:endParaRPr sz="800">
              <a:solidFill>
                <a:schemeClr val="dk2"/>
              </a:solidFill>
            </a:endParaRPr>
          </a:p>
        </p:txBody>
      </p:sp>
      <p:sp>
        <p:nvSpPr>
          <p:cNvPr id="426" name="Google Shape;426;p47"/>
          <p:cNvSpPr txBox="1"/>
          <p:nvPr/>
        </p:nvSpPr>
        <p:spPr>
          <a:xfrm>
            <a:off x="5439579" y="2185197"/>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Service Now</a:t>
            </a:r>
            <a:endParaRPr sz="800">
              <a:solidFill>
                <a:schemeClr val="dk2"/>
              </a:solidFill>
            </a:endParaRPr>
          </a:p>
        </p:txBody>
      </p:sp>
      <p:sp>
        <p:nvSpPr>
          <p:cNvPr id="427" name="Google Shape;427;p47"/>
          <p:cNvSpPr txBox="1"/>
          <p:nvPr/>
        </p:nvSpPr>
        <p:spPr>
          <a:xfrm>
            <a:off x="2908560" y="1143964"/>
            <a:ext cx="1016700" cy="202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Jasmine</a:t>
            </a:r>
            <a:endParaRPr sz="800"/>
          </a:p>
        </p:txBody>
      </p:sp>
      <p:sp>
        <p:nvSpPr>
          <p:cNvPr id="428" name="Google Shape;428;p47"/>
          <p:cNvSpPr txBox="1"/>
          <p:nvPr/>
        </p:nvSpPr>
        <p:spPr>
          <a:xfrm>
            <a:off x="2908542" y="1346594"/>
            <a:ext cx="1016700" cy="202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Smartbear</a:t>
            </a:r>
            <a:endParaRPr sz="800"/>
          </a:p>
        </p:txBody>
      </p:sp>
      <p:sp>
        <p:nvSpPr>
          <p:cNvPr id="429" name="Google Shape;429;p47"/>
          <p:cNvSpPr txBox="1"/>
          <p:nvPr/>
        </p:nvSpPr>
        <p:spPr>
          <a:xfrm>
            <a:off x="2908551" y="1544437"/>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800">
                <a:solidFill>
                  <a:schemeClr val="dk2"/>
                </a:solidFill>
              </a:rPr>
              <a:t>Squash</a:t>
            </a:r>
            <a:endParaRPr sz="800">
              <a:solidFill>
                <a:schemeClr val="dk2"/>
              </a:solidFill>
            </a:endParaRPr>
          </a:p>
        </p:txBody>
      </p:sp>
      <p:sp>
        <p:nvSpPr>
          <p:cNvPr id="430" name="Google Shape;430;p47"/>
          <p:cNvSpPr txBox="1"/>
          <p:nvPr/>
        </p:nvSpPr>
        <p:spPr>
          <a:xfrm>
            <a:off x="2908560" y="1747191"/>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800">
                <a:solidFill>
                  <a:schemeClr val="dk2"/>
                </a:solidFill>
              </a:rPr>
              <a:t>UIpath</a:t>
            </a:r>
            <a:endParaRPr sz="800"/>
          </a:p>
        </p:txBody>
      </p:sp>
      <p:sp>
        <p:nvSpPr>
          <p:cNvPr id="431" name="Google Shape;431;p47"/>
          <p:cNvSpPr txBox="1"/>
          <p:nvPr/>
        </p:nvSpPr>
        <p:spPr>
          <a:xfrm>
            <a:off x="2908542" y="1949822"/>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Sonar</a:t>
            </a:r>
            <a:endParaRPr sz="800"/>
          </a:p>
        </p:txBody>
      </p:sp>
      <p:sp>
        <p:nvSpPr>
          <p:cNvPr id="432" name="Google Shape;432;p47"/>
          <p:cNvSpPr txBox="1"/>
          <p:nvPr/>
        </p:nvSpPr>
        <p:spPr>
          <a:xfrm>
            <a:off x="2908551" y="2147665"/>
            <a:ext cx="1016700" cy="202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Karma</a:t>
            </a:r>
            <a:endParaRPr sz="800"/>
          </a:p>
        </p:txBody>
      </p:sp>
      <p:sp>
        <p:nvSpPr>
          <p:cNvPr id="433" name="Google Shape;433;p47"/>
          <p:cNvSpPr txBox="1"/>
          <p:nvPr/>
        </p:nvSpPr>
        <p:spPr>
          <a:xfrm>
            <a:off x="2908560" y="2355229"/>
            <a:ext cx="1016700" cy="202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Selenium</a:t>
            </a:r>
            <a:endParaRPr sz="800"/>
          </a:p>
        </p:txBody>
      </p:sp>
      <p:sp>
        <p:nvSpPr>
          <p:cNvPr id="434" name="Google Shape;434;p47"/>
          <p:cNvSpPr txBox="1"/>
          <p:nvPr/>
        </p:nvSpPr>
        <p:spPr>
          <a:xfrm>
            <a:off x="2908551" y="2562770"/>
            <a:ext cx="1016700" cy="202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Nightmare</a:t>
            </a:r>
            <a:endParaRPr sz="800"/>
          </a:p>
        </p:txBody>
      </p:sp>
      <p:sp>
        <p:nvSpPr>
          <p:cNvPr id="435" name="Google Shape;435;p47"/>
          <p:cNvSpPr txBox="1"/>
          <p:nvPr/>
        </p:nvSpPr>
        <p:spPr>
          <a:xfrm>
            <a:off x="5401696" y="3090043"/>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Dynatrace</a:t>
            </a:r>
            <a:endParaRPr sz="800">
              <a:solidFill>
                <a:schemeClr val="dk2"/>
              </a:solidFill>
            </a:endParaRPr>
          </a:p>
        </p:txBody>
      </p:sp>
      <p:sp>
        <p:nvSpPr>
          <p:cNvPr id="436" name="Google Shape;436;p47"/>
          <p:cNvSpPr txBox="1"/>
          <p:nvPr/>
        </p:nvSpPr>
        <p:spPr>
          <a:xfrm>
            <a:off x="5401705" y="3290286"/>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Splunk</a:t>
            </a:r>
            <a:endParaRPr sz="800">
              <a:solidFill>
                <a:schemeClr val="dk2"/>
              </a:solidFill>
            </a:endParaRPr>
          </a:p>
        </p:txBody>
      </p:sp>
      <p:sp>
        <p:nvSpPr>
          <p:cNvPr id="437" name="Google Shape;437;p47"/>
          <p:cNvSpPr txBox="1"/>
          <p:nvPr/>
        </p:nvSpPr>
        <p:spPr>
          <a:xfrm>
            <a:off x="5401696" y="3493040"/>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ELK</a:t>
            </a:r>
            <a:endParaRPr sz="800">
              <a:solidFill>
                <a:schemeClr val="dk2"/>
              </a:solidFill>
            </a:endParaRPr>
          </a:p>
        </p:txBody>
      </p:sp>
      <p:sp>
        <p:nvSpPr>
          <p:cNvPr id="438" name="Google Shape;438;p47"/>
          <p:cNvSpPr txBox="1"/>
          <p:nvPr/>
        </p:nvSpPr>
        <p:spPr>
          <a:xfrm>
            <a:off x="5401696" y="3695794"/>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Grafana</a:t>
            </a:r>
            <a:endParaRPr sz="800">
              <a:solidFill>
                <a:schemeClr val="dk2"/>
              </a:solidFill>
            </a:endParaRPr>
          </a:p>
        </p:txBody>
      </p:sp>
      <p:sp>
        <p:nvSpPr>
          <p:cNvPr id="439" name="Google Shape;439;p47"/>
          <p:cNvSpPr txBox="1"/>
          <p:nvPr/>
        </p:nvSpPr>
        <p:spPr>
          <a:xfrm>
            <a:off x="415370" y="3260132"/>
            <a:ext cx="1016700" cy="20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800">
                <a:solidFill>
                  <a:schemeClr val="dk2"/>
                </a:solidFill>
              </a:rPr>
              <a:t>XL Release</a:t>
            </a:r>
            <a:endParaRPr sz="800">
              <a:solidFill>
                <a:schemeClr val="dk2"/>
              </a:solidFill>
            </a:endParaRPr>
          </a:p>
        </p:txBody>
      </p:sp>
      <p:sp>
        <p:nvSpPr>
          <p:cNvPr id="440" name="Google Shape;440;p47"/>
          <p:cNvSpPr txBox="1"/>
          <p:nvPr/>
        </p:nvSpPr>
        <p:spPr>
          <a:xfrm>
            <a:off x="4155115" y="3260132"/>
            <a:ext cx="1016700" cy="2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Packer</a:t>
            </a:r>
            <a:endParaRPr sz="800"/>
          </a:p>
        </p:txBody>
      </p:sp>
      <p:sp>
        <p:nvSpPr>
          <p:cNvPr id="441" name="Google Shape;441;p47"/>
          <p:cNvSpPr txBox="1"/>
          <p:nvPr/>
        </p:nvSpPr>
        <p:spPr>
          <a:xfrm>
            <a:off x="2379289" y="4065073"/>
            <a:ext cx="922500" cy="4290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18000" spcFirstLastPara="1" rIns="18000" wrap="square" tIns="91425">
            <a:noAutofit/>
          </a:bodyPr>
          <a:lstStyle/>
          <a:p>
            <a:pPr indent="0" lvl="0" marL="0" rtl="0" algn="ctr">
              <a:spcBef>
                <a:spcPts val="0"/>
              </a:spcBef>
              <a:spcAft>
                <a:spcPts val="0"/>
              </a:spcAft>
              <a:buNone/>
            </a:pPr>
            <a:r>
              <a:rPr lang="fr" sz="800">
                <a:solidFill>
                  <a:schemeClr val="dk2"/>
                </a:solidFill>
              </a:rPr>
              <a:t>Outils à décommissionner</a:t>
            </a:r>
            <a:endParaRPr sz="800">
              <a:solidFill>
                <a:schemeClr val="dk2"/>
              </a:solidFill>
            </a:endParaRPr>
          </a:p>
        </p:txBody>
      </p:sp>
      <p:sp>
        <p:nvSpPr>
          <p:cNvPr id="442" name="Google Shape;442;p47"/>
          <p:cNvSpPr txBox="1"/>
          <p:nvPr/>
        </p:nvSpPr>
        <p:spPr>
          <a:xfrm>
            <a:off x="1397332" y="4065097"/>
            <a:ext cx="922500" cy="429000"/>
          </a:xfrm>
          <a:prstGeom prst="rect">
            <a:avLst/>
          </a:prstGeom>
          <a:solidFill>
            <a:schemeClr val="accent1"/>
          </a:solidFill>
          <a:ln>
            <a:noFill/>
          </a:ln>
        </p:spPr>
        <p:txBody>
          <a:bodyPr anchorCtr="0" anchor="ctr" bIns="91425" lIns="18000" spcFirstLastPara="1" rIns="18000" wrap="square" tIns="91425">
            <a:noAutofit/>
          </a:bodyPr>
          <a:lstStyle/>
          <a:p>
            <a:pPr indent="0" lvl="0" marL="0" rtl="0" algn="ctr">
              <a:spcBef>
                <a:spcPts val="0"/>
              </a:spcBef>
              <a:spcAft>
                <a:spcPts val="0"/>
              </a:spcAft>
              <a:buNone/>
            </a:pPr>
            <a:r>
              <a:rPr lang="fr" sz="800">
                <a:solidFill>
                  <a:schemeClr val="dk2"/>
                </a:solidFill>
              </a:rPr>
              <a:t>Outils à généraliser</a:t>
            </a:r>
            <a:endParaRPr sz="800"/>
          </a:p>
        </p:txBody>
      </p:sp>
      <p:sp>
        <p:nvSpPr>
          <p:cNvPr id="443" name="Google Shape;443;p47"/>
          <p:cNvSpPr txBox="1"/>
          <p:nvPr/>
        </p:nvSpPr>
        <p:spPr>
          <a:xfrm>
            <a:off x="415375" y="4065097"/>
            <a:ext cx="922500" cy="429000"/>
          </a:xfrm>
          <a:prstGeom prst="rect">
            <a:avLst/>
          </a:prstGeom>
          <a:solidFill>
            <a:schemeClr val="accent5"/>
          </a:solidFill>
          <a:ln>
            <a:noFill/>
          </a:ln>
        </p:spPr>
        <p:txBody>
          <a:bodyPr anchorCtr="0" anchor="ctr" bIns="91425" lIns="18000" spcFirstLastPara="1" rIns="18000" wrap="square" tIns="91425">
            <a:noAutofit/>
          </a:bodyPr>
          <a:lstStyle/>
          <a:p>
            <a:pPr indent="0" lvl="0" marL="0" rtl="0" algn="ctr">
              <a:spcBef>
                <a:spcPts val="0"/>
              </a:spcBef>
              <a:spcAft>
                <a:spcPts val="0"/>
              </a:spcAft>
              <a:buNone/>
            </a:pPr>
            <a:r>
              <a:rPr lang="fr" sz="800">
                <a:solidFill>
                  <a:schemeClr val="dk2"/>
                </a:solidFill>
              </a:rPr>
              <a:t>Nouveaux outils à intégrer</a:t>
            </a:r>
            <a:endParaRPr sz="800"/>
          </a:p>
        </p:txBody>
      </p:sp>
      <p:sp>
        <p:nvSpPr>
          <p:cNvPr id="444" name="Google Shape;444;p47"/>
          <p:cNvSpPr/>
          <p:nvPr/>
        </p:nvSpPr>
        <p:spPr>
          <a:xfrm rot="5400000">
            <a:off x="5819516" y="3509002"/>
            <a:ext cx="180900" cy="1206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txBox="1"/>
          <p:nvPr/>
        </p:nvSpPr>
        <p:spPr>
          <a:xfrm>
            <a:off x="5232103" y="4241721"/>
            <a:ext cx="1355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Outils à consommer mais hors scope Usine Logicielle</a:t>
            </a:r>
            <a:endParaRPr sz="800">
              <a:solidFill>
                <a:schemeClr val="dk2"/>
              </a:solidFill>
            </a:endParaRPr>
          </a:p>
        </p:txBody>
      </p:sp>
      <p:sp>
        <p:nvSpPr>
          <p:cNvPr id="446" name="Google Shape;446;p47"/>
          <p:cNvSpPr txBox="1"/>
          <p:nvPr/>
        </p:nvSpPr>
        <p:spPr>
          <a:xfrm>
            <a:off x="4343202" y="4065097"/>
            <a:ext cx="745200" cy="429000"/>
          </a:xfrm>
          <a:prstGeom prst="rect">
            <a:avLst/>
          </a:prstGeom>
          <a:solidFill>
            <a:schemeClr val="accent6"/>
          </a:solidFill>
          <a:ln>
            <a:noFill/>
          </a:ln>
        </p:spPr>
        <p:txBody>
          <a:bodyPr anchorCtr="0" anchor="ctr" bIns="91425" lIns="18000" spcFirstLastPara="1" rIns="18000" wrap="square" tIns="91425">
            <a:noAutofit/>
          </a:bodyPr>
          <a:lstStyle/>
          <a:p>
            <a:pPr indent="0" lvl="0" marL="0" rtl="0" algn="ctr">
              <a:spcBef>
                <a:spcPts val="0"/>
              </a:spcBef>
              <a:spcAft>
                <a:spcPts val="0"/>
              </a:spcAft>
              <a:buNone/>
            </a:pPr>
            <a:r>
              <a:rPr lang="fr" sz="800">
                <a:solidFill>
                  <a:schemeClr val="dk2"/>
                </a:solidFill>
              </a:rPr>
              <a:t>Outils à conserver (spécifiques)</a:t>
            </a:r>
            <a:endParaRPr sz="800">
              <a:solidFill>
                <a:schemeClr val="dk2"/>
              </a:solidFill>
            </a:endParaRPr>
          </a:p>
        </p:txBody>
      </p:sp>
      <p:sp>
        <p:nvSpPr>
          <p:cNvPr id="447" name="Google Shape;447;p47"/>
          <p:cNvSpPr txBox="1"/>
          <p:nvPr/>
        </p:nvSpPr>
        <p:spPr>
          <a:xfrm>
            <a:off x="3361245" y="4065097"/>
            <a:ext cx="922500" cy="429000"/>
          </a:xfrm>
          <a:prstGeom prst="rect">
            <a:avLst/>
          </a:prstGeom>
          <a:solidFill>
            <a:schemeClr val="accent4"/>
          </a:solidFill>
          <a:ln>
            <a:noFill/>
          </a:ln>
        </p:spPr>
        <p:txBody>
          <a:bodyPr anchorCtr="0" anchor="ctr" bIns="91425" lIns="18000" spcFirstLastPara="1" rIns="18000" wrap="square" tIns="91425">
            <a:noAutofit/>
          </a:bodyPr>
          <a:lstStyle/>
          <a:p>
            <a:pPr indent="0" lvl="0" marL="0" rtl="0" algn="ctr">
              <a:spcBef>
                <a:spcPts val="0"/>
              </a:spcBef>
              <a:spcAft>
                <a:spcPts val="0"/>
              </a:spcAft>
              <a:buNone/>
            </a:pPr>
            <a:r>
              <a:rPr lang="fr" sz="800">
                <a:solidFill>
                  <a:schemeClr val="dk2"/>
                </a:solidFill>
              </a:rPr>
              <a:t>Outils à arbitrer</a:t>
            </a:r>
            <a:endParaRPr sz="800"/>
          </a:p>
        </p:txBody>
      </p:sp>
      <p:sp>
        <p:nvSpPr>
          <p:cNvPr id="448" name="Google Shape;448;p47"/>
          <p:cNvSpPr txBox="1"/>
          <p:nvPr/>
        </p:nvSpPr>
        <p:spPr>
          <a:xfrm>
            <a:off x="4155047" y="3583232"/>
            <a:ext cx="1016700" cy="202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fr" sz="800">
                <a:solidFill>
                  <a:schemeClr val="dk2"/>
                </a:solidFill>
              </a:rPr>
              <a:t>Vault</a:t>
            </a:r>
            <a:endParaRPr sz="800">
              <a:solidFill>
                <a:schemeClr val="dk2"/>
              </a:solidFill>
            </a:endParaRPr>
          </a:p>
        </p:txBody>
      </p:sp>
      <p:sp>
        <p:nvSpPr>
          <p:cNvPr id="449" name="Google Shape;449;p47"/>
          <p:cNvSpPr txBox="1"/>
          <p:nvPr/>
        </p:nvSpPr>
        <p:spPr>
          <a:xfrm>
            <a:off x="1661882" y="1761013"/>
            <a:ext cx="1016700" cy="20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Gitlab</a:t>
            </a:r>
            <a:endParaRPr sz="800"/>
          </a:p>
        </p:txBody>
      </p:sp>
      <p:sp>
        <p:nvSpPr>
          <p:cNvPr id="450" name="Google Shape;450;p47"/>
          <p:cNvSpPr txBox="1"/>
          <p:nvPr/>
        </p:nvSpPr>
        <p:spPr>
          <a:xfrm>
            <a:off x="4155053" y="1422165"/>
            <a:ext cx="1016700" cy="202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VRO-VRA</a:t>
            </a:r>
            <a:endParaRPr sz="800"/>
          </a:p>
        </p:txBody>
      </p:sp>
      <p:sp>
        <p:nvSpPr>
          <p:cNvPr id="451" name="Google Shape;451;p47"/>
          <p:cNvSpPr txBox="1"/>
          <p:nvPr/>
        </p:nvSpPr>
        <p:spPr>
          <a:xfrm>
            <a:off x="6562100" y="708750"/>
            <a:ext cx="2444700" cy="4306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t>La cartographie de l’existant sur l’outillage SwissLife montre un nombre d’outils important mais peu de doublons.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fr" sz="1000" u="sng"/>
              <a:t>Nouveaux outils à intégrer :</a:t>
            </a:r>
            <a:endParaRPr sz="1000" u="sng"/>
          </a:p>
          <a:p>
            <a:pPr indent="-113901" lvl="0" marL="136800" rtl="0" algn="l">
              <a:spcBef>
                <a:spcPts val="0"/>
              </a:spcBef>
              <a:spcAft>
                <a:spcPts val="0"/>
              </a:spcAft>
              <a:buSzPts val="1000"/>
              <a:buChar char="●"/>
            </a:pPr>
            <a:r>
              <a:rPr lang="fr" sz="1000"/>
              <a:t>XLRelease est un outil d'orchestration de tâches du processus de release. Il aide à identifier le temps entre chaque tâche, à automatiser et accompagner le changement</a:t>
            </a:r>
            <a:endParaRPr sz="1000"/>
          </a:p>
          <a:p>
            <a:pPr indent="-113901" lvl="0" marL="136800" rtl="0" algn="l">
              <a:spcBef>
                <a:spcPts val="0"/>
              </a:spcBef>
              <a:spcAft>
                <a:spcPts val="0"/>
              </a:spcAft>
              <a:buSzPts val="1000"/>
              <a:buChar char="●"/>
            </a:pPr>
            <a:r>
              <a:rPr lang="fr" sz="1000"/>
              <a:t>Packer simplifie la construction de template de VM</a:t>
            </a:r>
            <a:endParaRPr sz="1000"/>
          </a:p>
          <a:p>
            <a:pPr indent="-113901" lvl="0" marL="136800" rtl="0" algn="l">
              <a:spcBef>
                <a:spcPts val="0"/>
              </a:spcBef>
              <a:spcAft>
                <a:spcPts val="0"/>
              </a:spcAft>
              <a:buSzPts val="1000"/>
              <a:buChar char="●"/>
            </a:pPr>
            <a:r>
              <a:rPr lang="fr" sz="1000"/>
              <a:t>Vault est une solution de gestion de secret “hybride”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fr" sz="1000"/>
              <a:t>CARA est un outil statefull nécessitant l’installation d’un agent, avec un inventaire statique. Pour fluidifier les déploiements nous recommandons l’utilisation d’Ansible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fr" sz="1000" u="sng">
                <a:solidFill>
                  <a:schemeClr val="dk2"/>
                </a:solidFill>
              </a:rPr>
              <a:t>Outils à arbitrer :</a:t>
            </a:r>
            <a:endParaRPr sz="1000" u="sng">
              <a:solidFill>
                <a:schemeClr val="dk2"/>
              </a:solidFill>
            </a:endParaRPr>
          </a:p>
          <a:p>
            <a:pPr indent="-113901" lvl="0" marL="136800" rtl="0" algn="l">
              <a:spcBef>
                <a:spcPts val="0"/>
              </a:spcBef>
              <a:spcAft>
                <a:spcPts val="0"/>
              </a:spcAft>
              <a:buClr>
                <a:schemeClr val="dk2"/>
              </a:buClr>
              <a:buSzPts val="1000"/>
              <a:buChar char="●"/>
            </a:pPr>
            <a:r>
              <a:rPr lang="fr" sz="1000">
                <a:solidFill>
                  <a:schemeClr val="dk2"/>
                </a:solidFill>
              </a:rPr>
              <a:t>L’orchestrateur opérationnel de la chaîne d’intégration et déploiement est à arbitrer (scénarios proposés)</a:t>
            </a:r>
            <a:endParaRPr sz="1000" u="sng">
              <a:solidFill>
                <a:schemeClr val="dk2"/>
              </a:solidFill>
            </a:endParaRPr>
          </a:p>
          <a:p>
            <a:pPr indent="0" lvl="0" marL="0" rtl="0" algn="l">
              <a:spcBef>
                <a:spcPts val="0"/>
              </a:spcBef>
              <a:spcAft>
                <a:spcPts val="0"/>
              </a:spcAft>
              <a:buNone/>
            </a:pPr>
            <a:r>
              <a:t/>
            </a:r>
            <a:endParaRPr sz="1000"/>
          </a:p>
        </p:txBody>
      </p:sp>
      <p:sp>
        <p:nvSpPr>
          <p:cNvPr id="452" name="Google Shape;452;p47"/>
          <p:cNvSpPr txBox="1"/>
          <p:nvPr/>
        </p:nvSpPr>
        <p:spPr>
          <a:xfrm>
            <a:off x="1661898" y="2253124"/>
            <a:ext cx="1016700" cy="20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solidFill>
                  <a:schemeClr val="dk2"/>
                </a:solidFill>
              </a:rPr>
              <a:t>Jenkins</a:t>
            </a:r>
            <a:endParaRPr sz="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pic>
        <p:nvPicPr>
          <p:cNvPr id="458" name="Google Shape;458;p48"/>
          <p:cNvPicPr preferRelativeResize="0"/>
          <p:nvPr/>
        </p:nvPicPr>
        <p:blipFill>
          <a:blip r:embed="rId3">
            <a:alphaModFix/>
          </a:blip>
          <a:stretch>
            <a:fillRect/>
          </a:stretch>
        </p:blipFill>
        <p:spPr>
          <a:xfrm>
            <a:off x="5399100" y="2669667"/>
            <a:ext cx="424935" cy="476547"/>
          </a:xfrm>
          <a:prstGeom prst="rect">
            <a:avLst/>
          </a:prstGeom>
          <a:noFill/>
          <a:ln>
            <a:noFill/>
          </a:ln>
        </p:spPr>
      </p:pic>
      <p:sp>
        <p:nvSpPr>
          <p:cNvPr id="459" name="Google Shape;459;p48"/>
          <p:cNvSpPr txBox="1"/>
          <p:nvPr/>
        </p:nvSpPr>
        <p:spPr>
          <a:xfrm>
            <a:off x="4951602" y="3204250"/>
            <a:ext cx="1449900" cy="139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latin typeface="Arial"/>
                <a:ea typeface="Arial"/>
                <a:cs typeface="Arial"/>
                <a:sym typeface="Arial"/>
              </a:rPr>
              <a:t>AWS</a:t>
            </a:r>
            <a:r>
              <a:rPr b="1" lang="fr" sz="1000">
                <a:solidFill>
                  <a:srgbClr val="474746"/>
                </a:solidFill>
              </a:rPr>
              <a:t> </a:t>
            </a:r>
            <a:r>
              <a:rPr b="1" lang="fr" sz="1000">
                <a:solidFill>
                  <a:srgbClr val="474746"/>
                </a:solidFill>
              </a:rPr>
              <a:t>SSM (secrets)</a:t>
            </a:r>
            <a:endParaRPr b="1" sz="1000">
              <a:solidFill>
                <a:srgbClr val="474746"/>
              </a:solidFill>
              <a:latin typeface="Arial"/>
              <a:ea typeface="Arial"/>
              <a:cs typeface="Arial"/>
              <a:sym typeface="Arial"/>
            </a:endParaRPr>
          </a:p>
        </p:txBody>
      </p:sp>
      <p:pic>
        <p:nvPicPr>
          <p:cNvPr id="460" name="Google Shape;460;p48"/>
          <p:cNvPicPr preferRelativeResize="0"/>
          <p:nvPr/>
        </p:nvPicPr>
        <p:blipFill>
          <a:blip r:embed="rId4">
            <a:alphaModFix/>
          </a:blip>
          <a:stretch>
            <a:fillRect/>
          </a:stretch>
        </p:blipFill>
        <p:spPr>
          <a:xfrm>
            <a:off x="815561" y="1741728"/>
            <a:ext cx="413006" cy="413010"/>
          </a:xfrm>
          <a:prstGeom prst="rect">
            <a:avLst/>
          </a:prstGeom>
          <a:noFill/>
          <a:ln>
            <a:noFill/>
          </a:ln>
        </p:spPr>
      </p:pic>
      <p:sp>
        <p:nvSpPr>
          <p:cNvPr id="461" name="Google Shape;461;p48"/>
          <p:cNvSpPr txBox="1"/>
          <p:nvPr>
            <p:ph type="title"/>
          </p:nvPr>
        </p:nvSpPr>
        <p:spPr>
          <a:xfrm>
            <a:off x="250825" y="108575"/>
            <a:ext cx="8571300" cy="861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 sz="2400"/>
              <a:t>Processus d’intégration et déploiement continu expérimenté par MySwissLife sur le Cloud AWS</a:t>
            </a:r>
            <a:endParaRPr sz="2400"/>
          </a:p>
        </p:txBody>
      </p:sp>
      <p:sp>
        <p:nvSpPr>
          <p:cNvPr id="462" name="Google Shape;462;p48"/>
          <p:cNvSpPr txBox="1"/>
          <p:nvPr/>
        </p:nvSpPr>
        <p:spPr>
          <a:xfrm>
            <a:off x="731075" y="2187222"/>
            <a:ext cx="712800" cy="1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DEV</a:t>
            </a:r>
            <a:endParaRPr b="0" i="0" sz="800" u="none" cap="none" strike="noStrike">
              <a:solidFill>
                <a:srgbClr val="000000"/>
              </a:solidFill>
              <a:latin typeface="Arial"/>
              <a:ea typeface="Arial"/>
              <a:cs typeface="Arial"/>
              <a:sym typeface="Arial"/>
            </a:endParaRPr>
          </a:p>
        </p:txBody>
      </p:sp>
      <p:pic>
        <p:nvPicPr>
          <p:cNvPr id="463" name="Google Shape;463;p48"/>
          <p:cNvPicPr preferRelativeResize="0"/>
          <p:nvPr/>
        </p:nvPicPr>
        <p:blipFill>
          <a:blip r:embed="rId5">
            <a:alphaModFix/>
          </a:blip>
          <a:stretch>
            <a:fillRect/>
          </a:stretch>
        </p:blipFill>
        <p:spPr>
          <a:xfrm>
            <a:off x="1632263" y="1275225"/>
            <a:ext cx="360000" cy="324000"/>
          </a:xfrm>
          <a:prstGeom prst="rect">
            <a:avLst/>
          </a:prstGeom>
          <a:noFill/>
          <a:ln>
            <a:noFill/>
          </a:ln>
        </p:spPr>
      </p:pic>
      <p:cxnSp>
        <p:nvCxnSpPr>
          <p:cNvPr id="464" name="Google Shape;464;p48"/>
          <p:cNvCxnSpPr>
            <a:stCxn id="460" idx="3"/>
            <a:endCxn id="463" idx="2"/>
          </p:cNvCxnSpPr>
          <p:nvPr/>
        </p:nvCxnSpPr>
        <p:spPr>
          <a:xfrm flipH="1" rot="10800000">
            <a:off x="1228567" y="1599333"/>
            <a:ext cx="583800" cy="3489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48"/>
          <p:cNvSpPr txBox="1"/>
          <p:nvPr/>
        </p:nvSpPr>
        <p:spPr>
          <a:xfrm>
            <a:off x="1916075" y="986600"/>
            <a:ext cx="2130000" cy="714000"/>
          </a:xfrm>
          <a:prstGeom prst="rect">
            <a:avLst/>
          </a:prstGeom>
          <a:noFill/>
          <a:ln>
            <a:noFill/>
          </a:ln>
        </p:spPr>
        <p:txBody>
          <a:bodyPr anchorCtr="0" anchor="ctr" bIns="91425" lIns="91425" spcFirstLastPara="1" rIns="91425" wrap="square" tIns="91425">
            <a:noAutofit/>
          </a:bodyPr>
          <a:lstStyle/>
          <a:p>
            <a:pPr indent="-101199" lvl="0" marL="100799" rtl="0" algn="l">
              <a:spcBef>
                <a:spcPts val="0"/>
              </a:spcBef>
              <a:spcAft>
                <a:spcPts val="0"/>
              </a:spcAft>
              <a:buSzPts val="800"/>
              <a:buChar char="●"/>
            </a:pPr>
            <a:r>
              <a:rPr lang="fr" sz="800"/>
              <a:t>Code source</a:t>
            </a:r>
            <a:endParaRPr sz="800"/>
          </a:p>
          <a:p>
            <a:pPr indent="-101199" lvl="0" marL="100799" rtl="0" algn="l">
              <a:spcBef>
                <a:spcPts val="0"/>
              </a:spcBef>
              <a:spcAft>
                <a:spcPts val="0"/>
              </a:spcAft>
              <a:buSzPts val="800"/>
              <a:buChar char="●"/>
            </a:pPr>
            <a:r>
              <a:rPr lang="fr" sz="800"/>
              <a:t>Paramètres (Tout env. hors secrets)</a:t>
            </a:r>
            <a:endParaRPr sz="800"/>
          </a:p>
          <a:p>
            <a:pPr indent="-101199" lvl="0" marL="100799" rtl="0" algn="l">
              <a:spcBef>
                <a:spcPts val="0"/>
              </a:spcBef>
              <a:spcAft>
                <a:spcPts val="0"/>
              </a:spcAft>
              <a:buSzPts val="800"/>
              <a:buChar char="●"/>
            </a:pPr>
            <a:r>
              <a:rPr lang="fr" sz="800"/>
              <a:t>Jenkinsfile (Build)</a:t>
            </a:r>
            <a:endParaRPr sz="800"/>
          </a:p>
          <a:p>
            <a:pPr indent="-101199" lvl="0" marL="100799" rtl="0" algn="l">
              <a:spcBef>
                <a:spcPts val="0"/>
              </a:spcBef>
              <a:spcAft>
                <a:spcPts val="0"/>
              </a:spcAft>
              <a:buSzPts val="800"/>
              <a:buChar char="●"/>
            </a:pPr>
            <a:r>
              <a:rPr lang="fr" sz="800"/>
              <a:t>Recette Ansible (Configuration système)</a:t>
            </a:r>
            <a:endParaRPr sz="800"/>
          </a:p>
          <a:p>
            <a:pPr indent="-101199" lvl="0" marL="100799" rtl="0" algn="l">
              <a:spcBef>
                <a:spcPts val="0"/>
              </a:spcBef>
              <a:spcAft>
                <a:spcPts val="0"/>
              </a:spcAft>
              <a:buSzPts val="800"/>
              <a:buChar char="●"/>
            </a:pPr>
            <a:r>
              <a:rPr lang="fr" sz="800"/>
              <a:t>Script Cloud Formation (IaC &amp; sup.)</a:t>
            </a:r>
            <a:endParaRPr sz="800"/>
          </a:p>
        </p:txBody>
      </p:sp>
      <p:pic>
        <p:nvPicPr>
          <p:cNvPr id="466" name="Google Shape;466;p48"/>
          <p:cNvPicPr preferRelativeResize="0"/>
          <p:nvPr/>
        </p:nvPicPr>
        <p:blipFill rotWithShape="1">
          <a:blip r:embed="rId6">
            <a:alphaModFix/>
          </a:blip>
          <a:srcRect b="19001" l="0" r="0" t="18677"/>
          <a:stretch/>
        </p:blipFill>
        <p:spPr>
          <a:xfrm>
            <a:off x="2824880" y="1974017"/>
            <a:ext cx="993032" cy="278504"/>
          </a:xfrm>
          <a:prstGeom prst="rect">
            <a:avLst/>
          </a:prstGeom>
          <a:noFill/>
          <a:ln>
            <a:noFill/>
          </a:ln>
        </p:spPr>
      </p:pic>
      <p:cxnSp>
        <p:nvCxnSpPr>
          <p:cNvPr id="467" name="Google Shape;467;p48"/>
          <p:cNvCxnSpPr>
            <a:stCxn id="466" idx="1"/>
            <a:endCxn id="463" idx="2"/>
          </p:cNvCxnSpPr>
          <p:nvPr/>
        </p:nvCxnSpPr>
        <p:spPr>
          <a:xfrm rot="10800000">
            <a:off x="1812380" y="1599369"/>
            <a:ext cx="1012500" cy="5139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48"/>
          <p:cNvSpPr txBox="1"/>
          <p:nvPr/>
        </p:nvSpPr>
        <p:spPr>
          <a:xfrm>
            <a:off x="3031075" y="2193800"/>
            <a:ext cx="1586400" cy="432900"/>
          </a:xfrm>
          <a:prstGeom prst="rect">
            <a:avLst/>
          </a:prstGeom>
          <a:noFill/>
          <a:ln>
            <a:noFill/>
          </a:ln>
        </p:spPr>
        <p:txBody>
          <a:bodyPr anchorCtr="0" anchor="ctr" bIns="91425" lIns="91425" spcFirstLastPara="1" rIns="91425" wrap="square" tIns="91425">
            <a:noAutofit/>
          </a:bodyPr>
          <a:lstStyle/>
          <a:p>
            <a:pPr indent="-101199" lvl="0" marL="100799" rtl="0" algn="l">
              <a:spcBef>
                <a:spcPts val="0"/>
              </a:spcBef>
              <a:spcAft>
                <a:spcPts val="0"/>
              </a:spcAft>
              <a:buSzPts val="800"/>
              <a:buChar char="●"/>
            </a:pPr>
            <a:r>
              <a:rPr lang="fr" sz="800"/>
              <a:t>Build</a:t>
            </a:r>
            <a:endParaRPr sz="800"/>
          </a:p>
          <a:p>
            <a:pPr indent="-101199" lvl="0" marL="100799" rtl="0" algn="l">
              <a:spcBef>
                <a:spcPts val="0"/>
              </a:spcBef>
              <a:spcAft>
                <a:spcPts val="0"/>
              </a:spcAft>
              <a:buSzPts val="800"/>
              <a:buChar char="●"/>
            </a:pPr>
            <a:r>
              <a:rPr lang="fr" sz="800"/>
              <a:t>Tests Unitaires</a:t>
            </a:r>
            <a:endParaRPr sz="800"/>
          </a:p>
          <a:p>
            <a:pPr indent="-101199" lvl="0" marL="100799" rtl="0" algn="l">
              <a:spcBef>
                <a:spcPts val="0"/>
              </a:spcBef>
              <a:spcAft>
                <a:spcPts val="0"/>
              </a:spcAft>
              <a:buSzPts val="800"/>
              <a:buChar char="●"/>
            </a:pPr>
            <a:r>
              <a:rPr lang="fr" sz="800"/>
              <a:t>Construction AMI</a:t>
            </a:r>
            <a:endParaRPr sz="800"/>
          </a:p>
          <a:p>
            <a:pPr indent="-101199" lvl="0" marL="100799" rtl="0" algn="l">
              <a:spcBef>
                <a:spcPts val="0"/>
              </a:spcBef>
              <a:spcAft>
                <a:spcPts val="0"/>
              </a:spcAft>
              <a:buSzPts val="800"/>
              <a:buChar char="●"/>
            </a:pPr>
            <a:r>
              <a:rPr lang="fr" sz="800"/>
              <a:t>Déploiement Infra</a:t>
            </a:r>
            <a:endParaRPr sz="800"/>
          </a:p>
        </p:txBody>
      </p:sp>
      <p:cxnSp>
        <p:nvCxnSpPr>
          <p:cNvPr id="469" name="Google Shape;469;p48"/>
          <p:cNvCxnSpPr>
            <a:stCxn id="466" idx="3"/>
            <a:endCxn id="470" idx="1"/>
          </p:cNvCxnSpPr>
          <p:nvPr/>
        </p:nvCxnSpPr>
        <p:spPr>
          <a:xfrm>
            <a:off x="3817912" y="2113269"/>
            <a:ext cx="1389600" cy="259200"/>
          </a:xfrm>
          <a:prstGeom prst="bentConnector3">
            <a:avLst>
              <a:gd fmla="val 59912" name="adj1"/>
            </a:avLst>
          </a:prstGeom>
          <a:noFill/>
          <a:ln cap="flat" cmpd="sng" w="9525">
            <a:solidFill>
              <a:schemeClr val="dk2"/>
            </a:solidFill>
            <a:prstDash val="solid"/>
            <a:round/>
            <a:headEnd len="med" w="med" type="none"/>
            <a:tailEnd len="med" w="med" type="triangle"/>
          </a:ln>
        </p:spPr>
      </p:cxnSp>
      <p:pic>
        <p:nvPicPr>
          <p:cNvPr id="470" name="Google Shape;470;p48"/>
          <p:cNvPicPr preferRelativeResize="0"/>
          <p:nvPr/>
        </p:nvPicPr>
        <p:blipFill>
          <a:blip r:embed="rId7">
            <a:alphaModFix/>
          </a:blip>
          <a:stretch>
            <a:fillRect/>
          </a:stretch>
        </p:blipFill>
        <p:spPr>
          <a:xfrm>
            <a:off x="5207536" y="2231173"/>
            <a:ext cx="844243" cy="282869"/>
          </a:xfrm>
          <a:prstGeom prst="rect">
            <a:avLst/>
          </a:prstGeom>
          <a:noFill/>
          <a:ln>
            <a:noFill/>
          </a:ln>
        </p:spPr>
      </p:pic>
      <p:pic>
        <p:nvPicPr>
          <p:cNvPr id="471" name="Google Shape;471;p48"/>
          <p:cNvPicPr preferRelativeResize="0"/>
          <p:nvPr/>
        </p:nvPicPr>
        <p:blipFill rotWithShape="1">
          <a:blip r:embed="rId8">
            <a:alphaModFix/>
          </a:blip>
          <a:srcRect b="0" l="0" r="0" t="0"/>
          <a:stretch/>
        </p:blipFill>
        <p:spPr>
          <a:xfrm>
            <a:off x="6795568" y="2224967"/>
            <a:ext cx="350385" cy="363369"/>
          </a:xfrm>
          <a:prstGeom prst="rect">
            <a:avLst/>
          </a:prstGeom>
          <a:noFill/>
          <a:ln>
            <a:noFill/>
          </a:ln>
        </p:spPr>
      </p:pic>
      <p:pic>
        <p:nvPicPr>
          <p:cNvPr id="472" name="Google Shape;472;p48"/>
          <p:cNvPicPr preferRelativeResize="0"/>
          <p:nvPr/>
        </p:nvPicPr>
        <p:blipFill>
          <a:blip r:embed="rId9">
            <a:alphaModFix/>
          </a:blip>
          <a:stretch>
            <a:fillRect/>
          </a:stretch>
        </p:blipFill>
        <p:spPr>
          <a:xfrm>
            <a:off x="5680054" y="2476620"/>
            <a:ext cx="350401" cy="149111"/>
          </a:xfrm>
          <a:prstGeom prst="rect">
            <a:avLst/>
          </a:prstGeom>
          <a:noFill/>
          <a:ln>
            <a:noFill/>
          </a:ln>
        </p:spPr>
      </p:pic>
      <p:cxnSp>
        <p:nvCxnSpPr>
          <p:cNvPr id="473" name="Google Shape;473;p48"/>
          <p:cNvCxnSpPr>
            <a:endCxn id="471" idx="1"/>
          </p:cNvCxnSpPr>
          <p:nvPr/>
        </p:nvCxnSpPr>
        <p:spPr>
          <a:xfrm>
            <a:off x="6281068" y="2406651"/>
            <a:ext cx="514500" cy="0"/>
          </a:xfrm>
          <a:prstGeom prst="straightConnector1">
            <a:avLst/>
          </a:prstGeom>
          <a:noFill/>
          <a:ln cap="flat" cmpd="sng" w="9525">
            <a:solidFill>
              <a:schemeClr val="dk2"/>
            </a:solidFill>
            <a:prstDash val="solid"/>
            <a:round/>
            <a:headEnd len="med" w="med" type="none"/>
            <a:tailEnd len="med" w="med" type="triangle"/>
          </a:ln>
        </p:spPr>
      </p:cxnSp>
      <p:sp>
        <p:nvSpPr>
          <p:cNvPr id="474" name="Google Shape;474;p48"/>
          <p:cNvSpPr txBox="1"/>
          <p:nvPr/>
        </p:nvSpPr>
        <p:spPr>
          <a:xfrm>
            <a:off x="6623626" y="2561780"/>
            <a:ext cx="733200" cy="9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fr" sz="800" u="none" cap="none" strike="noStrike">
                <a:solidFill>
                  <a:srgbClr val="474746"/>
                </a:solidFill>
                <a:latin typeface="Arial"/>
                <a:ea typeface="Arial"/>
                <a:cs typeface="Arial"/>
                <a:sym typeface="Arial"/>
              </a:rPr>
              <a:t>AMI </a:t>
            </a:r>
            <a:r>
              <a:rPr b="1" lang="fr" sz="800">
                <a:solidFill>
                  <a:srgbClr val="474746"/>
                </a:solidFill>
              </a:rPr>
              <a:t>NodeJS</a:t>
            </a:r>
            <a:endParaRPr b="1" i="0" sz="1400" u="none" cap="none" strike="noStrike">
              <a:solidFill>
                <a:srgbClr val="474746"/>
              </a:solidFill>
              <a:latin typeface="Arial"/>
              <a:ea typeface="Arial"/>
              <a:cs typeface="Arial"/>
              <a:sym typeface="Arial"/>
            </a:endParaRPr>
          </a:p>
        </p:txBody>
      </p:sp>
      <p:pic>
        <p:nvPicPr>
          <p:cNvPr id="475" name="Google Shape;475;p48"/>
          <p:cNvPicPr preferRelativeResize="0"/>
          <p:nvPr/>
        </p:nvPicPr>
        <p:blipFill rotWithShape="1">
          <a:blip r:embed="rId10">
            <a:alphaModFix/>
          </a:blip>
          <a:srcRect b="0" l="0" r="0" t="0"/>
          <a:stretch/>
        </p:blipFill>
        <p:spPr>
          <a:xfrm>
            <a:off x="6754195" y="3374077"/>
            <a:ext cx="424946" cy="484438"/>
          </a:xfrm>
          <a:prstGeom prst="rect">
            <a:avLst/>
          </a:prstGeom>
          <a:noFill/>
          <a:ln>
            <a:noFill/>
          </a:ln>
        </p:spPr>
      </p:pic>
      <p:sp>
        <p:nvSpPr>
          <p:cNvPr id="476" name="Google Shape;476;p48"/>
          <p:cNvSpPr txBox="1"/>
          <p:nvPr/>
        </p:nvSpPr>
        <p:spPr>
          <a:xfrm>
            <a:off x="6623626" y="3841127"/>
            <a:ext cx="733200" cy="97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fr" sz="800">
                <a:solidFill>
                  <a:srgbClr val="474746"/>
                </a:solidFill>
              </a:rPr>
              <a:t>Infra</a:t>
            </a:r>
            <a:r>
              <a:rPr b="1" i="0" lang="fr" sz="800" u="none" cap="none" strike="noStrike">
                <a:solidFill>
                  <a:srgbClr val="474746"/>
                </a:solidFill>
                <a:latin typeface="Arial"/>
                <a:ea typeface="Arial"/>
                <a:cs typeface="Arial"/>
                <a:sym typeface="Arial"/>
              </a:rPr>
              <a:t> </a:t>
            </a:r>
            <a:r>
              <a:rPr b="1" lang="fr" sz="800">
                <a:solidFill>
                  <a:srgbClr val="474746"/>
                </a:solidFill>
              </a:rPr>
              <a:t>Projet</a:t>
            </a:r>
            <a:endParaRPr b="1" i="0" sz="1400" u="none" cap="none" strike="noStrike">
              <a:solidFill>
                <a:srgbClr val="474746"/>
              </a:solidFill>
              <a:latin typeface="Arial"/>
              <a:ea typeface="Arial"/>
              <a:cs typeface="Arial"/>
              <a:sym typeface="Arial"/>
            </a:endParaRPr>
          </a:p>
        </p:txBody>
      </p:sp>
      <p:pic>
        <p:nvPicPr>
          <p:cNvPr id="477" name="Google Shape;477;p48"/>
          <p:cNvPicPr preferRelativeResize="0"/>
          <p:nvPr/>
        </p:nvPicPr>
        <p:blipFill rotWithShape="1">
          <a:blip r:embed="rId11">
            <a:alphaModFix/>
          </a:blip>
          <a:srcRect b="0" l="0" r="0" t="0"/>
          <a:stretch/>
        </p:blipFill>
        <p:spPr>
          <a:xfrm>
            <a:off x="5481849" y="3439938"/>
            <a:ext cx="389400" cy="432900"/>
          </a:xfrm>
          <a:prstGeom prst="rect">
            <a:avLst/>
          </a:prstGeom>
          <a:noFill/>
          <a:ln>
            <a:noFill/>
          </a:ln>
        </p:spPr>
      </p:pic>
      <p:sp>
        <p:nvSpPr>
          <p:cNvPr id="478" name="Google Shape;478;p48"/>
          <p:cNvSpPr txBox="1"/>
          <p:nvPr/>
        </p:nvSpPr>
        <p:spPr>
          <a:xfrm>
            <a:off x="4945002" y="3859975"/>
            <a:ext cx="1449900" cy="139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fr" sz="1000">
                <a:solidFill>
                  <a:srgbClr val="474746"/>
                </a:solidFill>
                <a:latin typeface="Arial"/>
                <a:ea typeface="Arial"/>
                <a:cs typeface="Arial"/>
                <a:sym typeface="Arial"/>
              </a:rPr>
              <a:t>AWS</a:t>
            </a:r>
            <a:r>
              <a:rPr b="1" lang="fr" sz="1000">
                <a:solidFill>
                  <a:srgbClr val="474746"/>
                </a:solidFill>
              </a:rPr>
              <a:t> </a:t>
            </a:r>
            <a:r>
              <a:rPr b="1" lang="fr" sz="1000">
                <a:solidFill>
                  <a:srgbClr val="474746"/>
                </a:solidFill>
                <a:latin typeface="Arial"/>
                <a:ea typeface="Arial"/>
                <a:cs typeface="Arial"/>
                <a:sym typeface="Arial"/>
              </a:rPr>
              <a:t>CloudFormation</a:t>
            </a:r>
            <a:endParaRPr b="1" sz="1000">
              <a:solidFill>
                <a:srgbClr val="474746"/>
              </a:solidFill>
              <a:latin typeface="Arial"/>
              <a:ea typeface="Arial"/>
              <a:cs typeface="Arial"/>
              <a:sym typeface="Arial"/>
            </a:endParaRPr>
          </a:p>
        </p:txBody>
      </p:sp>
      <p:cxnSp>
        <p:nvCxnSpPr>
          <p:cNvPr id="479" name="Google Shape;479;p48"/>
          <p:cNvCxnSpPr>
            <a:stCxn id="466" idx="3"/>
            <a:endCxn id="477" idx="1"/>
          </p:cNvCxnSpPr>
          <p:nvPr/>
        </p:nvCxnSpPr>
        <p:spPr>
          <a:xfrm>
            <a:off x="3817912" y="2113269"/>
            <a:ext cx="1663800" cy="1543200"/>
          </a:xfrm>
          <a:prstGeom prst="bentConnector3">
            <a:avLst>
              <a:gd fmla="val 50004" name="adj1"/>
            </a:avLst>
          </a:prstGeom>
          <a:noFill/>
          <a:ln cap="flat" cmpd="sng" w="9525">
            <a:solidFill>
              <a:schemeClr val="dk2"/>
            </a:solidFill>
            <a:prstDash val="solid"/>
            <a:round/>
            <a:headEnd len="med" w="med" type="none"/>
            <a:tailEnd len="med" w="med" type="triangle"/>
          </a:ln>
        </p:spPr>
      </p:cxnSp>
      <p:cxnSp>
        <p:nvCxnSpPr>
          <p:cNvPr id="480" name="Google Shape;480;p48"/>
          <p:cNvCxnSpPr>
            <a:endCxn id="475" idx="1"/>
          </p:cNvCxnSpPr>
          <p:nvPr/>
        </p:nvCxnSpPr>
        <p:spPr>
          <a:xfrm>
            <a:off x="6239695" y="3616296"/>
            <a:ext cx="514500" cy="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p48"/>
          <p:cNvCxnSpPr>
            <a:stCxn id="466" idx="3"/>
            <a:endCxn id="458" idx="1"/>
          </p:cNvCxnSpPr>
          <p:nvPr/>
        </p:nvCxnSpPr>
        <p:spPr>
          <a:xfrm>
            <a:off x="3817912" y="2113269"/>
            <a:ext cx="1581300" cy="794700"/>
          </a:xfrm>
          <a:prstGeom prst="bentConnector3">
            <a:avLst>
              <a:gd fmla="val 52649" name="adj1"/>
            </a:avLst>
          </a:prstGeom>
          <a:noFill/>
          <a:ln cap="flat" cmpd="sng" w="9525">
            <a:solidFill>
              <a:schemeClr val="dk2"/>
            </a:solidFill>
            <a:prstDash val="solid"/>
            <a:round/>
            <a:headEnd len="med" w="med" type="none"/>
            <a:tailEnd len="med" w="med" type="triangle"/>
          </a:ln>
        </p:spPr>
      </p:cxnSp>
      <p:sp>
        <p:nvSpPr>
          <p:cNvPr id="482" name="Google Shape;482;p48"/>
          <p:cNvSpPr txBox="1"/>
          <p:nvPr/>
        </p:nvSpPr>
        <p:spPr>
          <a:xfrm>
            <a:off x="431225" y="3199326"/>
            <a:ext cx="3828900" cy="1372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fr" sz="1200"/>
              <a:t>Les d</a:t>
            </a:r>
            <a:r>
              <a:rPr lang="fr" sz="1200"/>
              <a:t>éploiements par environnement doivent être pilotés par le WorkFlow Git (au push ou merge dans une branch)</a:t>
            </a:r>
            <a:endParaRPr sz="1200"/>
          </a:p>
          <a:p>
            <a:pPr indent="-304800" lvl="0" marL="457200" rtl="0" algn="l">
              <a:spcBef>
                <a:spcPts val="0"/>
              </a:spcBef>
              <a:spcAft>
                <a:spcPts val="0"/>
              </a:spcAft>
              <a:buSzPts val="1200"/>
              <a:buChar char="➔"/>
            </a:pPr>
            <a:r>
              <a:rPr lang="fr" sz="1200"/>
              <a:t>Les stacks doivent pouvoir être détruites dans un pipeline et en automatique chaque soir par script Lambda</a:t>
            </a:r>
            <a:endParaRPr sz="1200"/>
          </a:p>
        </p:txBody>
      </p:sp>
      <p:sp>
        <p:nvSpPr>
          <p:cNvPr id="483" name="Google Shape;483;p48"/>
          <p:cNvSpPr txBox="1"/>
          <p:nvPr/>
        </p:nvSpPr>
        <p:spPr>
          <a:xfrm>
            <a:off x="0" y="4629420"/>
            <a:ext cx="9144000" cy="514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t>Il existe plusieurs chemins pour déployer une application sur AWS qui seront à expérimenter par projet.</a:t>
            </a:r>
            <a:endParaRPr/>
          </a:p>
        </p:txBody>
      </p:sp>
      <p:sp>
        <p:nvSpPr>
          <p:cNvPr id="484" name="Google Shape;484;p48"/>
          <p:cNvSpPr txBox="1"/>
          <p:nvPr/>
        </p:nvSpPr>
        <p:spPr>
          <a:xfrm>
            <a:off x="7859925" y="864600"/>
            <a:ext cx="1138800" cy="278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DEV</a:t>
            </a:r>
            <a:endParaRPr sz="1000">
              <a:solidFill>
                <a:schemeClr val="lt1"/>
              </a:solidFill>
            </a:endParaRPr>
          </a:p>
        </p:txBody>
      </p:sp>
      <p:sp>
        <p:nvSpPr>
          <p:cNvPr id="485" name="Google Shape;485;p48"/>
          <p:cNvSpPr txBox="1"/>
          <p:nvPr/>
        </p:nvSpPr>
        <p:spPr>
          <a:xfrm>
            <a:off x="7817226" y="823287"/>
            <a:ext cx="1138800" cy="278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DEV</a:t>
            </a:r>
            <a:endParaRPr sz="1000">
              <a:solidFill>
                <a:schemeClr val="lt1"/>
              </a:solidFill>
            </a:endParaRPr>
          </a:p>
        </p:txBody>
      </p:sp>
      <p:sp>
        <p:nvSpPr>
          <p:cNvPr id="486" name="Google Shape;486;p48"/>
          <p:cNvSpPr txBox="1"/>
          <p:nvPr/>
        </p:nvSpPr>
        <p:spPr>
          <a:xfrm>
            <a:off x="7859925" y="1241250"/>
            <a:ext cx="1138800" cy="278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DEV</a:t>
            </a:r>
            <a:endParaRPr sz="1000">
              <a:solidFill>
                <a:schemeClr val="lt1"/>
              </a:solidFill>
            </a:endParaRPr>
          </a:p>
        </p:txBody>
      </p:sp>
      <p:sp>
        <p:nvSpPr>
          <p:cNvPr id="487" name="Google Shape;487;p48"/>
          <p:cNvSpPr txBox="1"/>
          <p:nvPr/>
        </p:nvSpPr>
        <p:spPr>
          <a:xfrm>
            <a:off x="7817226" y="1199937"/>
            <a:ext cx="1138800" cy="278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RECETTE</a:t>
            </a:r>
            <a:endParaRPr sz="1000">
              <a:solidFill>
                <a:schemeClr val="lt1"/>
              </a:solidFill>
            </a:endParaRPr>
          </a:p>
        </p:txBody>
      </p:sp>
      <p:sp>
        <p:nvSpPr>
          <p:cNvPr id="488" name="Google Shape;488;p48"/>
          <p:cNvSpPr txBox="1"/>
          <p:nvPr/>
        </p:nvSpPr>
        <p:spPr>
          <a:xfrm>
            <a:off x="7859925" y="1615751"/>
            <a:ext cx="1138800" cy="278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DEV</a:t>
            </a:r>
            <a:endParaRPr sz="1000">
              <a:solidFill>
                <a:schemeClr val="lt1"/>
              </a:solidFill>
            </a:endParaRPr>
          </a:p>
        </p:txBody>
      </p:sp>
      <p:sp>
        <p:nvSpPr>
          <p:cNvPr id="489" name="Google Shape;489;p48"/>
          <p:cNvSpPr txBox="1"/>
          <p:nvPr/>
        </p:nvSpPr>
        <p:spPr>
          <a:xfrm>
            <a:off x="7817226" y="1574438"/>
            <a:ext cx="1138800" cy="278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1"/>
                </a:solidFill>
              </a:rPr>
              <a:t>PROD</a:t>
            </a:r>
            <a:endParaRPr sz="1000">
              <a:solidFill>
                <a:schemeClr val="lt1"/>
              </a:solidFill>
            </a:endParaRPr>
          </a:p>
        </p:txBody>
      </p:sp>
      <p:pic>
        <p:nvPicPr>
          <p:cNvPr id="490" name="Google Shape;490;p48"/>
          <p:cNvPicPr preferRelativeResize="0"/>
          <p:nvPr/>
        </p:nvPicPr>
        <p:blipFill>
          <a:blip r:embed="rId4">
            <a:alphaModFix/>
          </a:blip>
          <a:stretch>
            <a:fillRect/>
          </a:stretch>
        </p:blipFill>
        <p:spPr>
          <a:xfrm>
            <a:off x="849286" y="2457483"/>
            <a:ext cx="413006" cy="413010"/>
          </a:xfrm>
          <a:prstGeom prst="rect">
            <a:avLst/>
          </a:prstGeom>
          <a:noFill/>
          <a:ln>
            <a:noFill/>
          </a:ln>
        </p:spPr>
      </p:pic>
      <p:sp>
        <p:nvSpPr>
          <p:cNvPr id="491" name="Google Shape;491;p48"/>
          <p:cNvSpPr txBox="1"/>
          <p:nvPr/>
        </p:nvSpPr>
        <p:spPr>
          <a:xfrm>
            <a:off x="764800" y="2902977"/>
            <a:ext cx="712800" cy="1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fr" sz="800"/>
              <a:t>Intégrateur DDE/DOIT</a:t>
            </a:r>
            <a:endParaRPr b="0" i="0" sz="800" u="none" cap="none" strike="noStrike">
              <a:solidFill>
                <a:srgbClr val="000000"/>
              </a:solidFill>
              <a:latin typeface="Arial"/>
              <a:ea typeface="Arial"/>
              <a:cs typeface="Arial"/>
              <a:sym typeface="Arial"/>
            </a:endParaRPr>
          </a:p>
        </p:txBody>
      </p:sp>
      <p:cxnSp>
        <p:nvCxnSpPr>
          <p:cNvPr id="492" name="Google Shape;492;p48"/>
          <p:cNvCxnSpPr>
            <a:stCxn id="490" idx="3"/>
            <a:endCxn id="466" idx="1"/>
          </p:cNvCxnSpPr>
          <p:nvPr/>
        </p:nvCxnSpPr>
        <p:spPr>
          <a:xfrm flipH="1" rot="10800000">
            <a:off x="1262292" y="2113188"/>
            <a:ext cx="1562700" cy="550800"/>
          </a:xfrm>
          <a:prstGeom prst="straightConnector1">
            <a:avLst/>
          </a:prstGeom>
          <a:noFill/>
          <a:ln cap="flat" cmpd="sng" w="9525">
            <a:solidFill>
              <a:schemeClr val="dk2"/>
            </a:solidFill>
            <a:prstDash val="dash"/>
            <a:round/>
            <a:headEnd len="med" w="med" type="none"/>
            <a:tailEnd len="med" w="med" type="triangle"/>
          </a:ln>
        </p:spPr>
      </p:cxnSp>
      <p:pic>
        <p:nvPicPr>
          <p:cNvPr id="493" name="Google Shape;493;p48"/>
          <p:cNvPicPr preferRelativeResize="0"/>
          <p:nvPr/>
        </p:nvPicPr>
        <p:blipFill rotWithShape="1">
          <a:blip r:embed="rId12">
            <a:alphaModFix/>
          </a:blip>
          <a:srcRect b="38105" l="8145" r="8908" t="36872"/>
          <a:stretch/>
        </p:blipFill>
        <p:spPr>
          <a:xfrm>
            <a:off x="5338325" y="1805050"/>
            <a:ext cx="1003672" cy="227074"/>
          </a:xfrm>
          <a:prstGeom prst="rect">
            <a:avLst/>
          </a:prstGeom>
          <a:noFill/>
          <a:ln>
            <a:noFill/>
          </a:ln>
        </p:spPr>
      </p:pic>
      <p:cxnSp>
        <p:nvCxnSpPr>
          <p:cNvPr id="494" name="Google Shape;494;p48"/>
          <p:cNvCxnSpPr>
            <a:stCxn id="466" idx="3"/>
            <a:endCxn id="493" idx="1"/>
          </p:cNvCxnSpPr>
          <p:nvPr/>
        </p:nvCxnSpPr>
        <p:spPr>
          <a:xfrm flipH="1" rot="10800000">
            <a:off x="3817912" y="1918569"/>
            <a:ext cx="1520400" cy="194700"/>
          </a:xfrm>
          <a:prstGeom prst="bentConnector3">
            <a:avLst>
              <a:gd fmla="val 55495"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9"/>
          <p:cNvSpPr txBox="1"/>
          <p:nvPr>
            <p:ph type="title"/>
          </p:nvPr>
        </p:nvSpPr>
        <p:spPr>
          <a:xfrm>
            <a:off x="250825" y="108575"/>
            <a:ext cx="8571300" cy="861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fr" sz="2400"/>
              <a:t>Exemple de chemins pour déployer une application sur AWS qui seront à expérimenter par projet.</a:t>
            </a:r>
            <a:endParaRPr sz="2400"/>
          </a:p>
        </p:txBody>
      </p:sp>
      <p:sp>
        <p:nvSpPr>
          <p:cNvPr id="501" name="Google Shape;501;p49"/>
          <p:cNvSpPr txBox="1"/>
          <p:nvPr/>
        </p:nvSpPr>
        <p:spPr>
          <a:xfrm>
            <a:off x="1680200" y="1487875"/>
            <a:ext cx="2196900" cy="86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149900" lvl="0" marL="172800" rtl="0" algn="l">
              <a:spcBef>
                <a:spcPts val="0"/>
              </a:spcBef>
              <a:spcAft>
                <a:spcPts val="0"/>
              </a:spcAft>
              <a:buSzPts val="1000"/>
              <a:buAutoNum type="arabicPeriod"/>
            </a:pPr>
            <a:r>
              <a:rPr lang="fr" sz="1000"/>
              <a:t>Construction d’une AMI projet à partir d’une AMI de base SwissLife</a:t>
            </a:r>
            <a:endParaRPr sz="1000"/>
          </a:p>
          <a:p>
            <a:pPr indent="-149900" lvl="0" marL="172800" rtl="0" algn="l">
              <a:spcBef>
                <a:spcPts val="0"/>
              </a:spcBef>
              <a:spcAft>
                <a:spcPts val="0"/>
              </a:spcAft>
              <a:buSzPts val="1000"/>
              <a:buAutoNum type="arabicPeriod"/>
            </a:pPr>
            <a:r>
              <a:rPr lang="fr" sz="1000"/>
              <a:t>Déploiement de l’infrastructure et de l’AMI projet</a:t>
            </a:r>
            <a:endParaRPr sz="1000"/>
          </a:p>
        </p:txBody>
      </p:sp>
      <p:sp>
        <p:nvSpPr>
          <p:cNvPr id="502" name="Google Shape;502;p49"/>
          <p:cNvSpPr txBox="1"/>
          <p:nvPr/>
        </p:nvSpPr>
        <p:spPr>
          <a:xfrm>
            <a:off x="1680200" y="960750"/>
            <a:ext cx="2196900" cy="453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rPr>
              <a:t>Pré install (AMI)</a:t>
            </a:r>
            <a:endParaRPr sz="1200">
              <a:solidFill>
                <a:schemeClr val="lt1"/>
              </a:solidFill>
            </a:endParaRPr>
          </a:p>
        </p:txBody>
      </p:sp>
      <p:sp>
        <p:nvSpPr>
          <p:cNvPr id="503" name="Google Shape;503;p49"/>
          <p:cNvSpPr txBox="1"/>
          <p:nvPr/>
        </p:nvSpPr>
        <p:spPr>
          <a:xfrm>
            <a:off x="4067050" y="960750"/>
            <a:ext cx="2196900" cy="453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rPr>
              <a:t>Post install (Ansible)</a:t>
            </a:r>
            <a:endParaRPr sz="1200">
              <a:solidFill>
                <a:schemeClr val="lt1"/>
              </a:solidFill>
            </a:endParaRPr>
          </a:p>
        </p:txBody>
      </p:sp>
      <p:sp>
        <p:nvSpPr>
          <p:cNvPr id="504" name="Google Shape;504;p49"/>
          <p:cNvSpPr txBox="1"/>
          <p:nvPr/>
        </p:nvSpPr>
        <p:spPr>
          <a:xfrm>
            <a:off x="6453900" y="960750"/>
            <a:ext cx="2196900" cy="453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rPr>
              <a:t>Post install (Users data)</a:t>
            </a:r>
            <a:endParaRPr sz="1200">
              <a:solidFill>
                <a:schemeClr val="lt1"/>
              </a:solidFill>
            </a:endParaRPr>
          </a:p>
        </p:txBody>
      </p:sp>
      <p:sp>
        <p:nvSpPr>
          <p:cNvPr id="505" name="Google Shape;505;p49"/>
          <p:cNvSpPr txBox="1"/>
          <p:nvPr/>
        </p:nvSpPr>
        <p:spPr>
          <a:xfrm>
            <a:off x="4067050" y="1487875"/>
            <a:ext cx="2196900" cy="86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149900" lvl="0" marL="172800" rtl="0" algn="l">
              <a:spcBef>
                <a:spcPts val="0"/>
              </a:spcBef>
              <a:spcAft>
                <a:spcPts val="0"/>
              </a:spcAft>
              <a:buSzPts val="1000"/>
              <a:buAutoNum type="arabicPeriod"/>
            </a:pPr>
            <a:r>
              <a:rPr lang="fr" sz="1000"/>
              <a:t>Déploiement de l’infrastructure et de l’AMI SwissLife</a:t>
            </a:r>
            <a:endParaRPr sz="1000"/>
          </a:p>
          <a:p>
            <a:pPr indent="-149900" lvl="0" marL="172800" rtl="0" algn="l">
              <a:spcBef>
                <a:spcPts val="0"/>
              </a:spcBef>
              <a:spcAft>
                <a:spcPts val="0"/>
              </a:spcAft>
              <a:buSzPts val="1000"/>
              <a:buAutoNum type="arabicPeriod"/>
            </a:pPr>
            <a:r>
              <a:rPr lang="fr" sz="1000"/>
              <a:t>Configuration de l’AMI SwissLife avec Ansible dans le build Jenkins</a:t>
            </a:r>
            <a:endParaRPr sz="1000"/>
          </a:p>
        </p:txBody>
      </p:sp>
      <p:sp>
        <p:nvSpPr>
          <p:cNvPr id="506" name="Google Shape;506;p49"/>
          <p:cNvSpPr txBox="1"/>
          <p:nvPr/>
        </p:nvSpPr>
        <p:spPr>
          <a:xfrm>
            <a:off x="6453900" y="1487875"/>
            <a:ext cx="2196900" cy="86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149900" lvl="0" marL="172800" rtl="0" algn="l">
              <a:spcBef>
                <a:spcPts val="0"/>
              </a:spcBef>
              <a:spcAft>
                <a:spcPts val="0"/>
              </a:spcAft>
              <a:buSzPts val="1000"/>
              <a:buAutoNum type="arabicPeriod"/>
            </a:pPr>
            <a:r>
              <a:rPr lang="fr" sz="1000"/>
              <a:t>Déploiement de l’infrastructure et de l’AMI </a:t>
            </a:r>
            <a:r>
              <a:rPr lang="fr" sz="1000">
                <a:solidFill>
                  <a:schemeClr val="dk2"/>
                </a:solidFill>
              </a:rPr>
              <a:t>SwissLife</a:t>
            </a:r>
            <a:endParaRPr sz="1000">
              <a:solidFill>
                <a:schemeClr val="dk2"/>
              </a:solidFill>
            </a:endParaRPr>
          </a:p>
          <a:p>
            <a:pPr indent="-149900" lvl="0" marL="172800" rtl="0" algn="l">
              <a:spcBef>
                <a:spcPts val="0"/>
              </a:spcBef>
              <a:spcAft>
                <a:spcPts val="0"/>
              </a:spcAft>
              <a:buClr>
                <a:schemeClr val="dk2"/>
              </a:buClr>
              <a:buSzPts val="1000"/>
              <a:buAutoNum type="arabicPeriod"/>
            </a:pPr>
            <a:r>
              <a:rPr lang="fr" sz="1000">
                <a:solidFill>
                  <a:schemeClr val="dk2"/>
                </a:solidFill>
              </a:rPr>
              <a:t>Configuration de l’AMI SwissLife avec les users data</a:t>
            </a:r>
            <a:endParaRPr sz="1000">
              <a:solidFill>
                <a:schemeClr val="dk2"/>
              </a:solidFill>
            </a:endParaRPr>
          </a:p>
        </p:txBody>
      </p:sp>
      <p:sp>
        <p:nvSpPr>
          <p:cNvPr id="507" name="Google Shape;507;p49"/>
          <p:cNvSpPr txBox="1"/>
          <p:nvPr/>
        </p:nvSpPr>
        <p:spPr>
          <a:xfrm>
            <a:off x="297400" y="1487875"/>
            <a:ext cx="1192800" cy="86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Cinématique</a:t>
            </a:r>
            <a:endParaRPr sz="1000"/>
          </a:p>
        </p:txBody>
      </p:sp>
      <p:sp>
        <p:nvSpPr>
          <p:cNvPr id="508" name="Google Shape;508;p49"/>
          <p:cNvSpPr txBox="1"/>
          <p:nvPr/>
        </p:nvSpPr>
        <p:spPr>
          <a:xfrm>
            <a:off x="297400" y="960750"/>
            <a:ext cx="1192800" cy="453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rPr>
              <a:t>Nom</a:t>
            </a:r>
            <a:endParaRPr sz="1200">
              <a:solidFill>
                <a:schemeClr val="lt1"/>
              </a:solidFill>
            </a:endParaRPr>
          </a:p>
        </p:txBody>
      </p:sp>
      <p:sp>
        <p:nvSpPr>
          <p:cNvPr id="509" name="Google Shape;509;p49"/>
          <p:cNvSpPr txBox="1"/>
          <p:nvPr/>
        </p:nvSpPr>
        <p:spPr>
          <a:xfrm>
            <a:off x="297400" y="2423900"/>
            <a:ext cx="1192800" cy="335100"/>
          </a:xfrm>
          <a:prstGeom prst="rect">
            <a:avLst/>
          </a:prstGeom>
          <a:solidFill>
            <a:srgbClr val="F3F3F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Temps de build</a:t>
            </a:r>
            <a:endParaRPr sz="1000"/>
          </a:p>
        </p:txBody>
      </p:sp>
      <p:sp>
        <p:nvSpPr>
          <p:cNvPr id="510" name="Google Shape;510;p49"/>
          <p:cNvSpPr txBox="1"/>
          <p:nvPr/>
        </p:nvSpPr>
        <p:spPr>
          <a:xfrm>
            <a:off x="297400" y="2807243"/>
            <a:ext cx="1192800" cy="335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Temps de déploiement</a:t>
            </a:r>
            <a:endParaRPr sz="1000"/>
          </a:p>
        </p:txBody>
      </p:sp>
      <p:sp>
        <p:nvSpPr>
          <p:cNvPr id="511" name="Google Shape;511;p49"/>
          <p:cNvSpPr txBox="1"/>
          <p:nvPr/>
        </p:nvSpPr>
        <p:spPr>
          <a:xfrm>
            <a:off x="1680200" y="2423900"/>
            <a:ext cx="2196900" cy="335100"/>
          </a:xfrm>
          <a:prstGeom prst="rect">
            <a:avLst/>
          </a:prstGeom>
          <a:solidFill>
            <a:srgbClr val="F3F3F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long</a:t>
            </a:r>
            <a:endParaRPr sz="1000"/>
          </a:p>
        </p:txBody>
      </p:sp>
      <p:sp>
        <p:nvSpPr>
          <p:cNvPr id="512" name="Google Shape;512;p49"/>
          <p:cNvSpPr txBox="1"/>
          <p:nvPr/>
        </p:nvSpPr>
        <p:spPr>
          <a:xfrm>
            <a:off x="4067050" y="2423900"/>
            <a:ext cx="2196900" cy="335100"/>
          </a:xfrm>
          <a:prstGeom prst="rect">
            <a:avLst/>
          </a:prstGeom>
          <a:solidFill>
            <a:srgbClr val="F3F3F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00">
                <a:solidFill>
                  <a:schemeClr val="dk2"/>
                </a:solidFill>
              </a:rPr>
              <a:t>faible</a:t>
            </a:r>
            <a:endParaRPr sz="1000"/>
          </a:p>
        </p:txBody>
      </p:sp>
      <p:sp>
        <p:nvSpPr>
          <p:cNvPr id="513" name="Google Shape;513;p49"/>
          <p:cNvSpPr txBox="1"/>
          <p:nvPr/>
        </p:nvSpPr>
        <p:spPr>
          <a:xfrm>
            <a:off x="6453900" y="2423900"/>
            <a:ext cx="2196900" cy="335100"/>
          </a:xfrm>
          <a:prstGeom prst="rect">
            <a:avLst/>
          </a:prstGeom>
          <a:solidFill>
            <a:srgbClr val="F3F3F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00">
                <a:solidFill>
                  <a:schemeClr val="dk2"/>
                </a:solidFill>
              </a:rPr>
              <a:t>faible</a:t>
            </a:r>
            <a:endParaRPr sz="1000">
              <a:solidFill>
                <a:schemeClr val="dk2"/>
              </a:solidFill>
            </a:endParaRPr>
          </a:p>
        </p:txBody>
      </p:sp>
      <p:sp>
        <p:nvSpPr>
          <p:cNvPr id="514" name="Google Shape;514;p49"/>
          <p:cNvSpPr txBox="1"/>
          <p:nvPr/>
        </p:nvSpPr>
        <p:spPr>
          <a:xfrm>
            <a:off x="1680200" y="2807243"/>
            <a:ext cx="2196900" cy="335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faible</a:t>
            </a:r>
            <a:endParaRPr sz="1000"/>
          </a:p>
        </p:txBody>
      </p:sp>
      <p:sp>
        <p:nvSpPr>
          <p:cNvPr id="515" name="Google Shape;515;p49"/>
          <p:cNvSpPr txBox="1"/>
          <p:nvPr/>
        </p:nvSpPr>
        <p:spPr>
          <a:xfrm>
            <a:off x="4067050" y="2807243"/>
            <a:ext cx="2196900" cy="335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Long (instance complète à configurer)</a:t>
            </a:r>
            <a:endParaRPr sz="1000"/>
          </a:p>
        </p:txBody>
      </p:sp>
      <p:sp>
        <p:nvSpPr>
          <p:cNvPr id="516" name="Google Shape;516;p49"/>
          <p:cNvSpPr txBox="1"/>
          <p:nvPr/>
        </p:nvSpPr>
        <p:spPr>
          <a:xfrm>
            <a:off x="6453900" y="2807243"/>
            <a:ext cx="2196900" cy="3351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2"/>
                </a:solidFill>
              </a:rPr>
              <a:t>Long </a:t>
            </a:r>
            <a:r>
              <a:rPr lang="fr" sz="1000">
                <a:solidFill>
                  <a:schemeClr val="dk2"/>
                </a:solidFill>
              </a:rPr>
              <a:t>(instance complète à configurer)</a:t>
            </a:r>
            <a:endParaRPr sz="1000">
              <a:solidFill>
                <a:schemeClr val="dk2"/>
              </a:solidFill>
            </a:endParaRPr>
          </a:p>
        </p:txBody>
      </p:sp>
      <p:sp>
        <p:nvSpPr>
          <p:cNvPr id="517" name="Google Shape;517;p49"/>
          <p:cNvSpPr txBox="1"/>
          <p:nvPr/>
        </p:nvSpPr>
        <p:spPr>
          <a:xfrm>
            <a:off x="297400" y="3219550"/>
            <a:ext cx="1192800" cy="514200"/>
          </a:xfrm>
          <a:prstGeom prst="rect">
            <a:avLst/>
          </a:prstGeom>
          <a:solidFill>
            <a:srgbClr val="F3F3F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Bénéfices</a:t>
            </a:r>
            <a:endParaRPr sz="1000"/>
          </a:p>
        </p:txBody>
      </p:sp>
      <p:sp>
        <p:nvSpPr>
          <p:cNvPr id="518" name="Google Shape;518;p49"/>
          <p:cNvSpPr txBox="1"/>
          <p:nvPr/>
        </p:nvSpPr>
        <p:spPr>
          <a:xfrm>
            <a:off x="297400" y="3807875"/>
            <a:ext cx="1192800" cy="86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Impacts</a:t>
            </a:r>
            <a:endParaRPr sz="1000"/>
          </a:p>
        </p:txBody>
      </p:sp>
      <p:sp>
        <p:nvSpPr>
          <p:cNvPr id="519" name="Google Shape;519;p49"/>
          <p:cNvSpPr txBox="1"/>
          <p:nvPr/>
        </p:nvSpPr>
        <p:spPr>
          <a:xfrm>
            <a:off x="1680200" y="3219550"/>
            <a:ext cx="2196900" cy="514200"/>
          </a:xfrm>
          <a:prstGeom prst="rect">
            <a:avLst/>
          </a:prstGeom>
          <a:solidFill>
            <a:srgbClr val="F3F3F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Infra immuable</a:t>
            </a:r>
            <a:endParaRPr sz="1000"/>
          </a:p>
        </p:txBody>
      </p:sp>
      <p:sp>
        <p:nvSpPr>
          <p:cNvPr id="520" name="Google Shape;520;p49"/>
          <p:cNvSpPr txBox="1"/>
          <p:nvPr/>
        </p:nvSpPr>
        <p:spPr>
          <a:xfrm>
            <a:off x="4067050" y="3219550"/>
            <a:ext cx="2196900" cy="514200"/>
          </a:xfrm>
          <a:prstGeom prst="rect">
            <a:avLst/>
          </a:prstGeom>
          <a:solidFill>
            <a:srgbClr val="F3F3F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Ajustement</a:t>
            </a:r>
            <a:r>
              <a:rPr lang="fr" sz="1000"/>
              <a:t> des paramètres de l’instance au dernier moment</a:t>
            </a:r>
            <a:endParaRPr sz="1000"/>
          </a:p>
        </p:txBody>
      </p:sp>
      <p:sp>
        <p:nvSpPr>
          <p:cNvPr id="521" name="Google Shape;521;p49"/>
          <p:cNvSpPr txBox="1"/>
          <p:nvPr/>
        </p:nvSpPr>
        <p:spPr>
          <a:xfrm>
            <a:off x="6453900" y="3219550"/>
            <a:ext cx="2196900" cy="514200"/>
          </a:xfrm>
          <a:prstGeom prst="rect">
            <a:avLst/>
          </a:prstGeom>
          <a:solidFill>
            <a:srgbClr val="F3F3F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fr" sz="1000">
                <a:solidFill>
                  <a:schemeClr val="dk2"/>
                </a:solidFill>
              </a:rPr>
              <a:t>Ajustement des paramètres de l’instance au dernier moment</a:t>
            </a:r>
            <a:endParaRPr sz="1000">
              <a:solidFill>
                <a:schemeClr val="dk2"/>
              </a:solidFill>
            </a:endParaRPr>
          </a:p>
        </p:txBody>
      </p:sp>
      <p:sp>
        <p:nvSpPr>
          <p:cNvPr id="522" name="Google Shape;522;p49"/>
          <p:cNvSpPr txBox="1"/>
          <p:nvPr/>
        </p:nvSpPr>
        <p:spPr>
          <a:xfrm>
            <a:off x="1680200" y="3807875"/>
            <a:ext cx="2196900" cy="86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Ne convient pas à de multiple build </a:t>
            </a:r>
            <a:endParaRPr sz="1000"/>
          </a:p>
          <a:p>
            <a:pPr indent="0" lvl="0" marL="0" rtl="0" algn="l">
              <a:spcBef>
                <a:spcPts val="0"/>
              </a:spcBef>
              <a:spcAft>
                <a:spcPts val="0"/>
              </a:spcAft>
              <a:buNone/>
            </a:pPr>
            <a:r>
              <a:rPr lang="fr" sz="1000"/>
              <a:t>Quid de la gestion des secrets (dans l’AMI ? Post install ?)</a:t>
            </a:r>
            <a:endParaRPr sz="1000"/>
          </a:p>
        </p:txBody>
      </p:sp>
      <p:sp>
        <p:nvSpPr>
          <p:cNvPr id="523" name="Google Shape;523;p49"/>
          <p:cNvSpPr txBox="1"/>
          <p:nvPr/>
        </p:nvSpPr>
        <p:spPr>
          <a:xfrm>
            <a:off x="4067050" y="3807875"/>
            <a:ext cx="2196900" cy="86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Peu adapté pour les instances sous AutoScaling Group (ASG)</a:t>
            </a:r>
            <a:endParaRPr sz="1000"/>
          </a:p>
        </p:txBody>
      </p:sp>
      <p:sp>
        <p:nvSpPr>
          <p:cNvPr id="524" name="Google Shape;524;p49"/>
          <p:cNvSpPr txBox="1"/>
          <p:nvPr/>
        </p:nvSpPr>
        <p:spPr>
          <a:xfrm>
            <a:off x="6453900" y="3807875"/>
            <a:ext cx="2196900" cy="86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chemeClr val="dk2"/>
                </a:solidFill>
              </a:rPr>
              <a:t>Peu adapté pour les instances sous AutoScaling Group (ASG)</a:t>
            </a:r>
            <a:endParaRPr sz="1000">
              <a:solidFill>
                <a:schemeClr val="dk2"/>
              </a:solidFill>
            </a:endParaRPr>
          </a:p>
          <a:p>
            <a:pPr indent="0" lvl="0" marL="0" rtl="0" algn="l">
              <a:spcBef>
                <a:spcPts val="0"/>
              </a:spcBef>
              <a:spcAft>
                <a:spcPts val="0"/>
              </a:spcAft>
              <a:buClr>
                <a:schemeClr val="dk2"/>
              </a:buClr>
              <a:buSzPts val="1100"/>
              <a:buFont typeface="Arial"/>
              <a:buNone/>
            </a:pPr>
            <a:r>
              <a:rPr lang="fr" sz="1000">
                <a:solidFill>
                  <a:schemeClr val="dk2"/>
                </a:solidFill>
              </a:rPr>
              <a:t>Quid de la gestion des secrets et des droits donnée à l’instance pour sont installation (différents de ceux de RUN)</a:t>
            </a:r>
            <a:endParaRPr sz="1000">
              <a:solidFill>
                <a:schemeClr val="dk2"/>
              </a:solidFill>
            </a:endParaRPr>
          </a:p>
        </p:txBody>
      </p:sp>
      <p:sp>
        <p:nvSpPr>
          <p:cNvPr id="525" name="Google Shape;525;p49"/>
          <p:cNvSpPr txBox="1"/>
          <p:nvPr/>
        </p:nvSpPr>
        <p:spPr>
          <a:xfrm>
            <a:off x="0" y="4787675"/>
            <a:ext cx="9144000" cy="335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lt1"/>
                </a:solidFill>
              </a:rPr>
              <a:t>QUELQUE SOIT LE CHEMIN, L’IMPORTANT C’EST L’AUTOMATISATION DE BOUT EN BOUT</a:t>
            </a:r>
            <a:endParaRPr sz="12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graphicFrame>
        <p:nvGraphicFramePr>
          <p:cNvPr id="530" name="Google Shape;530;p50"/>
          <p:cNvGraphicFramePr/>
          <p:nvPr/>
        </p:nvGraphicFramePr>
        <p:xfrm>
          <a:off x="409925" y="769225"/>
          <a:ext cx="3000000" cy="3000000"/>
        </p:xfrm>
        <a:graphic>
          <a:graphicData uri="http://schemas.openxmlformats.org/drawingml/2006/table">
            <a:tbl>
              <a:tblPr>
                <a:noFill/>
                <a:tableStyleId>{92F47317-F710-4C4A-8CF7-5C184B90EFF1}</a:tableStyleId>
              </a:tblPr>
              <a:tblGrid>
                <a:gridCol w="2101375"/>
                <a:gridCol w="2101375"/>
                <a:gridCol w="2101375"/>
                <a:gridCol w="2101375"/>
              </a:tblGrid>
              <a:tr h="383900">
                <a:tc>
                  <a:txBody>
                    <a:bodyPr/>
                    <a:lstStyle/>
                    <a:p>
                      <a:pPr indent="0" lvl="0" marL="0" rtl="0" algn="ctr">
                        <a:spcBef>
                          <a:spcPts val="0"/>
                        </a:spcBef>
                        <a:spcAft>
                          <a:spcPts val="0"/>
                        </a:spcAft>
                        <a:buNone/>
                      </a:pPr>
                      <a:r>
                        <a:rPr lang="fr"/>
                        <a:t>S</a:t>
                      </a:r>
                      <a:r>
                        <a:rPr lang="fr"/>
                        <a:t>1 2020</a:t>
                      </a:r>
                      <a:endParaRPr/>
                    </a:p>
                  </a:txBody>
                  <a:tcPr marT="91425" marB="91425" marR="91425" marL="91425">
                    <a:solidFill>
                      <a:srgbClr val="F3F3F3"/>
                    </a:solidFill>
                  </a:tcPr>
                </a:tc>
                <a:tc>
                  <a:txBody>
                    <a:bodyPr/>
                    <a:lstStyle/>
                    <a:p>
                      <a:pPr indent="0" lvl="0" marL="0" rtl="0" algn="ctr">
                        <a:spcBef>
                          <a:spcPts val="0"/>
                        </a:spcBef>
                        <a:spcAft>
                          <a:spcPts val="0"/>
                        </a:spcAft>
                        <a:buNone/>
                      </a:pPr>
                      <a:r>
                        <a:rPr lang="fr"/>
                        <a:t>S</a:t>
                      </a:r>
                      <a:r>
                        <a:rPr lang="fr"/>
                        <a:t>2 2020</a:t>
                      </a:r>
                      <a:endParaRPr/>
                    </a:p>
                  </a:txBody>
                  <a:tcPr marT="91425" marB="91425" marR="91425" marL="91425">
                    <a:solidFill>
                      <a:srgbClr val="D9D9D9"/>
                    </a:solidFill>
                  </a:tcPr>
                </a:tc>
                <a:tc>
                  <a:txBody>
                    <a:bodyPr/>
                    <a:lstStyle/>
                    <a:p>
                      <a:pPr indent="0" lvl="0" marL="0" rtl="0" algn="ctr">
                        <a:spcBef>
                          <a:spcPts val="0"/>
                        </a:spcBef>
                        <a:spcAft>
                          <a:spcPts val="0"/>
                        </a:spcAft>
                        <a:buNone/>
                      </a:pPr>
                      <a:r>
                        <a:rPr lang="fr"/>
                        <a:t>S1</a:t>
                      </a:r>
                      <a:r>
                        <a:rPr lang="fr"/>
                        <a:t> 2021</a:t>
                      </a:r>
                      <a:endParaRPr/>
                    </a:p>
                  </a:txBody>
                  <a:tcPr marT="91425" marB="91425" marR="91425" marL="91425">
                    <a:solidFill>
                      <a:srgbClr val="F3F3F3"/>
                    </a:solidFill>
                  </a:tcPr>
                </a:tc>
                <a:tc>
                  <a:txBody>
                    <a:bodyPr/>
                    <a:lstStyle/>
                    <a:p>
                      <a:pPr indent="0" lvl="0" marL="0" rtl="0" algn="ctr">
                        <a:spcBef>
                          <a:spcPts val="0"/>
                        </a:spcBef>
                        <a:spcAft>
                          <a:spcPts val="0"/>
                        </a:spcAft>
                        <a:buNone/>
                      </a:pPr>
                      <a:r>
                        <a:rPr lang="fr"/>
                        <a:t>S2 2021</a:t>
                      </a:r>
                      <a:endParaRPr/>
                    </a:p>
                  </a:txBody>
                  <a:tcPr marT="91425" marB="91425" marR="91425" marL="91425">
                    <a:solidFill>
                      <a:srgbClr val="D9D9D9"/>
                    </a:solidFill>
                  </a:tcPr>
                </a:tc>
              </a:tr>
              <a:tr h="3647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3F3F3"/>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F3F3F3"/>
                    </a:solidFill>
                  </a:tcPr>
                </a:tc>
              </a:tr>
            </a:tbl>
          </a:graphicData>
        </a:graphic>
      </p:graphicFrame>
      <p:cxnSp>
        <p:nvCxnSpPr>
          <p:cNvPr id="531" name="Google Shape;531;p50"/>
          <p:cNvCxnSpPr/>
          <p:nvPr/>
        </p:nvCxnSpPr>
        <p:spPr>
          <a:xfrm rot="10800000">
            <a:off x="1095000" y="769225"/>
            <a:ext cx="0" cy="4122300"/>
          </a:xfrm>
          <a:prstGeom prst="straightConnector1">
            <a:avLst/>
          </a:prstGeom>
          <a:noFill/>
          <a:ln cap="flat" cmpd="sng" w="9525">
            <a:solidFill>
              <a:schemeClr val="dk2"/>
            </a:solidFill>
            <a:prstDash val="dash"/>
            <a:round/>
            <a:headEnd len="med" w="med" type="none"/>
            <a:tailEnd len="med" w="med" type="none"/>
          </a:ln>
        </p:spPr>
      </p:cxnSp>
      <p:sp>
        <p:nvSpPr>
          <p:cNvPr id="532" name="Google Shape;532;p50"/>
          <p:cNvSpPr txBox="1"/>
          <p:nvPr>
            <p:ph type="title"/>
          </p:nvPr>
        </p:nvSpPr>
        <p:spPr>
          <a:xfrm>
            <a:off x="250825" y="98175"/>
            <a:ext cx="8564700" cy="577800"/>
          </a:xfrm>
          <a:prstGeom prst="rect">
            <a:avLst/>
          </a:prstGeom>
          <a:noFill/>
          <a:ln>
            <a:noFill/>
          </a:ln>
        </p:spPr>
        <p:txBody>
          <a:bodyPr anchorCtr="0" anchor="t" bIns="0" lIns="36000" spcFirstLastPara="1" rIns="0" wrap="square" tIns="36000">
            <a:noAutofit/>
          </a:bodyPr>
          <a:lstStyle/>
          <a:p>
            <a:pPr indent="0" lvl="0" marL="0" rtl="0" algn="l">
              <a:spcBef>
                <a:spcPts val="0"/>
              </a:spcBef>
              <a:spcAft>
                <a:spcPts val="0"/>
              </a:spcAft>
              <a:buClr>
                <a:schemeClr val="dk2"/>
              </a:buClr>
              <a:buSzPts val="1100"/>
              <a:buFont typeface="Arial"/>
              <a:buNone/>
            </a:pPr>
            <a:r>
              <a:rPr lang="fr"/>
              <a:t>RoadMap 2020-2021</a:t>
            </a:r>
            <a:endParaRPr sz="1800"/>
          </a:p>
        </p:txBody>
      </p:sp>
      <p:sp>
        <p:nvSpPr>
          <p:cNvPr id="533" name="Google Shape;533;p50"/>
          <p:cNvSpPr/>
          <p:nvPr/>
        </p:nvSpPr>
        <p:spPr>
          <a:xfrm>
            <a:off x="495625" y="1733750"/>
            <a:ext cx="8290500" cy="180000"/>
          </a:xfrm>
          <a:prstGeom prst="homePlate">
            <a:avLst>
              <a:gd fmla="val 5000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Construction de pipeline Jenkins (Nouveau Projet)</a:t>
            </a:r>
            <a:endParaRPr sz="800"/>
          </a:p>
        </p:txBody>
      </p:sp>
      <p:sp>
        <p:nvSpPr>
          <p:cNvPr id="534" name="Google Shape;534;p50"/>
          <p:cNvSpPr/>
          <p:nvPr/>
        </p:nvSpPr>
        <p:spPr>
          <a:xfrm>
            <a:off x="3071452" y="1264141"/>
            <a:ext cx="1517700" cy="349200"/>
          </a:xfrm>
          <a:prstGeom prst="homePlate">
            <a:avLst>
              <a:gd fmla="val 50000" name="adj"/>
            </a:avLst>
          </a:prstGeom>
          <a:solidFill>
            <a:schemeClr val="accent5"/>
          </a:solidFill>
          <a:ln cap="flat" cmpd="sng" w="9525">
            <a:solidFill>
              <a:srgbClr val="FFFFFF"/>
            </a:solidFill>
            <a:prstDash val="solid"/>
            <a:round/>
            <a:headEnd len="sm" w="sm" type="none"/>
            <a:tailEnd len="sm" w="sm" type="none"/>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chemeClr val="dk2"/>
              </a:buClr>
              <a:buSzPts val="1100"/>
              <a:buFont typeface="Arial"/>
              <a:buNone/>
            </a:pPr>
            <a:r>
              <a:rPr lang="fr" sz="800"/>
              <a:t>Dashboard d’utilisation de l’usine</a:t>
            </a:r>
            <a:endParaRPr sz="800"/>
          </a:p>
        </p:txBody>
      </p:sp>
      <p:sp>
        <p:nvSpPr>
          <p:cNvPr id="535" name="Google Shape;535;p50"/>
          <p:cNvSpPr/>
          <p:nvPr/>
        </p:nvSpPr>
        <p:spPr>
          <a:xfrm>
            <a:off x="4698975" y="1280525"/>
            <a:ext cx="1517700" cy="180000"/>
          </a:xfrm>
          <a:prstGeom prst="homePlate">
            <a:avLst>
              <a:gd fmla="val 50000" name="adj"/>
            </a:avLst>
          </a:prstGeom>
          <a:solidFill>
            <a:schemeClr val="accent5"/>
          </a:solidFill>
          <a:ln cap="flat" cmpd="sng" w="9525">
            <a:solidFill>
              <a:srgbClr val="FFFFFF"/>
            </a:solidFill>
            <a:prstDash val="solid"/>
            <a:round/>
            <a:headEnd len="sm" w="sm" type="none"/>
            <a:tailEnd len="sm" w="sm" type="none"/>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Gestionnaire de Release</a:t>
            </a:r>
            <a:endParaRPr b="0" i="0" sz="800" u="none" cap="none" strike="noStrike">
              <a:solidFill>
                <a:srgbClr val="000000"/>
              </a:solidFill>
              <a:latin typeface="Arial"/>
              <a:ea typeface="Arial"/>
              <a:cs typeface="Arial"/>
              <a:sym typeface="Arial"/>
            </a:endParaRPr>
          </a:p>
        </p:txBody>
      </p:sp>
      <p:sp>
        <p:nvSpPr>
          <p:cNvPr id="536" name="Google Shape;536;p50"/>
          <p:cNvSpPr/>
          <p:nvPr/>
        </p:nvSpPr>
        <p:spPr>
          <a:xfrm>
            <a:off x="441051" y="2599025"/>
            <a:ext cx="765000" cy="351000"/>
          </a:xfrm>
          <a:prstGeom prst="homePlate">
            <a:avLst>
              <a:gd fmla="val 50000" name="adj"/>
            </a:avLst>
          </a:prstGeom>
          <a:solidFill>
            <a:schemeClr val="accent1"/>
          </a:solidFill>
          <a:ln cap="flat" cmpd="sng" w="9525">
            <a:solidFill>
              <a:srgbClr val="FFFFFF"/>
            </a:solidFill>
            <a:prstDash val="solid"/>
            <a:round/>
            <a:headEnd len="sm" w="sm" type="none"/>
            <a:tailEnd len="sm" w="sm" type="none"/>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t/>
            </a:r>
            <a:endParaRPr sz="800"/>
          </a:p>
        </p:txBody>
      </p:sp>
      <p:sp>
        <p:nvSpPr>
          <p:cNvPr id="537" name="Google Shape;537;p50"/>
          <p:cNvSpPr/>
          <p:nvPr/>
        </p:nvSpPr>
        <p:spPr>
          <a:xfrm>
            <a:off x="1280150" y="2599025"/>
            <a:ext cx="1231200" cy="180000"/>
          </a:xfrm>
          <a:prstGeom prst="homePlate">
            <a:avLst>
              <a:gd fmla="val 50000" name="adj"/>
            </a:avLst>
          </a:prstGeom>
          <a:solidFill>
            <a:schemeClr val="accent1"/>
          </a:solidFill>
          <a:ln cap="flat" cmpd="sng" w="9525">
            <a:solidFill>
              <a:srgbClr val="FFFFFF"/>
            </a:solidFill>
            <a:prstDash val="solid"/>
            <a:round/>
            <a:headEnd len="sm" w="sm" type="none"/>
            <a:tailEnd len="sm" w="sm" type="none"/>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Inscription Change</a:t>
            </a:r>
            <a:endParaRPr b="0" i="0" sz="800" u="none" cap="none" strike="noStrike">
              <a:solidFill>
                <a:srgbClr val="000000"/>
              </a:solidFill>
              <a:latin typeface="Arial"/>
              <a:ea typeface="Arial"/>
              <a:cs typeface="Arial"/>
              <a:sym typeface="Arial"/>
            </a:endParaRPr>
          </a:p>
        </p:txBody>
      </p:sp>
      <p:pic>
        <p:nvPicPr>
          <p:cNvPr id="538" name="Google Shape;538;p50"/>
          <p:cNvPicPr preferRelativeResize="0"/>
          <p:nvPr/>
        </p:nvPicPr>
        <p:blipFill rotWithShape="1">
          <a:blip r:embed="rId3">
            <a:alphaModFix/>
          </a:blip>
          <a:srcRect b="24807" l="3587" r="2998" t="25257"/>
          <a:stretch/>
        </p:blipFill>
        <p:spPr>
          <a:xfrm>
            <a:off x="5312524" y="1435487"/>
            <a:ext cx="670725" cy="227080"/>
          </a:xfrm>
          <a:prstGeom prst="rect">
            <a:avLst/>
          </a:prstGeom>
          <a:noFill/>
          <a:ln>
            <a:noFill/>
          </a:ln>
        </p:spPr>
      </p:pic>
      <p:pic>
        <p:nvPicPr>
          <p:cNvPr id="539" name="Google Shape;539;p50"/>
          <p:cNvPicPr preferRelativeResize="0"/>
          <p:nvPr/>
        </p:nvPicPr>
        <p:blipFill>
          <a:blip r:embed="rId4">
            <a:alphaModFix/>
          </a:blip>
          <a:stretch>
            <a:fillRect/>
          </a:stretch>
        </p:blipFill>
        <p:spPr>
          <a:xfrm>
            <a:off x="3587625" y="1453075"/>
            <a:ext cx="209500" cy="209500"/>
          </a:xfrm>
          <a:prstGeom prst="rect">
            <a:avLst/>
          </a:prstGeom>
          <a:noFill/>
          <a:ln>
            <a:noFill/>
          </a:ln>
        </p:spPr>
      </p:pic>
      <p:pic>
        <p:nvPicPr>
          <p:cNvPr id="540" name="Google Shape;540;p50"/>
          <p:cNvPicPr preferRelativeResize="0"/>
          <p:nvPr/>
        </p:nvPicPr>
        <p:blipFill>
          <a:blip r:embed="rId5">
            <a:alphaModFix/>
          </a:blip>
          <a:stretch>
            <a:fillRect/>
          </a:stretch>
        </p:blipFill>
        <p:spPr>
          <a:xfrm>
            <a:off x="495620" y="2916834"/>
            <a:ext cx="511282" cy="173653"/>
          </a:xfrm>
          <a:prstGeom prst="rect">
            <a:avLst/>
          </a:prstGeom>
          <a:noFill/>
          <a:ln>
            <a:noFill/>
          </a:ln>
        </p:spPr>
      </p:pic>
      <p:sp>
        <p:nvSpPr>
          <p:cNvPr id="541" name="Google Shape;541;p50"/>
          <p:cNvSpPr/>
          <p:nvPr/>
        </p:nvSpPr>
        <p:spPr>
          <a:xfrm>
            <a:off x="2540727" y="3241025"/>
            <a:ext cx="1517700" cy="180000"/>
          </a:xfrm>
          <a:prstGeom prst="homePlate">
            <a:avLst>
              <a:gd fmla="val 50000" name="adj"/>
            </a:avLst>
          </a:prstGeom>
          <a:solidFill>
            <a:schemeClr val="accent1"/>
          </a:solidFill>
          <a:ln cap="flat" cmpd="sng" w="9525">
            <a:solidFill>
              <a:srgbClr val="FFFFFF"/>
            </a:solidFill>
            <a:prstDash val="solid"/>
            <a:round/>
            <a:headEnd len="sm" w="sm" type="none"/>
            <a:tailEnd len="sm" w="sm" type="none"/>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800">
                <a:solidFill>
                  <a:schemeClr val="dk2"/>
                </a:solidFill>
              </a:rPr>
              <a:t>Gest des secrets</a:t>
            </a:r>
            <a:endParaRPr sz="800"/>
          </a:p>
        </p:txBody>
      </p:sp>
      <p:pic>
        <p:nvPicPr>
          <p:cNvPr id="542" name="Google Shape;542;p50"/>
          <p:cNvPicPr preferRelativeResize="0"/>
          <p:nvPr/>
        </p:nvPicPr>
        <p:blipFill>
          <a:blip r:embed="rId6">
            <a:alphaModFix/>
          </a:blip>
          <a:stretch>
            <a:fillRect/>
          </a:stretch>
        </p:blipFill>
        <p:spPr>
          <a:xfrm>
            <a:off x="3464574" y="3319888"/>
            <a:ext cx="511275" cy="237771"/>
          </a:xfrm>
          <a:prstGeom prst="rect">
            <a:avLst/>
          </a:prstGeom>
          <a:noFill/>
          <a:ln>
            <a:noFill/>
          </a:ln>
        </p:spPr>
      </p:pic>
      <p:sp>
        <p:nvSpPr>
          <p:cNvPr id="543" name="Google Shape;543;p50"/>
          <p:cNvSpPr/>
          <p:nvPr/>
        </p:nvSpPr>
        <p:spPr>
          <a:xfrm>
            <a:off x="4698973" y="4063300"/>
            <a:ext cx="1116000" cy="180000"/>
          </a:xfrm>
          <a:prstGeom prst="homePlate">
            <a:avLst>
              <a:gd fmla="val 50000" name="adj"/>
            </a:avLst>
          </a:prstGeom>
          <a:solidFill>
            <a:schemeClr val="accent3"/>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Dép. infrastructure </a:t>
            </a:r>
            <a:endParaRPr sz="900"/>
          </a:p>
        </p:txBody>
      </p:sp>
      <p:sp>
        <p:nvSpPr>
          <p:cNvPr id="544" name="Google Shape;544;p50"/>
          <p:cNvSpPr/>
          <p:nvPr/>
        </p:nvSpPr>
        <p:spPr>
          <a:xfrm>
            <a:off x="4698964" y="3712305"/>
            <a:ext cx="1517700" cy="180000"/>
          </a:xfrm>
          <a:prstGeom prst="homePlate">
            <a:avLst>
              <a:gd fmla="val 50000" name="adj"/>
            </a:avLst>
          </a:prstGeom>
          <a:solidFill>
            <a:schemeClr val="accent3"/>
          </a:solidFill>
          <a:ln>
            <a:noFill/>
          </a:ln>
        </p:spPr>
        <p:txBody>
          <a:bodyPr anchorCtr="0" anchor="ctr" bIns="45700" lIns="72000" spcFirstLastPara="1" rIns="36000" wrap="square" tIns="45700">
            <a:noAutofit/>
          </a:bodyPr>
          <a:lstStyle/>
          <a:p>
            <a:pPr indent="0" lvl="0" marL="0" rtl="0" algn="l">
              <a:lnSpc>
                <a:spcPct val="115000"/>
              </a:lnSpc>
              <a:spcBef>
                <a:spcPts val="0"/>
              </a:spcBef>
              <a:spcAft>
                <a:spcPts val="0"/>
              </a:spcAft>
              <a:buClr>
                <a:schemeClr val="dk2"/>
              </a:buClr>
              <a:buSzPts val="1100"/>
              <a:buFont typeface="Arial"/>
              <a:buNone/>
            </a:pPr>
            <a:r>
              <a:rPr lang="fr" sz="900">
                <a:solidFill>
                  <a:schemeClr val="dk2"/>
                </a:solidFill>
              </a:rPr>
              <a:t>Dép. des middlewares</a:t>
            </a:r>
            <a:endParaRPr sz="900"/>
          </a:p>
        </p:txBody>
      </p:sp>
      <p:sp>
        <p:nvSpPr>
          <p:cNvPr id="545" name="Google Shape;545;p50"/>
          <p:cNvSpPr/>
          <p:nvPr/>
        </p:nvSpPr>
        <p:spPr>
          <a:xfrm>
            <a:off x="4698975" y="4436300"/>
            <a:ext cx="810000" cy="247200"/>
          </a:xfrm>
          <a:prstGeom prst="homePlate">
            <a:avLst>
              <a:gd fmla="val 50000" name="adj"/>
            </a:avLst>
          </a:prstGeom>
          <a:solidFill>
            <a:schemeClr val="accent3"/>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Inscription </a:t>
            </a:r>
            <a:r>
              <a:rPr lang="fr" sz="900"/>
              <a:t>supervision</a:t>
            </a:r>
            <a:endParaRPr b="0" i="0" sz="900" u="none" cap="none" strike="noStrike">
              <a:solidFill>
                <a:srgbClr val="000000"/>
              </a:solidFill>
              <a:latin typeface="Arial"/>
              <a:ea typeface="Arial"/>
              <a:cs typeface="Arial"/>
              <a:sym typeface="Arial"/>
            </a:endParaRPr>
          </a:p>
        </p:txBody>
      </p:sp>
      <p:pic>
        <p:nvPicPr>
          <p:cNvPr id="546" name="Google Shape;546;p50"/>
          <p:cNvPicPr preferRelativeResize="0"/>
          <p:nvPr/>
        </p:nvPicPr>
        <p:blipFill>
          <a:blip r:embed="rId5">
            <a:alphaModFix/>
          </a:blip>
          <a:stretch>
            <a:fillRect/>
          </a:stretch>
        </p:blipFill>
        <p:spPr>
          <a:xfrm>
            <a:off x="5705393" y="3860459"/>
            <a:ext cx="511282" cy="173653"/>
          </a:xfrm>
          <a:prstGeom prst="rect">
            <a:avLst/>
          </a:prstGeom>
          <a:noFill/>
          <a:ln>
            <a:noFill/>
          </a:ln>
        </p:spPr>
      </p:pic>
      <p:pic>
        <p:nvPicPr>
          <p:cNvPr id="547" name="Google Shape;547;p50"/>
          <p:cNvPicPr preferRelativeResize="0"/>
          <p:nvPr/>
        </p:nvPicPr>
        <p:blipFill rotWithShape="1">
          <a:blip r:embed="rId7">
            <a:alphaModFix/>
          </a:blip>
          <a:srcRect b="9293" l="22156" r="21622" t="6139"/>
          <a:stretch/>
        </p:blipFill>
        <p:spPr>
          <a:xfrm>
            <a:off x="5705408" y="4212725"/>
            <a:ext cx="247456" cy="209400"/>
          </a:xfrm>
          <a:prstGeom prst="rect">
            <a:avLst/>
          </a:prstGeom>
          <a:noFill/>
          <a:ln>
            <a:noFill/>
          </a:ln>
        </p:spPr>
      </p:pic>
      <p:pic>
        <p:nvPicPr>
          <p:cNvPr id="548" name="Google Shape;548;p50"/>
          <p:cNvPicPr preferRelativeResize="0"/>
          <p:nvPr/>
        </p:nvPicPr>
        <p:blipFill rotWithShape="1">
          <a:blip r:embed="rId8">
            <a:alphaModFix/>
          </a:blip>
          <a:srcRect b="20230" l="11434" r="14650" t="16309"/>
          <a:stretch/>
        </p:blipFill>
        <p:spPr>
          <a:xfrm>
            <a:off x="5248189" y="4676954"/>
            <a:ext cx="360024" cy="158234"/>
          </a:xfrm>
          <a:prstGeom prst="rect">
            <a:avLst/>
          </a:prstGeom>
          <a:noFill/>
          <a:ln>
            <a:noFill/>
          </a:ln>
        </p:spPr>
      </p:pic>
      <p:sp>
        <p:nvSpPr>
          <p:cNvPr id="549" name="Google Shape;549;p50"/>
          <p:cNvSpPr/>
          <p:nvPr/>
        </p:nvSpPr>
        <p:spPr>
          <a:xfrm>
            <a:off x="6852363" y="4183750"/>
            <a:ext cx="1517700" cy="180000"/>
          </a:xfrm>
          <a:prstGeom prst="homePlate">
            <a:avLst>
              <a:gd fmla="val 50000" name="adj"/>
            </a:avLst>
          </a:prstGeom>
          <a:solidFill>
            <a:schemeClr val="accent3"/>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Dép. BDD</a:t>
            </a:r>
            <a:endParaRPr b="0" i="0" sz="900" u="none" cap="none" strike="noStrike">
              <a:solidFill>
                <a:srgbClr val="000000"/>
              </a:solidFill>
              <a:latin typeface="Arial"/>
              <a:ea typeface="Arial"/>
              <a:cs typeface="Arial"/>
              <a:sym typeface="Arial"/>
            </a:endParaRPr>
          </a:p>
        </p:txBody>
      </p:sp>
      <p:sp>
        <p:nvSpPr>
          <p:cNvPr id="550" name="Google Shape;550;p50"/>
          <p:cNvSpPr/>
          <p:nvPr/>
        </p:nvSpPr>
        <p:spPr>
          <a:xfrm>
            <a:off x="7057350" y="3724446"/>
            <a:ext cx="1517700" cy="180000"/>
          </a:xfrm>
          <a:prstGeom prst="homePlate">
            <a:avLst>
              <a:gd fmla="val 50000" name="adj"/>
            </a:avLst>
          </a:prstGeom>
          <a:solidFill>
            <a:schemeClr val="accent3"/>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b="0" i="0" lang="fr" sz="900" u="none" cap="none" strike="noStrike">
                <a:solidFill>
                  <a:srgbClr val="000000"/>
                </a:solidFill>
                <a:latin typeface="Arial"/>
                <a:ea typeface="Arial"/>
                <a:cs typeface="Arial"/>
                <a:sym typeface="Arial"/>
              </a:rPr>
              <a:t>Inscription </a:t>
            </a:r>
            <a:r>
              <a:rPr lang="fr" sz="900"/>
              <a:t>Loadbalancer</a:t>
            </a:r>
            <a:endParaRPr b="0" i="0" sz="900" u="none" cap="none" strike="noStrike">
              <a:solidFill>
                <a:srgbClr val="000000"/>
              </a:solidFill>
              <a:latin typeface="Arial"/>
              <a:ea typeface="Arial"/>
              <a:cs typeface="Arial"/>
              <a:sym typeface="Arial"/>
            </a:endParaRPr>
          </a:p>
        </p:txBody>
      </p:sp>
      <p:sp>
        <p:nvSpPr>
          <p:cNvPr id="551" name="Google Shape;551;p50"/>
          <p:cNvSpPr/>
          <p:nvPr/>
        </p:nvSpPr>
        <p:spPr>
          <a:xfrm>
            <a:off x="6852375" y="4622975"/>
            <a:ext cx="1517700" cy="180000"/>
          </a:xfrm>
          <a:prstGeom prst="homePlate">
            <a:avLst>
              <a:gd fmla="val 50000" name="adj"/>
            </a:avLst>
          </a:prstGeom>
          <a:solidFill>
            <a:schemeClr val="accent3"/>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900"/>
              <a:t>Ouverture de flux</a:t>
            </a:r>
            <a:endParaRPr b="0" i="0" sz="900" u="none" cap="none" strike="noStrike">
              <a:solidFill>
                <a:srgbClr val="000000"/>
              </a:solidFill>
              <a:latin typeface="Arial"/>
              <a:ea typeface="Arial"/>
              <a:cs typeface="Arial"/>
              <a:sym typeface="Arial"/>
            </a:endParaRPr>
          </a:p>
        </p:txBody>
      </p:sp>
      <p:sp>
        <p:nvSpPr>
          <p:cNvPr id="552" name="Google Shape;552;p50"/>
          <p:cNvSpPr/>
          <p:nvPr/>
        </p:nvSpPr>
        <p:spPr>
          <a:xfrm>
            <a:off x="1280150" y="2812625"/>
            <a:ext cx="1231200" cy="180000"/>
          </a:xfrm>
          <a:prstGeom prst="homePlate">
            <a:avLst>
              <a:gd fmla="val 50000" name="adj"/>
            </a:avLst>
          </a:prstGeom>
          <a:solidFill>
            <a:schemeClr val="accent1"/>
          </a:solidFill>
          <a:ln>
            <a:noFill/>
          </a:ln>
        </p:spPr>
        <p:txBody>
          <a:bodyPr anchorCtr="0" anchor="ctr" bIns="45700" lIns="72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Inscription CMBD</a:t>
            </a:r>
            <a:endParaRPr b="0" i="0" sz="800" u="none" cap="none" strike="noStrike">
              <a:solidFill>
                <a:srgbClr val="000000"/>
              </a:solidFill>
              <a:latin typeface="Arial"/>
              <a:ea typeface="Arial"/>
              <a:cs typeface="Arial"/>
              <a:sym typeface="Arial"/>
            </a:endParaRPr>
          </a:p>
        </p:txBody>
      </p:sp>
      <p:pic>
        <p:nvPicPr>
          <p:cNvPr id="553" name="Google Shape;553;p50"/>
          <p:cNvPicPr preferRelativeResize="0"/>
          <p:nvPr/>
        </p:nvPicPr>
        <p:blipFill rotWithShape="1">
          <a:blip r:embed="rId7">
            <a:alphaModFix/>
          </a:blip>
          <a:srcRect b="9293" l="22156" r="21622" t="6139"/>
          <a:stretch/>
        </p:blipFill>
        <p:spPr>
          <a:xfrm>
            <a:off x="7692471" y="4264244"/>
            <a:ext cx="247456" cy="209400"/>
          </a:xfrm>
          <a:prstGeom prst="rect">
            <a:avLst/>
          </a:prstGeom>
          <a:noFill/>
          <a:ln>
            <a:noFill/>
          </a:ln>
        </p:spPr>
      </p:pic>
      <p:pic>
        <p:nvPicPr>
          <p:cNvPr id="554" name="Google Shape;554;p50"/>
          <p:cNvPicPr preferRelativeResize="0"/>
          <p:nvPr/>
        </p:nvPicPr>
        <p:blipFill rotWithShape="1">
          <a:blip r:embed="rId8">
            <a:alphaModFix/>
          </a:blip>
          <a:srcRect b="20230" l="11434" r="14650" t="16309"/>
          <a:stretch/>
        </p:blipFill>
        <p:spPr>
          <a:xfrm>
            <a:off x="7791214" y="4764047"/>
            <a:ext cx="360024" cy="158234"/>
          </a:xfrm>
          <a:prstGeom prst="rect">
            <a:avLst/>
          </a:prstGeom>
          <a:noFill/>
          <a:ln>
            <a:noFill/>
          </a:ln>
        </p:spPr>
      </p:pic>
      <p:pic>
        <p:nvPicPr>
          <p:cNvPr id="555" name="Google Shape;555;p50"/>
          <p:cNvPicPr preferRelativeResize="0"/>
          <p:nvPr/>
        </p:nvPicPr>
        <p:blipFill rotWithShape="1">
          <a:blip r:embed="rId8">
            <a:alphaModFix/>
          </a:blip>
          <a:srcRect b="20230" l="11434" r="14650" t="16309"/>
          <a:stretch/>
        </p:blipFill>
        <p:spPr>
          <a:xfrm>
            <a:off x="8106739" y="3873723"/>
            <a:ext cx="360024" cy="158234"/>
          </a:xfrm>
          <a:prstGeom prst="rect">
            <a:avLst/>
          </a:prstGeom>
          <a:noFill/>
          <a:ln>
            <a:noFill/>
          </a:ln>
        </p:spPr>
      </p:pic>
      <p:sp>
        <p:nvSpPr>
          <p:cNvPr id="556" name="Google Shape;556;p50"/>
          <p:cNvSpPr/>
          <p:nvPr/>
        </p:nvSpPr>
        <p:spPr>
          <a:xfrm>
            <a:off x="426750" y="2377888"/>
            <a:ext cx="8290500" cy="180000"/>
          </a:xfrm>
          <a:prstGeom prst="homePlate">
            <a:avLst>
              <a:gd fmla="val 50000"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Accompagnement au déploiement de l’intégralité de la stack sur les environnements hors prod</a:t>
            </a:r>
            <a:endParaRPr sz="800"/>
          </a:p>
        </p:txBody>
      </p:sp>
      <p:sp>
        <p:nvSpPr>
          <p:cNvPr id="557" name="Google Shape;557;p50"/>
          <p:cNvSpPr/>
          <p:nvPr/>
        </p:nvSpPr>
        <p:spPr>
          <a:xfrm>
            <a:off x="1010100" y="4845369"/>
            <a:ext cx="169800" cy="1467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0"/>
          <p:cNvSpPr txBox="1"/>
          <p:nvPr/>
        </p:nvSpPr>
        <p:spPr>
          <a:xfrm>
            <a:off x="1206000" y="4866100"/>
            <a:ext cx="1305300" cy="20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000"/>
              <a:t>MEP MySwissLife</a:t>
            </a:r>
            <a:endParaRPr sz="1000"/>
          </a:p>
        </p:txBody>
      </p:sp>
      <p:sp>
        <p:nvSpPr>
          <p:cNvPr id="559" name="Google Shape;559;p50"/>
          <p:cNvSpPr txBox="1"/>
          <p:nvPr/>
        </p:nvSpPr>
        <p:spPr>
          <a:xfrm>
            <a:off x="442350" y="2599025"/>
            <a:ext cx="652500" cy="349200"/>
          </a:xfrm>
          <a:prstGeom prst="rect">
            <a:avLst/>
          </a:prstGeom>
          <a:noFill/>
          <a:ln>
            <a:noFill/>
          </a:ln>
        </p:spPr>
        <p:txBody>
          <a:bodyPr anchorCtr="0" anchor="ctr" bIns="18000" lIns="18000" spcFirstLastPara="1" rIns="18000" wrap="square" tIns="18000">
            <a:noAutofit/>
          </a:bodyPr>
          <a:lstStyle/>
          <a:p>
            <a:pPr indent="0" lvl="0" marL="0" rtl="0" algn="l">
              <a:spcBef>
                <a:spcPts val="0"/>
              </a:spcBef>
              <a:spcAft>
                <a:spcPts val="0"/>
              </a:spcAft>
              <a:buNone/>
            </a:pPr>
            <a:r>
              <a:rPr lang="fr" sz="800"/>
              <a:t>Déploiement</a:t>
            </a:r>
            <a:r>
              <a:rPr lang="fr" sz="800"/>
              <a:t>MySwissLife</a:t>
            </a:r>
            <a:endParaRPr sz="800"/>
          </a:p>
        </p:txBody>
      </p:sp>
      <p:pic>
        <p:nvPicPr>
          <p:cNvPr id="560" name="Google Shape;560;p50"/>
          <p:cNvPicPr preferRelativeResize="0"/>
          <p:nvPr/>
        </p:nvPicPr>
        <p:blipFill rotWithShape="1">
          <a:blip r:embed="rId9">
            <a:alphaModFix/>
          </a:blip>
          <a:srcRect b="0" l="0" r="0" t="0"/>
          <a:stretch/>
        </p:blipFill>
        <p:spPr>
          <a:xfrm>
            <a:off x="495621" y="3065406"/>
            <a:ext cx="169800" cy="209400"/>
          </a:xfrm>
          <a:prstGeom prst="rect">
            <a:avLst/>
          </a:prstGeom>
          <a:noFill/>
          <a:ln>
            <a:noFill/>
          </a:ln>
        </p:spPr>
      </p:pic>
      <p:pic>
        <p:nvPicPr>
          <p:cNvPr id="561" name="Google Shape;561;p50"/>
          <p:cNvPicPr preferRelativeResize="0"/>
          <p:nvPr/>
        </p:nvPicPr>
        <p:blipFill rotWithShape="1">
          <a:blip r:embed="rId8">
            <a:alphaModFix/>
          </a:blip>
          <a:srcRect b="20230" l="11434" r="14650" t="16309"/>
          <a:stretch/>
        </p:blipFill>
        <p:spPr>
          <a:xfrm>
            <a:off x="1915621" y="2952762"/>
            <a:ext cx="562456" cy="247199"/>
          </a:xfrm>
          <a:prstGeom prst="rect">
            <a:avLst/>
          </a:prstGeom>
          <a:noFill/>
          <a:ln>
            <a:noFill/>
          </a:ln>
        </p:spPr>
      </p:pic>
      <p:sp>
        <p:nvSpPr>
          <p:cNvPr id="562" name="Google Shape;562;p50"/>
          <p:cNvSpPr/>
          <p:nvPr/>
        </p:nvSpPr>
        <p:spPr>
          <a:xfrm>
            <a:off x="528950" y="1977375"/>
            <a:ext cx="1982400" cy="180000"/>
          </a:xfrm>
          <a:prstGeom prst="homePlate">
            <a:avLst>
              <a:gd fmla="val 5000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Industrialisation du Jenkins AWS</a:t>
            </a:r>
            <a:endParaRPr sz="800"/>
          </a:p>
        </p:txBody>
      </p:sp>
      <p:pic>
        <p:nvPicPr>
          <p:cNvPr id="563" name="Google Shape;563;p50"/>
          <p:cNvPicPr preferRelativeResize="0"/>
          <p:nvPr/>
        </p:nvPicPr>
        <p:blipFill rotWithShape="1">
          <a:blip r:embed="rId10">
            <a:alphaModFix/>
          </a:blip>
          <a:srcRect b="19001" l="0" r="0" t="18677"/>
          <a:stretch/>
        </p:blipFill>
        <p:spPr>
          <a:xfrm>
            <a:off x="1236275" y="2125080"/>
            <a:ext cx="679350" cy="211695"/>
          </a:xfrm>
          <a:prstGeom prst="rect">
            <a:avLst/>
          </a:prstGeom>
          <a:noFill/>
          <a:ln>
            <a:noFill/>
          </a:ln>
        </p:spPr>
      </p:pic>
      <p:sp>
        <p:nvSpPr>
          <p:cNvPr id="564" name="Google Shape;564;p50"/>
          <p:cNvSpPr/>
          <p:nvPr/>
        </p:nvSpPr>
        <p:spPr>
          <a:xfrm>
            <a:off x="3094975" y="1984925"/>
            <a:ext cx="1517700" cy="180000"/>
          </a:xfrm>
          <a:prstGeom prst="homePlate">
            <a:avLst>
              <a:gd fmla="val 50000" name="adj"/>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800"/>
              <a:t>Construction d’agent interne</a:t>
            </a:r>
            <a:endParaRPr sz="800"/>
          </a:p>
        </p:txBody>
      </p:sp>
      <p:sp>
        <p:nvSpPr>
          <p:cNvPr id="565" name="Google Shape;565;p50"/>
          <p:cNvSpPr/>
          <p:nvPr/>
        </p:nvSpPr>
        <p:spPr>
          <a:xfrm>
            <a:off x="6714050" y="1255475"/>
            <a:ext cx="1982400" cy="180000"/>
          </a:xfrm>
          <a:prstGeom prst="homePlate">
            <a:avLst>
              <a:gd fmla="val 50000" name="adj"/>
            </a:avLst>
          </a:prstGeom>
          <a:solidFill>
            <a:schemeClr val="accent5"/>
          </a:solidFill>
          <a:ln cap="flat" cmpd="sng" w="9525">
            <a:solidFill>
              <a:srgbClr val="FFFFFF"/>
            </a:solidFill>
            <a:prstDash val="solid"/>
            <a:round/>
            <a:headEnd len="sm" w="sm" type="none"/>
            <a:tailEnd len="sm" w="sm" type="none"/>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Clr>
                <a:srgbClr val="FFFFFF"/>
              </a:buClr>
              <a:buSzPts val="1000"/>
              <a:buFont typeface="Arial"/>
              <a:buNone/>
            </a:pPr>
            <a:r>
              <a:rPr lang="fr" sz="800"/>
              <a:t>Migration en SaaS suite Atlassian</a:t>
            </a:r>
            <a:endParaRPr b="0" i="0" sz="800" u="none" cap="none" strike="noStrike">
              <a:solidFill>
                <a:srgbClr val="000000"/>
              </a:solidFill>
              <a:latin typeface="Arial"/>
              <a:ea typeface="Arial"/>
              <a:cs typeface="Arial"/>
              <a:sym typeface="Arial"/>
            </a:endParaRPr>
          </a:p>
        </p:txBody>
      </p:sp>
      <p:sp>
        <p:nvSpPr>
          <p:cNvPr id="566" name="Google Shape;566;p50"/>
          <p:cNvSpPr/>
          <p:nvPr/>
        </p:nvSpPr>
        <p:spPr>
          <a:xfrm rot="866923">
            <a:off x="7825270" y="155398"/>
            <a:ext cx="1293719" cy="37560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800"/>
              <a:t>Proposition D2SI</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name="Thème D2SI New">
  <a:themeElements>
    <a:clrScheme name="D2SI 1">
      <a:dk1>
        <a:srgbClr val="515151"/>
      </a:dk1>
      <a:lt1>
        <a:srgbClr val="FFFFFF"/>
      </a:lt1>
      <a:dk2>
        <a:srgbClr val="000000"/>
      </a:dk2>
      <a:lt2>
        <a:srgbClr val="E6EBEF"/>
      </a:lt2>
      <a:accent1>
        <a:srgbClr val="00FFFF"/>
      </a:accent1>
      <a:accent2>
        <a:srgbClr val="00FF00"/>
      </a:accent2>
      <a:accent3>
        <a:srgbClr val="4DBED9"/>
      </a:accent3>
      <a:accent4>
        <a:srgbClr val="DF5060"/>
      </a:accent4>
      <a:accent5>
        <a:srgbClr val="5BB145"/>
      </a:accent5>
      <a:accent6>
        <a:srgbClr val="9E9F9E"/>
      </a:accent6>
      <a:hlink>
        <a:srgbClr val="FFEB0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onception personnalisée">
  <a:themeElements>
    <a:clrScheme name="D2SI">
      <a:dk1>
        <a:srgbClr val="515151"/>
      </a:dk1>
      <a:lt1>
        <a:srgbClr val="FFFFFF"/>
      </a:lt1>
      <a:dk2>
        <a:srgbClr val="000000"/>
      </a:dk2>
      <a:lt2>
        <a:srgbClr val="E6EBEF"/>
      </a:lt2>
      <a:accent1>
        <a:srgbClr val="00FFFF"/>
      </a:accent1>
      <a:accent2>
        <a:srgbClr val="00FF00"/>
      </a:accent2>
      <a:accent3>
        <a:srgbClr val="4DBED9"/>
      </a:accent3>
      <a:accent4>
        <a:srgbClr val="DF5060"/>
      </a:accent4>
      <a:accent5>
        <a:srgbClr val="5BB145"/>
      </a:accent5>
      <a:accent6>
        <a:srgbClr val="9E9F9E"/>
      </a:accent6>
      <a:hlink>
        <a:srgbClr val="FFEB0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